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8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Lst>
  <p:sldSz cx="9144000" cy="5143500" type="screen16x9"/>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23AF"/>
    <a:srgbClr val="385D8A"/>
    <a:srgbClr val="0000FF"/>
    <a:srgbClr val="5286BF"/>
    <a:srgbClr val="6FBA2A"/>
    <a:srgbClr val="E64583"/>
    <a:srgbClr val="3A6247"/>
    <a:srgbClr val="1221AF"/>
    <a:srgbClr val="005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3548" autoAdjust="0"/>
  </p:normalViewPr>
  <p:slideViewPr>
    <p:cSldViewPr>
      <p:cViewPr varScale="1">
        <p:scale>
          <a:sx n="79" d="100"/>
          <a:sy n="79" d="100"/>
        </p:scale>
        <p:origin x="442" y="7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863"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1048864" name="日期占位符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15420E62-2422-46C9-B362-0FA953D64D29}" type="datetimeFigureOut">
              <a:rPr lang="zh-CN" altLang="en-US" smtClean="0"/>
              <a:t>2018/4/2</a:t>
            </a:fld>
            <a:endParaRPr lang="zh-CN" altLang="en-US"/>
          </a:p>
        </p:txBody>
      </p:sp>
      <p:sp>
        <p:nvSpPr>
          <p:cNvPr id="1048865" name="幻灯片图像占位符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1048866"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867" name="页脚占位符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1048868" name="灯片编号占位符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0495F4D6-813A-4DA6-88E6-54E34CD1650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48581" name="标题 1"/>
          <p:cNvSpPr>
            <a:spLocks noGrp="1"/>
          </p:cNvSpPr>
          <p:nvPr>
            <p:ph type="ctrTitle" hasCustomPrompt="1"/>
          </p:nvPr>
        </p:nvSpPr>
        <p:spPr>
          <a:xfrm>
            <a:off x="685800" y="1597819"/>
            <a:ext cx="7772400" cy="1102519"/>
          </a:xfrm>
        </p:spPr>
        <p:txBody>
          <a:bodyPr/>
          <a:lstStyle>
            <a:lvl1pPr>
              <a:defRPr sz="4400"/>
            </a:lvl1pPr>
          </a:lstStyle>
          <a:p>
            <a:r>
              <a:rPr lang="zh-CN" altLang="en-US" sz="4000" b="1" dirty="0">
                <a:latin typeface="黑体" panose="02010609060101010101" pitchFamily="49" charset="-122"/>
                <a:ea typeface="黑体" panose="02010609060101010101" pitchFamily="49" charset="-122"/>
              </a:rPr>
              <a:t>标题：</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号黑体（加粗 居中）</a:t>
            </a:r>
            <a:endParaRPr lang="zh-CN" altLang="en-US" dirty="0"/>
          </a:p>
        </p:txBody>
      </p:sp>
      <p:sp>
        <p:nvSpPr>
          <p:cNvPr id="1048582" name="副标题 2"/>
          <p:cNvSpPr>
            <a:spLocks noGrp="1"/>
          </p:cNvSpPr>
          <p:nvPr>
            <p:ph type="subTitle" idx="1" hasCustomPrompt="1"/>
          </p:nvPr>
        </p:nvSpPr>
        <p:spPr>
          <a:xfrm>
            <a:off x="1371600" y="2914650"/>
            <a:ext cx="6400800" cy="809228"/>
          </a:xfrm>
        </p:spPr>
        <p:txBody>
          <a:bodyPr/>
          <a:lstStyle>
            <a:lvl1pPr marL="0" indent="0" algn="ctr">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zh-CN" sz="2800" b="1" dirty="0">
                <a:solidFill>
                  <a:schemeClr val="bg1"/>
                </a:solidFill>
                <a:latin typeface="+mn-ea"/>
              </a:rPr>
              <a:t>主讲：</a:t>
            </a:r>
            <a:r>
              <a:rPr lang="en-US" altLang="zh-CN" sz="2800" b="1" dirty="0">
                <a:solidFill>
                  <a:schemeClr val="bg1"/>
                </a:solidFill>
                <a:latin typeface="+mn-ea"/>
              </a:rPr>
              <a:t>28</a:t>
            </a:r>
            <a:r>
              <a:rPr lang="zh-CN" altLang="en-US" sz="2800" b="1" dirty="0">
                <a:solidFill>
                  <a:schemeClr val="bg1"/>
                </a:solidFill>
                <a:latin typeface="+mn-ea"/>
              </a:rPr>
              <a:t>号宋体（加粗 居中）</a:t>
            </a:r>
            <a:endParaRPr lang="zh-CN" altLang="zh-CN" sz="2800" b="1" dirty="0">
              <a:solidFill>
                <a:schemeClr val="bg1"/>
              </a:solidFill>
              <a:latin typeface="+mn-ea"/>
            </a:endParaRPr>
          </a:p>
        </p:txBody>
      </p:sp>
      <p:sp>
        <p:nvSpPr>
          <p:cNvPr id="1048583" name="日期占位符 3"/>
          <p:cNvSpPr>
            <a:spLocks noGrp="1"/>
          </p:cNvSpPr>
          <p:nvPr>
            <p:ph type="dt" sz="half" idx="10"/>
          </p:nvPr>
        </p:nvSpPr>
        <p:spPr/>
        <p:txBody>
          <a:bodyPr/>
          <a:lstStyle/>
          <a:p>
            <a:fld id="{530820CF-B880-4189-942D-D702A7CBA730}" type="datetimeFigureOut">
              <a:rPr lang="zh-CN" altLang="en-US" smtClean="0"/>
              <a:t>2018/4/2</a:t>
            </a:fld>
            <a:endParaRPr lang="zh-CN" altLang="en-US"/>
          </a:p>
        </p:txBody>
      </p:sp>
      <p:sp>
        <p:nvSpPr>
          <p:cNvPr id="1048584" name="页脚占位符 4"/>
          <p:cNvSpPr>
            <a:spLocks noGrp="1"/>
          </p:cNvSpPr>
          <p:nvPr>
            <p:ph type="ftr" sz="quarter" idx="11"/>
          </p:nvPr>
        </p:nvSpPr>
        <p:spPr/>
        <p:txBody>
          <a:bodyPr/>
          <a:lstStyle/>
          <a:p>
            <a:endParaRPr lang="zh-CN" altLang="en-US"/>
          </a:p>
        </p:txBody>
      </p:sp>
      <p:sp>
        <p:nvSpPr>
          <p:cNvPr id="1048585"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1048588" name="标题 1"/>
          <p:cNvSpPr>
            <a:spLocks noGrp="1"/>
          </p:cNvSpPr>
          <p:nvPr>
            <p:ph type="title" hasCustomPrompt="1"/>
          </p:nvPr>
        </p:nvSpPr>
        <p:spPr>
          <a:xfrm>
            <a:off x="457200" y="205979"/>
            <a:ext cx="6923112" cy="857250"/>
          </a:xfrm>
        </p:spPr>
        <p:txBody>
          <a:bodyPr>
            <a:normAutofit/>
          </a:bodyPr>
          <a:lstStyle>
            <a:lvl1pPr algn="just">
              <a:defRPr sz="2800" b="1">
                <a:solidFill>
                  <a:srgbClr val="FFFF00"/>
                </a:solidFill>
                <a:latin typeface="+mn-ea"/>
                <a:ea typeface="+mn-ea"/>
              </a:defRPr>
            </a:lvl1pPr>
          </a:lstStyle>
          <a:p>
            <a:r>
              <a:rPr lang="zh-CN" altLang="en-US" dirty="0"/>
              <a:t>标题：宋体 </a:t>
            </a:r>
            <a:r>
              <a:rPr lang="en-US" altLang="zh-CN" dirty="0"/>
              <a:t>28</a:t>
            </a:r>
            <a:r>
              <a:rPr lang="zh-CN" altLang="en-US" dirty="0"/>
              <a:t>号（黄色 加粗 两段对齐）</a:t>
            </a:r>
          </a:p>
        </p:txBody>
      </p:sp>
      <p:sp>
        <p:nvSpPr>
          <p:cNvPr id="1048589" name="内容占位符 2"/>
          <p:cNvSpPr>
            <a:spLocks noGrp="1"/>
          </p:cNvSpPr>
          <p:nvPr>
            <p:ph idx="1" hasCustomPrompt="1"/>
          </p:nvPr>
        </p:nvSpPr>
        <p:spPr>
          <a:xfrm>
            <a:off x="457200" y="1200151"/>
            <a:ext cx="5770984" cy="3394472"/>
          </a:xfrm>
        </p:spPr>
        <p:txBody>
          <a:bodyPr>
            <a:normAutofit/>
          </a:bodyPr>
          <a:lstStyle>
            <a:lvl1pPr marL="0" indent="457200" algn="just" defTabSz="2874645">
              <a:lnSpc>
                <a:spcPct val="150000"/>
              </a:lnSpc>
              <a:spcBef>
                <a:spcPts val="600"/>
              </a:spcBef>
              <a:spcAft>
                <a:spcPts val="600"/>
              </a:spcAft>
              <a:buNone/>
              <a:defRPr sz="2000">
                <a:latin typeface="+mn-ea"/>
                <a:ea typeface="+mn-ea"/>
              </a:defRPr>
            </a:lvl1pPr>
            <a:lvl2pPr marL="457200" indent="0">
              <a:buFontTx/>
              <a:buNone/>
              <a:defRPr sz="2000"/>
            </a:lvl2pPr>
            <a:lvl3pPr>
              <a:defRPr sz="2000"/>
            </a:lvl3pPr>
            <a:lvl4pPr>
              <a:defRPr sz="2000"/>
            </a:lvl4pPr>
            <a:lvl5pPr>
              <a:defRPr sz="2000"/>
            </a:lvl5pPr>
          </a:lstStyle>
          <a:p>
            <a:pPr lvl="0"/>
            <a:r>
              <a:rPr lang="zh-CN" altLang="en-US" dirty="0"/>
              <a:t>内容页：★字体：宋体； ★字号：</a:t>
            </a:r>
            <a:r>
              <a:rPr lang="en-US" altLang="zh-CN" dirty="0"/>
              <a:t>20</a:t>
            </a:r>
            <a:r>
              <a:rPr lang="zh-CN" altLang="en-US" dirty="0"/>
              <a:t>号；  ★颜色：白色； ★每页最多八行，每行最多</a:t>
            </a:r>
            <a:r>
              <a:rPr lang="en-US" altLang="zh-CN" dirty="0"/>
              <a:t>20</a:t>
            </a:r>
            <a:r>
              <a:rPr lang="zh-CN" altLang="en-US" dirty="0"/>
              <a:t>字； ★重点内容加粗</a:t>
            </a:r>
            <a:r>
              <a:rPr lang="en-US" altLang="zh-CN" dirty="0"/>
              <a:t>/</a:t>
            </a:r>
            <a:r>
              <a:rPr lang="zh-CN" altLang="en-US" dirty="0"/>
              <a:t>黄色字体，禁止使用其他颜色； ★段落：两端对齐，缩进</a:t>
            </a:r>
            <a:r>
              <a:rPr lang="en-US" altLang="zh-CN" dirty="0"/>
              <a:t>1.27</a:t>
            </a:r>
            <a:r>
              <a:rPr lang="zh-CN" altLang="en-US" dirty="0"/>
              <a:t>厘米（</a:t>
            </a:r>
            <a:r>
              <a:rPr lang="en-US" altLang="zh-CN" dirty="0"/>
              <a:t>2</a:t>
            </a:r>
            <a:r>
              <a:rPr lang="zh-CN" altLang="en-US" dirty="0"/>
              <a:t>中文字符）； ★行距：根据内容在单倍</a:t>
            </a:r>
            <a:r>
              <a:rPr lang="en-US" altLang="zh-CN" dirty="0"/>
              <a:t>-1.5</a:t>
            </a:r>
            <a:r>
              <a:rPr lang="zh-CN" altLang="en-US" dirty="0"/>
              <a:t>倍行距之间选择； ★段前段后：各</a:t>
            </a:r>
            <a:r>
              <a:rPr lang="en-US" altLang="zh-CN" dirty="0"/>
              <a:t>6</a:t>
            </a:r>
            <a:r>
              <a:rPr lang="zh-CN" altLang="en-US" dirty="0"/>
              <a:t>磅。</a:t>
            </a:r>
          </a:p>
        </p:txBody>
      </p:sp>
      <p:sp>
        <p:nvSpPr>
          <p:cNvPr id="1048590" name="日期占位符 3"/>
          <p:cNvSpPr>
            <a:spLocks noGrp="1"/>
          </p:cNvSpPr>
          <p:nvPr>
            <p:ph type="dt" sz="half" idx="10"/>
          </p:nvPr>
        </p:nvSpPr>
        <p:spPr/>
        <p:txBody>
          <a:bodyPr/>
          <a:lstStyle/>
          <a:p>
            <a:fld id="{530820CF-B880-4189-942D-D702A7CBA730}" type="datetimeFigureOut">
              <a:rPr lang="zh-CN" altLang="en-US" smtClean="0"/>
              <a:t>2018/4/2</a:t>
            </a:fld>
            <a:endParaRPr lang="zh-CN" altLang="en-US"/>
          </a:p>
        </p:txBody>
      </p:sp>
      <p:sp>
        <p:nvSpPr>
          <p:cNvPr id="1048591" name="页脚占位符 4"/>
          <p:cNvSpPr>
            <a:spLocks noGrp="1"/>
          </p:cNvSpPr>
          <p:nvPr>
            <p:ph type="ftr" sz="quarter" idx="11"/>
          </p:nvPr>
        </p:nvSpPr>
        <p:spPr/>
        <p:txBody>
          <a:bodyPr/>
          <a:lstStyle/>
          <a:p>
            <a:endParaRPr lang="zh-CN" altLang="en-US"/>
          </a:p>
        </p:txBody>
      </p:sp>
      <p:sp>
        <p:nvSpPr>
          <p:cNvPr id="1048592"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48593" name="竖排文字占位符 7"/>
          <p:cNvSpPr>
            <a:spLocks noGrp="1"/>
          </p:cNvSpPr>
          <p:nvPr>
            <p:ph type="body" orient="vert" sz="quarter" idx="13" hasCustomPrompt="1"/>
          </p:nvPr>
        </p:nvSpPr>
        <p:spPr>
          <a:xfrm>
            <a:off x="6372200" y="1200151"/>
            <a:ext cx="2592413" cy="3394074"/>
          </a:xfrm>
        </p:spPr>
        <p:txBody>
          <a:bodyPr vert="eaVert" anchor="ctr"/>
          <a:lstStyle>
            <a:lvl1pPr marL="0" indent="0" algn="ctr">
              <a:buNone/>
            </a:lvl1pPr>
          </a:lstStyle>
          <a:p>
            <a:pPr lvl="0"/>
            <a:r>
              <a:rPr lang="zh-CN" altLang="en-US" dirty="0"/>
              <a:t>教师站位区域</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048857" name="标题 1"/>
          <p:cNvSpPr>
            <a:spLocks noGrp="1"/>
          </p:cNvSpPr>
          <p:nvPr>
            <p:ph type="ctrTitle" hasCustomPrompt="1"/>
          </p:nvPr>
        </p:nvSpPr>
        <p:spPr>
          <a:xfrm>
            <a:off x="687600" y="1598400"/>
            <a:ext cx="7772400" cy="1101600"/>
          </a:xfrm>
        </p:spPr>
        <p:txBody>
          <a:bodyPr anchor="ctr">
            <a:normAutofit/>
          </a:bodyPr>
          <a:lstStyle>
            <a:lvl1pPr algn="ctr">
              <a:defRPr sz="4000" b="1">
                <a:latin typeface="黑体" panose="02010609060101010101" pitchFamily="49" charset="-122"/>
                <a:ea typeface="黑体" panose="02010609060101010101" pitchFamily="49" charset="-122"/>
              </a:defRPr>
            </a:lvl1pPr>
          </a:lstStyle>
          <a:p>
            <a:r>
              <a:rPr lang="zh-CN" altLang="en-US" dirty="0"/>
              <a:t>标题：</a:t>
            </a:r>
            <a:r>
              <a:rPr lang="en-US" altLang="zh-CN" dirty="0"/>
              <a:t>40</a:t>
            </a:r>
            <a:r>
              <a:rPr lang="zh-CN" altLang="en-US" dirty="0"/>
              <a:t>号黑体（加粗 居中）</a:t>
            </a:r>
          </a:p>
        </p:txBody>
      </p:sp>
      <p:sp>
        <p:nvSpPr>
          <p:cNvPr id="1048858" name="副标题 2"/>
          <p:cNvSpPr>
            <a:spLocks noGrp="1"/>
          </p:cNvSpPr>
          <p:nvPr>
            <p:ph type="subTitle" idx="1" hasCustomPrompt="1"/>
          </p:nvPr>
        </p:nvSpPr>
        <p:spPr>
          <a:xfrm>
            <a:off x="1371600" y="2916000"/>
            <a:ext cx="6400800" cy="810000"/>
          </a:xfrm>
        </p:spPr>
        <p:txBody>
          <a:bodyPr anchor="ctr">
            <a:normAutofit/>
          </a:bodyPr>
          <a:lstStyle>
            <a:lvl1pPr marL="0" indent="0" algn="ctr">
              <a:buNone/>
              <a:defRPr sz="2800" b="1">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a:t>
            </a:r>
            <a:r>
              <a:rPr lang="en-US" altLang="zh-CN" dirty="0"/>
              <a:t>28</a:t>
            </a:r>
            <a:r>
              <a:rPr lang="zh-CN" altLang="en-US" dirty="0"/>
              <a:t>号宋体（加粗 居中）</a:t>
            </a:r>
          </a:p>
        </p:txBody>
      </p:sp>
      <p:sp>
        <p:nvSpPr>
          <p:cNvPr id="1048859" name="日期占位符 3"/>
          <p:cNvSpPr>
            <a:spLocks noGrp="1"/>
          </p:cNvSpPr>
          <p:nvPr>
            <p:ph type="dt" sz="half" idx="10"/>
          </p:nvPr>
        </p:nvSpPr>
        <p:spPr/>
        <p:txBody>
          <a:bodyPr/>
          <a:lstStyle/>
          <a:p>
            <a:fld id="{8A2D443D-23BC-42C0-AC17-C3F3C85F1F1C}" type="datetimeFigureOut">
              <a:rPr lang="zh-CN" altLang="en-US" smtClean="0"/>
              <a:t>2018/4/2</a:t>
            </a:fld>
            <a:endParaRPr lang="zh-CN" altLang="en-US"/>
          </a:p>
        </p:txBody>
      </p:sp>
      <p:sp>
        <p:nvSpPr>
          <p:cNvPr id="1048860" name="页脚占位符 4"/>
          <p:cNvSpPr>
            <a:spLocks noGrp="1"/>
          </p:cNvSpPr>
          <p:nvPr>
            <p:ph type="ftr" sz="quarter" idx="11"/>
          </p:nvPr>
        </p:nvSpPr>
        <p:spPr/>
        <p:txBody>
          <a:bodyPr/>
          <a:lstStyle/>
          <a:p>
            <a:endParaRPr lang="zh-CN" altLang="en-US"/>
          </a:p>
        </p:txBody>
      </p:sp>
      <p:sp>
        <p:nvSpPr>
          <p:cNvPr id="1048861" name="灯片编号占位符 5"/>
          <p:cNvSpPr>
            <a:spLocks noGrp="1"/>
          </p:cNvSpPr>
          <p:nvPr>
            <p:ph type="sldNum" sz="quarter" idx="12"/>
          </p:nvPr>
        </p:nvSpPr>
        <p:spPr/>
        <p:txBody>
          <a:bodyPr/>
          <a:lstStyle/>
          <a:p>
            <a:fld id="{2D967605-F154-46C6-A9DA-4BBC957A89FA}" type="slidenum">
              <a:rPr lang="zh-CN" altLang="en-US" smtClean="0"/>
              <a:t>‹#›</a:t>
            </a:fld>
            <a:endParaRPr lang="zh-CN" altLang="en-US"/>
          </a:p>
        </p:txBody>
      </p:sp>
      <p:sp>
        <p:nvSpPr>
          <p:cNvPr id="1048862" name="内容占位符 8"/>
          <p:cNvSpPr>
            <a:spLocks noGrp="1"/>
          </p:cNvSpPr>
          <p:nvPr>
            <p:ph sz="quarter" idx="14" hasCustomPrompt="1"/>
          </p:nvPr>
        </p:nvSpPr>
        <p:spPr>
          <a:xfrm>
            <a:off x="0" y="0"/>
            <a:ext cx="9144000" cy="5143500"/>
          </a:xfrm>
          <a:solidFill>
            <a:srgbClr val="1223AF">
              <a:alpha val="85000"/>
            </a:srgbClr>
          </a:solidFill>
        </p:spPr>
        <p:txBody>
          <a:bodyPr anchor="b">
            <a:normAutofit/>
          </a:bodyPr>
          <a:lstStyle>
            <a:lvl1pPr marL="0" indent="0" algn="just">
              <a:lnSpc>
                <a:spcPct val="100000"/>
              </a:lnSpc>
              <a:spcBef>
                <a:spcPts val="600"/>
              </a:spcBef>
              <a:spcAft>
                <a:spcPts val="600"/>
              </a:spcAft>
              <a:buNone/>
              <a:defRPr sz="1200" b="0">
                <a:solidFill>
                  <a:schemeClr val="bg1">
                    <a:lumMod val="75000"/>
                  </a:schemeClr>
                </a:solidFill>
                <a:latin typeface="黑体" panose="02010609060101010101" pitchFamily="49" charset="-122"/>
                <a:ea typeface="黑体" panose="02010609060101010101" pitchFamily="49" charset="-122"/>
              </a:defRPr>
            </a:lvl1pPr>
          </a:lstStyle>
          <a:p>
            <a:pPr lvl="0"/>
            <a:r>
              <a:rPr lang="zh-CN" altLang="en-US" dirty="0"/>
              <a:t>标题页请选择本样式！★遮罩图层：一般情况下不需编辑，但如果图片未成功覆盖，请将本图层置于顶层。本层播放时不会显示。</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1048850" name="标题 1"/>
          <p:cNvSpPr>
            <a:spLocks noGrp="1"/>
          </p:cNvSpPr>
          <p:nvPr>
            <p:ph type="title" hasCustomPrompt="1"/>
          </p:nvPr>
        </p:nvSpPr>
        <p:spPr>
          <a:xfrm>
            <a:off x="457200" y="205979"/>
            <a:ext cx="6923112" cy="857250"/>
          </a:xfrm>
        </p:spPr>
        <p:txBody>
          <a:bodyPr>
            <a:normAutofit/>
          </a:bodyPr>
          <a:lstStyle>
            <a:lvl1pPr algn="just">
              <a:defRPr sz="2800" b="1">
                <a:solidFill>
                  <a:schemeClr val="tx1"/>
                </a:solidFill>
                <a:latin typeface="+mn-ea"/>
                <a:ea typeface="+mn-ea"/>
              </a:defRPr>
            </a:lvl1pPr>
          </a:lstStyle>
          <a:p>
            <a:r>
              <a:rPr lang="zh-CN" altLang="en-US" dirty="0"/>
              <a:t>标题：宋体 </a:t>
            </a:r>
            <a:r>
              <a:rPr lang="en-US" altLang="zh-CN" dirty="0"/>
              <a:t>28</a:t>
            </a:r>
            <a:r>
              <a:rPr lang="zh-CN" altLang="en-US" dirty="0"/>
              <a:t>号（黄色 加粗 两段对齐）</a:t>
            </a:r>
          </a:p>
        </p:txBody>
      </p:sp>
      <p:sp>
        <p:nvSpPr>
          <p:cNvPr id="1048851" name="内容占位符 2"/>
          <p:cNvSpPr>
            <a:spLocks noGrp="1"/>
          </p:cNvSpPr>
          <p:nvPr>
            <p:ph idx="1" hasCustomPrompt="1"/>
          </p:nvPr>
        </p:nvSpPr>
        <p:spPr>
          <a:xfrm>
            <a:off x="457200" y="1200151"/>
            <a:ext cx="5770984" cy="3394472"/>
          </a:xfrm>
        </p:spPr>
        <p:txBody>
          <a:bodyPr>
            <a:normAutofit/>
          </a:bodyPr>
          <a:lstStyle>
            <a:lvl1pPr marL="0" indent="457200" algn="just" defTabSz="2874645">
              <a:lnSpc>
                <a:spcPct val="100000"/>
              </a:lnSpc>
              <a:spcBef>
                <a:spcPts val="600"/>
              </a:spcBef>
              <a:spcAft>
                <a:spcPts val="600"/>
              </a:spcAft>
              <a:buNone/>
              <a:defRPr sz="2000">
                <a:latin typeface="+mn-ea"/>
                <a:ea typeface="+mn-ea"/>
              </a:defRPr>
            </a:lvl1pPr>
            <a:lvl2pPr>
              <a:defRPr sz="2000"/>
            </a:lvl2pPr>
            <a:lvl3pPr>
              <a:defRPr sz="2000"/>
            </a:lvl3pPr>
            <a:lvl4pPr>
              <a:defRPr sz="2000"/>
            </a:lvl4pPr>
            <a:lvl5pPr>
              <a:defRPr sz="2000"/>
            </a:lvl5pPr>
          </a:lstStyle>
          <a:p>
            <a:pPr lvl="0"/>
            <a:r>
              <a:rPr lang="zh-CN" altLang="en-US" dirty="0"/>
              <a:t>字体：宋体；字号：</a:t>
            </a:r>
            <a:r>
              <a:rPr lang="en-US" altLang="zh-CN" dirty="0"/>
              <a:t>20</a:t>
            </a:r>
            <a:r>
              <a:rPr lang="zh-CN" altLang="en-US" dirty="0"/>
              <a:t>号；颜色：白色</a:t>
            </a:r>
          </a:p>
          <a:p>
            <a:pPr lvl="0"/>
            <a:r>
              <a:rPr lang="zh-CN" altLang="en-US" dirty="0"/>
              <a:t>每页最多八行，每行最多</a:t>
            </a:r>
            <a:r>
              <a:rPr lang="en-US" altLang="zh-CN" dirty="0"/>
              <a:t>20</a:t>
            </a:r>
            <a:r>
              <a:rPr lang="zh-CN" altLang="en-US" dirty="0"/>
              <a:t>字</a:t>
            </a:r>
          </a:p>
          <a:p>
            <a:pPr lvl="0"/>
            <a:r>
              <a:rPr lang="zh-CN" altLang="en-US" dirty="0"/>
              <a:t>重点内容加粗</a:t>
            </a:r>
            <a:r>
              <a:rPr lang="en-US" altLang="zh-CN" dirty="0"/>
              <a:t>/</a:t>
            </a:r>
            <a:r>
              <a:rPr lang="zh-CN" altLang="en-US" dirty="0"/>
              <a:t>黄色字体，禁止使用其他颜色。</a:t>
            </a:r>
          </a:p>
          <a:p>
            <a:pPr lvl="0"/>
            <a:r>
              <a:rPr lang="zh-CN" altLang="en-US" dirty="0"/>
              <a:t>段落：两端对齐，缩进</a:t>
            </a:r>
            <a:r>
              <a:rPr lang="en-US" altLang="zh-CN" dirty="0"/>
              <a:t>1.27</a:t>
            </a:r>
            <a:r>
              <a:rPr lang="zh-CN" altLang="en-US" dirty="0"/>
              <a:t>厘米（</a:t>
            </a:r>
            <a:r>
              <a:rPr lang="en-US" altLang="zh-CN" dirty="0"/>
              <a:t>2</a:t>
            </a:r>
            <a:r>
              <a:rPr lang="zh-CN" altLang="en-US" dirty="0"/>
              <a:t>中文字符）</a:t>
            </a:r>
          </a:p>
          <a:p>
            <a:pPr lvl="0"/>
            <a:r>
              <a:rPr lang="zh-CN" altLang="en-US" dirty="0"/>
              <a:t>行距：根据内容在单倍</a:t>
            </a:r>
            <a:r>
              <a:rPr lang="en-US" altLang="zh-CN" dirty="0"/>
              <a:t>-1.5</a:t>
            </a:r>
            <a:r>
              <a:rPr lang="zh-CN" altLang="en-US" dirty="0"/>
              <a:t>倍行距之间选择。</a:t>
            </a:r>
            <a:endParaRPr lang="en-US" altLang="zh-CN" dirty="0"/>
          </a:p>
          <a:p>
            <a:pPr lvl="0"/>
            <a:r>
              <a:rPr lang="zh-CN" altLang="en-US" dirty="0"/>
              <a:t>段前段后：各</a:t>
            </a:r>
            <a:r>
              <a:rPr lang="en-US" altLang="zh-CN" dirty="0"/>
              <a:t>6</a:t>
            </a:r>
            <a:r>
              <a:rPr lang="zh-CN" altLang="en-US" dirty="0"/>
              <a:t>磅</a:t>
            </a:r>
          </a:p>
        </p:txBody>
      </p:sp>
      <p:sp>
        <p:nvSpPr>
          <p:cNvPr id="1048852" name="日期占位符 3"/>
          <p:cNvSpPr>
            <a:spLocks noGrp="1"/>
          </p:cNvSpPr>
          <p:nvPr>
            <p:ph type="dt" sz="half" idx="10"/>
          </p:nvPr>
        </p:nvSpPr>
        <p:spPr/>
        <p:txBody>
          <a:bodyPr/>
          <a:lstStyle/>
          <a:p>
            <a:fld id="{530820CF-B880-4189-942D-D702A7CBA730}" type="datetimeFigureOut">
              <a:rPr lang="zh-CN" altLang="en-US" smtClean="0"/>
              <a:t>2018/4/2</a:t>
            </a:fld>
            <a:endParaRPr lang="zh-CN" altLang="en-US"/>
          </a:p>
        </p:txBody>
      </p:sp>
      <p:sp>
        <p:nvSpPr>
          <p:cNvPr id="1048853" name="页脚占位符 4"/>
          <p:cNvSpPr>
            <a:spLocks noGrp="1"/>
          </p:cNvSpPr>
          <p:nvPr>
            <p:ph type="ftr" sz="quarter" idx="11"/>
          </p:nvPr>
        </p:nvSpPr>
        <p:spPr/>
        <p:txBody>
          <a:bodyPr/>
          <a:lstStyle/>
          <a:p>
            <a:endParaRPr lang="zh-CN" altLang="en-US"/>
          </a:p>
        </p:txBody>
      </p:sp>
      <p:sp>
        <p:nvSpPr>
          <p:cNvPr id="1048854"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48855" name="竖排文字占位符 7"/>
          <p:cNvSpPr>
            <a:spLocks noGrp="1"/>
          </p:cNvSpPr>
          <p:nvPr>
            <p:ph type="body" orient="vert" sz="quarter" idx="13" hasCustomPrompt="1"/>
          </p:nvPr>
        </p:nvSpPr>
        <p:spPr>
          <a:xfrm>
            <a:off x="6372200" y="1200151"/>
            <a:ext cx="2592413" cy="3394074"/>
          </a:xfrm>
        </p:spPr>
        <p:txBody>
          <a:bodyPr vert="eaVert" anchor="ctr"/>
          <a:lstStyle>
            <a:lvl1pPr marL="0" indent="0" algn="ctr">
              <a:buNone/>
            </a:lvl1pPr>
          </a:lstStyle>
          <a:p>
            <a:pPr lvl="0"/>
            <a:r>
              <a:rPr lang="zh-CN" altLang="en-US" dirty="0"/>
              <a:t>教师站位区域</a:t>
            </a:r>
          </a:p>
        </p:txBody>
      </p:sp>
      <p:sp>
        <p:nvSpPr>
          <p:cNvPr id="1048856" name="内容占位符 8"/>
          <p:cNvSpPr>
            <a:spLocks noGrp="1"/>
          </p:cNvSpPr>
          <p:nvPr>
            <p:ph sz="quarter" idx="14" hasCustomPrompt="1"/>
          </p:nvPr>
        </p:nvSpPr>
        <p:spPr>
          <a:xfrm>
            <a:off x="0" y="0"/>
            <a:ext cx="9144000" cy="5143500"/>
          </a:xfrm>
          <a:solidFill>
            <a:srgbClr val="1223AF">
              <a:alpha val="85000"/>
            </a:srgbClr>
          </a:solidFill>
        </p:spPr>
        <p:txBody>
          <a:bodyPr anchor="b">
            <a:normAutofit/>
          </a:bodyPr>
          <a:lstStyle>
            <a:lvl1pPr marL="0" indent="0" algn="just">
              <a:lnSpc>
                <a:spcPct val="100000"/>
              </a:lnSpc>
              <a:spcBef>
                <a:spcPts val="600"/>
              </a:spcBef>
              <a:spcAft>
                <a:spcPts val="600"/>
              </a:spcAft>
              <a:buNone/>
              <a:defRPr sz="1200" b="0">
                <a:solidFill>
                  <a:schemeClr val="bg1">
                    <a:lumMod val="75000"/>
                  </a:schemeClr>
                </a:solidFill>
                <a:latin typeface="黑体" panose="02010609060101010101" pitchFamily="49" charset="-122"/>
                <a:ea typeface="黑体" panose="02010609060101010101" pitchFamily="49" charset="-122"/>
              </a:defRPr>
            </a:lvl1pPr>
          </a:lstStyle>
          <a:p>
            <a:pPr lvl="0"/>
            <a:r>
              <a:rPr lang="zh-CN" altLang="en-US" dirty="0"/>
              <a:t>内容页请选择本样式！★遮罩图层：一般情况下不需编辑，但如果图片未成功覆盖，请将本图层置于顶层。本层播放时不会显示。</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l="-17000" r="-17000"/>
          </a:stretch>
        </a:blipFill>
        <a:effectLst/>
      </p:bgPr>
    </p:bg>
    <p:spTree>
      <p:nvGrpSpPr>
        <p:cNvPr id="1" name=""/>
        <p:cNvGrpSpPr/>
        <p:nvPr/>
      </p:nvGrpSpPr>
      <p:grpSpPr>
        <a:xfrm>
          <a:off x="0" y="0"/>
          <a:ext cx="0" cy="0"/>
          <a:chOff x="0" y="0"/>
          <a:chExt cx="0" cy="0"/>
        </a:xfrm>
      </p:grpSpPr>
      <p:sp>
        <p:nvSpPr>
          <p:cNvPr id="1048576"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1048577"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578"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2018/4/2</a:t>
            </a:fld>
            <a:endParaRPr lang="zh-CN" altLang="en-US"/>
          </a:p>
        </p:txBody>
      </p:sp>
      <p:sp>
        <p:nvSpPr>
          <p:cNvPr id="1048579"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bg1"/>
          </a:solidFill>
          <a:latin typeface="黑体" panose="02010609060101010101" pitchFamily="49" charset="-122"/>
          <a:ea typeface="黑体" panose="02010609060101010101" pitchFamily="49"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223AF"/>
        </a:solidFill>
        <a:effectLst/>
      </p:bgPr>
    </p:bg>
    <p:spTree>
      <p:nvGrpSpPr>
        <p:cNvPr id="1" name=""/>
        <p:cNvGrpSpPr/>
        <p:nvPr/>
      </p:nvGrpSpPr>
      <p:grpSpPr>
        <a:xfrm>
          <a:off x="0" y="0"/>
          <a:ext cx="0" cy="0"/>
          <a:chOff x="0" y="0"/>
          <a:chExt cx="0" cy="0"/>
        </a:xfrm>
      </p:grpSpPr>
      <p:sp>
        <p:nvSpPr>
          <p:cNvPr id="1048845"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1048846"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847"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8A2D443D-23BC-42C0-AC17-C3F3C85F1F1C}" type="datetimeFigureOut">
              <a:rPr lang="zh-CN" altLang="en-US" smtClean="0"/>
              <a:t>2018/4/2</a:t>
            </a:fld>
            <a:endParaRPr lang="zh-CN" altLang="en-US"/>
          </a:p>
        </p:txBody>
      </p:sp>
      <p:sp>
        <p:nvSpPr>
          <p:cNvPr id="1048848"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849"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2D967605-F154-46C6-A9DA-4BBC957A89F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黑体" panose="02010609060101010101" pitchFamily="49" charset="-122"/>
          <a:ea typeface="黑体" panose="02010609060101010101" pitchFamily="49"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8586" name="标题 1"/>
          <p:cNvSpPr>
            <a:spLocks noGrp="1"/>
          </p:cNvSpPr>
          <p:nvPr>
            <p:ph type="ctrTitle"/>
          </p:nvPr>
        </p:nvSpPr>
        <p:spPr/>
        <p:txBody>
          <a:bodyPr>
            <a:normAutofit fontScale="90000"/>
          </a:bodyPr>
          <a:lstStyle/>
          <a:p>
            <a:r>
              <a:rPr lang="zh-CN" altLang="en-US" dirty="0"/>
              <a:t>标题格式：黑体</a:t>
            </a:r>
            <a:r>
              <a:rPr lang="en-US" altLang="zh-CN" dirty="0"/>
              <a:t>40</a:t>
            </a:r>
            <a:r>
              <a:rPr lang="zh-CN" altLang="en-US" dirty="0"/>
              <a:t>号 加粗 居中</a:t>
            </a:r>
          </a:p>
        </p:txBody>
      </p:sp>
      <p:sp>
        <p:nvSpPr>
          <p:cNvPr id="1048587" name="副标题 2"/>
          <p:cNvSpPr>
            <a:spLocks noGrp="1"/>
          </p:cNvSpPr>
          <p:nvPr>
            <p:ph type="subTitle" idx="1"/>
          </p:nvPr>
        </p:nvSpPr>
        <p:spPr/>
        <p:txBody>
          <a:bodyPr/>
          <a:lstStyle/>
          <a:p>
            <a:r>
              <a:rPr lang="zh-CN" altLang="en-US" dirty="0"/>
              <a:t>主讲人格式：宋体</a:t>
            </a:r>
            <a:r>
              <a:rPr lang="en-US" altLang="zh-CN" dirty="0"/>
              <a:t>28</a:t>
            </a:r>
            <a:r>
              <a:rPr lang="zh-CN" altLang="en-US" dirty="0"/>
              <a:t>号 加粗 居中</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18" name="内容占位符 2"/>
          <p:cNvSpPr>
            <a:spLocks noGrp="1"/>
          </p:cNvSpPr>
          <p:nvPr>
            <p:ph idx="1"/>
          </p:nvPr>
        </p:nvSpPr>
        <p:spPr>
          <a:xfrm>
            <a:off x="457200" y="1200150"/>
            <a:ext cx="5770880" cy="3867785"/>
          </a:xfrm>
        </p:spPr>
        <p:txBody>
          <a:bodyPr>
            <a:normAutofit fontScale="92857" lnSpcReduction="10000"/>
          </a:bodyPr>
          <a:lstStyle/>
          <a:p>
            <a:r>
              <a:rPr lang="zh-CN" altLang="zh-CN" sz="1400" dirty="0" smtClean="0"/>
              <a:t>【</a:t>
            </a:r>
            <a:r>
              <a:rPr lang="zh-CN" altLang="zh-CN" sz="1400" dirty="0"/>
              <a:t>例</a:t>
            </a:r>
            <a:r>
              <a:rPr lang="en-US" altLang="zh-CN" sz="1400" dirty="0"/>
              <a:t>6</a:t>
            </a:r>
            <a:r>
              <a:rPr lang="zh-CN" altLang="zh-CN" sz="1400" dirty="0"/>
              <a:t>】生物处于污染条件下，可以通过结合固定、代谢解毒、分室作用等过程将污染物在体内富集、解毒。其中生物的解毒能力是生物抗性的基础，解毒能力强的生物都具有抗性，但解毒能力不是抗性的全部，抗性强的生物不一定解毒能力就强。</a:t>
            </a:r>
          </a:p>
          <a:p>
            <a:r>
              <a:rPr lang="zh-CN" altLang="zh-CN" sz="1400" dirty="0"/>
              <a:t>由此可以推知：</a:t>
            </a:r>
          </a:p>
          <a:p>
            <a:r>
              <a:rPr lang="en-US" altLang="zh-CN" sz="1400" dirty="0"/>
              <a:t>A.</a:t>
            </a:r>
            <a:r>
              <a:rPr lang="zh-CN" altLang="zh-CN" sz="1400" dirty="0"/>
              <a:t>解毒能力不强的生物不具有抗性</a:t>
            </a:r>
          </a:p>
          <a:p>
            <a:r>
              <a:rPr lang="en-US" altLang="zh-CN" sz="1400" dirty="0"/>
              <a:t>B.</a:t>
            </a:r>
            <a:r>
              <a:rPr lang="zh-CN" altLang="zh-CN" sz="1400" dirty="0"/>
              <a:t>具有抗性的生物一定具有较强的解毒能力</a:t>
            </a:r>
          </a:p>
          <a:p>
            <a:r>
              <a:rPr lang="en-US" altLang="zh-CN" sz="1400" dirty="0"/>
              <a:t>C.</a:t>
            </a:r>
            <a:r>
              <a:rPr lang="zh-CN" altLang="zh-CN" sz="1400" dirty="0"/>
              <a:t>生物可将污染物富集、解毒，所以生物能在污染环境下生存</a:t>
            </a:r>
          </a:p>
          <a:p>
            <a:r>
              <a:rPr lang="en-US" altLang="zh-CN" sz="1400" dirty="0"/>
              <a:t>D.</a:t>
            </a:r>
            <a:r>
              <a:rPr lang="zh-CN" altLang="zh-CN" sz="1400" dirty="0"/>
              <a:t>不具有抗性的生物解毒能力一定不强</a:t>
            </a:r>
          </a:p>
          <a:p>
            <a:r>
              <a:rPr lang="zh-CN" altLang="zh-CN" sz="1400">
                <a:sym typeface="+mn-ea"/>
              </a:rPr>
              <a:t>答案：</a:t>
            </a:r>
            <a:r>
              <a:rPr lang="en-US" altLang="zh-CN" sz="1400">
                <a:sym typeface="+mn-ea"/>
              </a:rPr>
              <a:t>D</a:t>
            </a:r>
            <a:endParaRPr lang="en-US" altLang="zh-CN" sz="1400" dirty="0">
              <a:sym typeface="+mn-ea"/>
            </a:endParaRPr>
          </a:p>
          <a:p>
            <a:endParaRPr lang="zh-CN" altLang="zh-CN" dirty="0"/>
          </a:p>
          <a:p>
            <a:endParaRPr lang="zh-CN" altLang="zh-CN" dirty="0"/>
          </a:p>
        </p:txBody>
      </p:sp>
      <p:sp>
        <p:nvSpPr>
          <p:cNvPr id="1048619"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21" name="内容占位符 2"/>
          <p:cNvSpPr>
            <a:spLocks noGrp="1"/>
          </p:cNvSpPr>
          <p:nvPr>
            <p:ph idx="1"/>
          </p:nvPr>
        </p:nvSpPr>
        <p:spPr/>
        <p:txBody>
          <a:bodyPr>
            <a:normAutofit fontScale="65000" lnSpcReduction="20000"/>
          </a:bodyPr>
          <a:lstStyle/>
          <a:p>
            <a:r>
              <a:rPr lang="zh-CN" altLang="zh-CN" dirty="0" smtClean="0"/>
              <a:t>【</a:t>
            </a:r>
            <a:r>
              <a:rPr lang="zh-CN" altLang="zh-CN" dirty="0"/>
              <a:t>例</a:t>
            </a:r>
            <a:r>
              <a:rPr lang="en-US" altLang="zh-CN" dirty="0"/>
              <a:t>7</a:t>
            </a:r>
            <a:r>
              <a:rPr lang="zh-CN" altLang="zh-CN" dirty="0"/>
              <a:t>】为了胎儿的健康，孕妇一定要保持身体健康。为了保持身体健康，她必须摄取足量的钙质，同时，为了摄取到足量的钙质，她必须喝牛奶。</a:t>
            </a:r>
          </a:p>
          <a:p>
            <a:r>
              <a:rPr lang="zh-CN" altLang="zh-CN" dirty="0"/>
              <a:t>据此可知：</a:t>
            </a:r>
          </a:p>
          <a:p>
            <a:r>
              <a:rPr lang="en-US" altLang="zh-CN" dirty="0"/>
              <a:t>A.</a:t>
            </a:r>
            <a:r>
              <a:rPr lang="zh-CN" altLang="zh-CN" dirty="0"/>
              <a:t>如果孕妇不喝牛奶，胎儿就会发育不好</a:t>
            </a:r>
          </a:p>
          <a:p>
            <a:r>
              <a:rPr lang="en-US" altLang="zh-CN" dirty="0"/>
              <a:t>B.</a:t>
            </a:r>
            <a:r>
              <a:rPr lang="zh-CN" altLang="zh-CN" dirty="0"/>
              <a:t>孕妇喝牛奶，她就会身体健康</a:t>
            </a:r>
          </a:p>
          <a:p>
            <a:r>
              <a:rPr lang="en-US" altLang="zh-CN" dirty="0"/>
              <a:t>C.</a:t>
            </a:r>
            <a:r>
              <a:rPr lang="zh-CN" altLang="zh-CN" dirty="0"/>
              <a:t>摄取了足量的钙质，孕妇就会身体健康</a:t>
            </a:r>
          </a:p>
          <a:p>
            <a:r>
              <a:rPr lang="en-US" altLang="zh-CN" dirty="0"/>
              <a:t>D.</a:t>
            </a:r>
            <a:r>
              <a:rPr lang="zh-CN" altLang="zh-CN" dirty="0"/>
              <a:t>孕妇喝牛奶，胎儿就会发育良好</a:t>
            </a:r>
          </a:p>
          <a:p>
            <a:r>
              <a:rPr lang="zh-CN" altLang="zh-CN">
                <a:sym typeface="+mn-ea"/>
              </a:rPr>
              <a:t>答案：</a:t>
            </a:r>
            <a:r>
              <a:rPr lang="en-US" altLang="zh-CN">
                <a:sym typeface="+mn-ea"/>
              </a:rPr>
              <a:t>A</a:t>
            </a:r>
            <a:endParaRPr lang="en-US" altLang="zh-CN" dirty="0">
              <a:sym typeface="+mn-ea"/>
            </a:endParaRPr>
          </a:p>
        </p:txBody>
      </p:sp>
      <p:sp>
        <p:nvSpPr>
          <p:cNvPr id="1048622"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24" name="内容占位符 2"/>
          <p:cNvSpPr>
            <a:spLocks noGrp="1"/>
          </p:cNvSpPr>
          <p:nvPr>
            <p:ph idx="1"/>
          </p:nvPr>
        </p:nvSpPr>
        <p:spPr/>
        <p:txBody>
          <a:bodyPr>
            <a:normAutofit fontScale="65000" lnSpcReduction="20000"/>
          </a:bodyPr>
          <a:lstStyle/>
          <a:p>
            <a:r>
              <a:rPr lang="zh-CN" altLang="zh-CN" dirty="0" smtClean="0"/>
              <a:t>【</a:t>
            </a:r>
            <a:r>
              <a:rPr lang="zh-CN" altLang="zh-CN" dirty="0"/>
              <a:t>例</a:t>
            </a:r>
            <a:r>
              <a:rPr lang="en-US" altLang="zh-CN" dirty="0"/>
              <a:t>8</a:t>
            </a:r>
            <a:r>
              <a:rPr lang="zh-CN" altLang="zh-CN" dirty="0"/>
              <a:t>】法国总统萨科奇正式宣布竞选连任，打出了</a:t>
            </a:r>
            <a:r>
              <a:rPr lang="en-US" altLang="zh-CN" dirty="0"/>
              <a:t>“</a:t>
            </a:r>
            <a:r>
              <a:rPr lang="zh-CN" altLang="zh-CN" dirty="0"/>
              <a:t>强盛法国</a:t>
            </a:r>
            <a:r>
              <a:rPr lang="en-US" altLang="zh-CN" dirty="0"/>
              <a:t>”</a:t>
            </a:r>
            <a:r>
              <a:rPr lang="zh-CN" altLang="zh-CN" dirty="0"/>
              <a:t>的竞选口号，承诺带领法国走出经济危机。巴黎街头萨科奇竞选广告上写着：</a:t>
            </a:r>
            <a:r>
              <a:rPr lang="en-US" altLang="zh-CN" dirty="0"/>
              <a:t>“</a:t>
            </a:r>
            <a:r>
              <a:rPr lang="zh-CN" altLang="zh-CN" dirty="0"/>
              <a:t>只有强盛的法国才能保护你的家庭。</a:t>
            </a:r>
            <a:r>
              <a:rPr lang="en-US" altLang="zh-CN" dirty="0"/>
              <a:t>”</a:t>
            </a:r>
            <a:endParaRPr lang="zh-CN" altLang="zh-CN" dirty="0"/>
          </a:p>
          <a:p>
            <a:r>
              <a:rPr lang="zh-CN" altLang="zh-CN" dirty="0"/>
              <a:t>根据此竞选口号的推理方式，下列选项为真的是：</a:t>
            </a:r>
          </a:p>
          <a:p>
            <a:r>
              <a:rPr lang="en-US" altLang="zh-CN" dirty="0"/>
              <a:t>A.</a:t>
            </a:r>
            <a:r>
              <a:rPr lang="zh-CN" altLang="zh-CN" dirty="0"/>
              <a:t>虚弱的法国保护不了你的家庭</a:t>
            </a:r>
          </a:p>
          <a:p>
            <a:r>
              <a:rPr lang="en-US" altLang="zh-CN" dirty="0"/>
              <a:t>B.</a:t>
            </a:r>
            <a:r>
              <a:rPr lang="zh-CN" altLang="zh-CN" dirty="0"/>
              <a:t>强盛的法国可以保护你的家庭</a:t>
            </a:r>
          </a:p>
          <a:p>
            <a:r>
              <a:rPr lang="en-US" altLang="zh-CN" dirty="0"/>
              <a:t>C.</a:t>
            </a:r>
            <a:r>
              <a:rPr lang="zh-CN" altLang="zh-CN" dirty="0"/>
              <a:t>法国虚弱是因为没有保护家庭</a:t>
            </a:r>
          </a:p>
          <a:p>
            <a:r>
              <a:rPr lang="en-US" altLang="zh-CN" dirty="0"/>
              <a:t>D.</a:t>
            </a:r>
            <a:r>
              <a:rPr lang="zh-CN" altLang="zh-CN" dirty="0"/>
              <a:t>家庭得到保护，法国就能强盛</a:t>
            </a:r>
          </a:p>
          <a:p>
            <a:r>
              <a:rPr lang="zh-CN" altLang="zh-CN">
                <a:sym typeface="+mn-ea"/>
              </a:rPr>
              <a:t>答案：</a:t>
            </a:r>
            <a:r>
              <a:rPr lang="en-US" altLang="zh-CN">
                <a:sym typeface="+mn-ea"/>
              </a:rPr>
              <a:t>A</a:t>
            </a:r>
            <a:endParaRPr lang="en-US" altLang="zh-CN" dirty="0">
              <a:sym typeface="+mn-ea"/>
            </a:endParaRPr>
          </a:p>
        </p:txBody>
      </p:sp>
      <p:sp>
        <p:nvSpPr>
          <p:cNvPr id="1048625"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27" name="内容占位符 2"/>
          <p:cNvSpPr>
            <a:spLocks noGrp="1"/>
          </p:cNvSpPr>
          <p:nvPr>
            <p:ph idx="1"/>
          </p:nvPr>
        </p:nvSpPr>
        <p:spPr/>
        <p:txBody>
          <a:bodyPr>
            <a:normAutofit fontScale="65000" lnSpcReduction="20000"/>
          </a:bodyPr>
          <a:lstStyle/>
          <a:p>
            <a:r>
              <a:rPr lang="zh-CN" altLang="zh-CN" dirty="0" smtClean="0"/>
              <a:t>【</a:t>
            </a:r>
            <a:r>
              <a:rPr lang="zh-CN" altLang="zh-CN" dirty="0"/>
              <a:t>例</a:t>
            </a:r>
            <a:r>
              <a:rPr lang="en-US" altLang="zh-CN" dirty="0"/>
              <a:t>9</a:t>
            </a:r>
            <a:r>
              <a:rPr lang="zh-CN" altLang="zh-CN" dirty="0"/>
              <a:t>】亚里士多德学院的门口竖着一块牌子。上面写着</a:t>
            </a:r>
            <a:r>
              <a:rPr lang="en-US" altLang="zh-CN" dirty="0"/>
              <a:t>“</a:t>
            </a:r>
            <a:r>
              <a:rPr lang="zh-CN" altLang="zh-CN" dirty="0"/>
              <a:t>不懂逻辑者不得入内</a:t>
            </a:r>
            <a:r>
              <a:rPr lang="en-US" altLang="zh-CN" dirty="0"/>
              <a:t>”</a:t>
            </a:r>
            <a:r>
              <a:rPr lang="zh-CN" altLang="zh-CN" dirty="0"/>
              <a:t>。这天，来了一群人，他们都是懂逻辑的人。如果牌子上的话得到准确的理解和严格的执行，那么以下诸断定，只有一项是真的。</a:t>
            </a:r>
          </a:p>
          <a:p>
            <a:r>
              <a:rPr lang="zh-CN" altLang="zh-CN" dirty="0"/>
              <a:t>这一真的断定是：</a:t>
            </a:r>
          </a:p>
          <a:p>
            <a:r>
              <a:rPr lang="en-US" altLang="zh-CN" dirty="0"/>
              <a:t>A.</a:t>
            </a:r>
            <a:r>
              <a:rPr lang="zh-CN" altLang="zh-CN" dirty="0"/>
              <a:t>他们可能不会被允许进入</a:t>
            </a:r>
          </a:p>
          <a:p>
            <a:r>
              <a:rPr lang="en-US" altLang="zh-CN" dirty="0"/>
              <a:t>B.</a:t>
            </a:r>
            <a:r>
              <a:rPr lang="zh-CN" altLang="zh-CN" dirty="0"/>
              <a:t>他们一定不会被允许进入</a:t>
            </a:r>
          </a:p>
          <a:p>
            <a:r>
              <a:rPr lang="en-US" altLang="zh-CN" dirty="0"/>
              <a:t>C.</a:t>
            </a:r>
            <a:r>
              <a:rPr lang="zh-CN" altLang="zh-CN" dirty="0"/>
              <a:t>他们一定会被允许进入</a:t>
            </a:r>
          </a:p>
          <a:p>
            <a:r>
              <a:rPr lang="en-US" altLang="zh-CN" dirty="0"/>
              <a:t>D.</a:t>
            </a:r>
            <a:r>
              <a:rPr lang="zh-CN" altLang="zh-CN" dirty="0"/>
              <a:t>他们不可能被允许进入</a:t>
            </a:r>
          </a:p>
          <a:p>
            <a:r>
              <a:rPr lang="zh-CN" altLang="zh-CN">
                <a:sym typeface="+mn-ea"/>
              </a:rPr>
              <a:t>答案：</a:t>
            </a:r>
            <a:r>
              <a:rPr lang="en-US">
                <a:sym typeface="+mn-ea"/>
              </a:rPr>
              <a:t>A</a:t>
            </a:r>
            <a:endParaRPr lang="en-US" dirty="0"/>
          </a:p>
        </p:txBody>
      </p:sp>
      <p:sp>
        <p:nvSpPr>
          <p:cNvPr id="1048628"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30" name="内容占位符 2"/>
          <p:cNvSpPr>
            <a:spLocks noGrp="1"/>
          </p:cNvSpPr>
          <p:nvPr>
            <p:ph idx="1"/>
          </p:nvPr>
        </p:nvSpPr>
        <p:spPr/>
        <p:txBody>
          <a:bodyPr>
            <a:normAutofit fontScale="65000" lnSpcReduction="20000"/>
          </a:bodyPr>
          <a:lstStyle/>
          <a:p>
            <a:r>
              <a:rPr lang="zh-CN" altLang="zh-CN" dirty="0" smtClean="0"/>
              <a:t>【</a:t>
            </a:r>
            <a:r>
              <a:rPr lang="zh-CN" altLang="zh-CN" dirty="0"/>
              <a:t>例</a:t>
            </a:r>
            <a:r>
              <a:rPr lang="en-US" altLang="zh-CN" dirty="0"/>
              <a:t>10</a:t>
            </a:r>
            <a:r>
              <a:rPr lang="zh-CN" altLang="zh-CN" dirty="0"/>
              <a:t>】通过对某地农村情况的调查发现，如果农民从事科技含量高的新型农业项目，那么收益普遍较好；只要农民从事产业化程度不高的农业项目，收益就普遍不好。高效农业项目发展需要多样</a:t>
            </a:r>
            <a:r>
              <a:rPr lang="zh-CN" altLang="zh-CN"/>
              <a:t>化</a:t>
            </a:r>
            <a:r>
              <a:rPr lang="zh-CN" altLang="zh-CN" smtClean="0"/>
              <a:t>。</a:t>
            </a:r>
            <a:r>
              <a:rPr lang="zh-CN" altLang="en-US" smtClean="0"/>
              <a:t>朝阳村农民受益很好。</a:t>
            </a:r>
            <a:endParaRPr lang="zh-CN" altLang="zh-CN" dirty="0"/>
          </a:p>
          <a:p>
            <a:r>
              <a:rPr lang="zh-CN" altLang="zh-CN" dirty="0"/>
              <a:t>可见，朝阳村的农业项目：</a:t>
            </a:r>
          </a:p>
          <a:p>
            <a:r>
              <a:rPr lang="en-US" altLang="zh-CN" dirty="0"/>
              <a:t>A.</a:t>
            </a:r>
            <a:r>
              <a:rPr lang="zh-CN" altLang="zh-CN" dirty="0"/>
              <a:t>产业化程度高</a:t>
            </a:r>
          </a:p>
          <a:p>
            <a:r>
              <a:rPr lang="en-US" altLang="zh-CN" dirty="0"/>
              <a:t>B.</a:t>
            </a:r>
            <a:r>
              <a:rPr lang="zh-CN" altLang="zh-CN" dirty="0"/>
              <a:t>科技含量高</a:t>
            </a:r>
          </a:p>
          <a:p>
            <a:r>
              <a:rPr lang="en-US" altLang="zh-CN" dirty="0"/>
              <a:t>C.</a:t>
            </a:r>
            <a:r>
              <a:rPr lang="zh-CN" altLang="zh-CN" dirty="0"/>
              <a:t>发展多样化</a:t>
            </a:r>
          </a:p>
          <a:p>
            <a:r>
              <a:rPr lang="en-US" altLang="zh-CN" dirty="0"/>
              <a:t>D.</a:t>
            </a:r>
            <a:r>
              <a:rPr lang="zh-CN" altLang="zh-CN" dirty="0"/>
              <a:t>属于高效农业项目</a:t>
            </a:r>
          </a:p>
          <a:p>
            <a:r>
              <a:rPr lang="zh-CN" altLang="zh-CN">
                <a:sym typeface="+mn-ea"/>
              </a:rPr>
              <a:t>答案：</a:t>
            </a:r>
            <a:r>
              <a:rPr lang="en-US">
                <a:sym typeface="+mn-ea"/>
              </a:rPr>
              <a:t>A</a:t>
            </a:r>
            <a:endParaRPr lang="en-US" dirty="0"/>
          </a:p>
        </p:txBody>
      </p:sp>
      <p:sp>
        <p:nvSpPr>
          <p:cNvPr id="1048631"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33" name="内容占位符 2"/>
          <p:cNvSpPr>
            <a:spLocks noGrp="1"/>
          </p:cNvSpPr>
          <p:nvPr>
            <p:ph idx="1"/>
          </p:nvPr>
        </p:nvSpPr>
        <p:spPr/>
        <p:txBody>
          <a:bodyPr>
            <a:normAutofit fontScale="95000"/>
          </a:bodyPr>
          <a:lstStyle/>
          <a:p>
            <a:r>
              <a:rPr lang="zh-CN" altLang="zh-CN" dirty="0"/>
              <a:t>【例</a:t>
            </a:r>
            <a:r>
              <a:rPr lang="en-US" altLang="zh-CN" dirty="0"/>
              <a:t>1</a:t>
            </a:r>
            <a:r>
              <a:rPr lang="zh-CN" altLang="zh-CN" dirty="0"/>
              <a:t>】只有遇到下雨天，客车才不会准时到达。现在，客车没有准时到达，所以（</a:t>
            </a:r>
            <a:r>
              <a:rPr lang="en-US" altLang="zh-CN" dirty="0"/>
              <a:t>  </a:t>
            </a:r>
            <a:r>
              <a:rPr lang="zh-CN" altLang="zh-CN" dirty="0"/>
              <a:t>）遇到下雨天。</a:t>
            </a:r>
          </a:p>
          <a:p>
            <a:r>
              <a:rPr lang="en-US" altLang="zh-CN" dirty="0"/>
              <a:t>A.</a:t>
            </a:r>
            <a:r>
              <a:rPr lang="zh-CN" altLang="zh-CN" dirty="0"/>
              <a:t>没有</a:t>
            </a:r>
            <a:r>
              <a:rPr lang="en-US" altLang="zh-CN" dirty="0"/>
              <a:t>	B.</a:t>
            </a:r>
            <a:r>
              <a:rPr lang="zh-CN" altLang="zh-CN" dirty="0"/>
              <a:t>可能</a:t>
            </a:r>
          </a:p>
          <a:p>
            <a:r>
              <a:rPr lang="en-US" altLang="zh-CN" dirty="0"/>
              <a:t>C.</a:t>
            </a:r>
            <a:r>
              <a:rPr lang="zh-CN" altLang="zh-CN" dirty="0"/>
              <a:t>一定</a:t>
            </a:r>
            <a:r>
              <a:rPr lang="en-US" altLang="zh-CN" dirty="0"/>
              <a:t>	D.</a:t>
            </a:r>
            <a:r>
              <a:rPr lang="zh-CN" altLang="zh-CN" dirty="0"/>
              <a:t>不可能</a:t>
            </a:r>
          </a:p>
          <a:p>
            <a:r>
              <a:rPr lang="zh-CN" altLang="zh-CN">
                <a:sym typeface="+mn-ea"/>
              </a:rPr>
              <a:t>答案：</a:t>
            </a:r>
            <a:r>
              <a:rPr lang="en-US">
                <a:sym typeface="+mn-ea"/>
              </a:rPr>
              <a:t>C</a:t>
            </a:r>
            <a:endParaRPr lang="en-US" dirty="0"/>
          </a:p>
        </p:txBody>
      </p:sp>
      <p:sp>
        <p:nvSpPr>
          <p:cNvPr id="1048634"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36" name="内容占位符 2"/>
          <p:cNvSpPr>
            <a:spLocks noGrp="1"/>
          </p:cNvSpPr>
          <p:nvPr>
            <p:ph idx="1"/>
          </p:nvPr>
        </p:nvSpPr>
        <p:spPr/>
        <p:txBody>
          <a:bodyPr>
            <a:normAutofit fontScale="90000" lnSpcReduction="10000"/>
          </a:bodyPr>
          <a:lstStyle/>
          <a:p>
            <a:r>
              <a:rPr lang="zh-CN" altLang="zh-CN" dirty="0"/>
              <a:t>【例</a:t>
            </a:r>
            <a:r>
              <a:rPr lang="en-US" altLang="zh-CN" dirty="0"/>
              <a:t>2</a:t>
            </a:r>
            <a:r>
              <a:rPr lang="zh-CN" altLang="zh-CN" dirty="0"/>
              <a:t>】如果选购了股票，则不能投资期货；只有投资期货，才能投资邮票；或者投资邮票，或者投资外汇；但是最近投资外汇风险太大，不能操作。</a:t>
            </a:r>
          </a:p>
          <a:p>
            <a:r>
              <a:rPr lang="zh-CN" altLang="zh-CN" dirty="0"/>
              <a:t>据此，可以推知：</a:t>
            </a:r>
          </a:p>
          <a:p>
            <a:r>
              <a:rPr lang="en-US" altLang="zh-CN" dirty="0"/>
              <a:t>A.</a:t>
            </a:r>
            <a:r>
              <a:rPr lang="zh-CN" altLang="zh-CN" dirty="0"/>
              <a:t>选购股票</a:t>
            </a:r>
            <a:r>
              <a:rPr lang="en-US" altLang="zh-CN" dirty="0"/>
              <a:t>	B.</a:t>
            </a:r>
            <a:r>
              <a:rPr lang="zh-CN" altLang="zh-CN" dirty="0"/>
              <a:t>不选购股票</a:t>
            </a:r>
          </a:p>
          <a:p>
            <a:r>
              <a:rPr lang="en-US" altLang="zh-CN" dirty="0"/>
              <a:t>C.</a:t>
            </a:r>
            <a:r>
              <a:rPr lang="zh-CN" altLang="zh-CN" dirty="0"/>
              <a:t>不投资邮票</a:t>
            </a:r>
            <a:r>
              <a:rPr lang="en-US" altLang="zh-CN" dirty="0"/>
              <a:t>	D.</a:t>
            </a:r>
            <a:r>
              <a:rPr lang="zh-CN" altLang="zh-CN" dirty="0"/>
              <a:t>不投资期货</a:t>
            </a:r>
          </a:p>
          <a:p>
            <a:r>
              <a:rPr lang="zh-CN" altLang="zh-CN">
                <a:sym typeface="+mn-ea"/>
              </a:rPr>
              <a:t>答案：</a:t>
            </a:r>
            <a:r>
              <a:rPr lang="en-US" altLang="zh-CN">
                <a:sym typeface="+mn-ea"/>
              </a:rPr>
              <a:t>B</a:t>
            </a:r>
            <a:endParaRPr lang="en-US" altLang="zh-CN" dirty="0">
              <a:sym typeface="+mn-ea"/>
            </a:endParaRPr>
          </a:p>
        </p:txBody>
      </p:sp>
      <p:sp>
        <p:nvSpPr>
          <p:cNvPr id="1048637"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39" name="内容占位符 2"/>
          <p:cNvSpPr>
            <a:spLocks noGrp="1"/>
          </p:cNvSpPr>
          <p:nvPr>
            <p:ph idx="1"/>
          </p:nvPr>
        </p:nvSpPr>
        <p:spPr/>
        <p:txBody>
          <a:bodyPr>
            <a:normAutofit fontScale="70000" lnSpcReduction="20000"/>
          </a:bodyPr>
          <a:lstStyle/>
          <a:p>
            <a:r>
              <a:rPr lang="zh-CN" altLang="zh-CN" dirty="0"/>
              <a:t>【例</a:t>
            </a:r>
            <a:r>
              <a:rPr lang="en-US" altLang="zh-CN" dirty="0"/>
              <a:t>3</a:t>
            </a:r>
            <a:r>
              <a:rPr lang="zh-CN" altLang="zh-CN" dirty="0"/>
              <a:t>】已知：（</a:t>
            </a:r>
            <a:r>
              <a:rPr lang="en-US" altLang="zh-CN" dirty="0"/>
              <a:t>1</a:t>
            </a:r>
            <a:r>
              <a:rPr lang="zh-CN" altLang="zh-CN" dirty="0"/>
              <a:t>）如果甲和乙是肇事者，丙就不是肇事者；（</a:t>
            </a:r>
            <a:r>
              <a:rPr lang="en-US" altLang="zh-CN" dirty="0"/>
              <a:t>2</a:t>
            </a:r>
            <a:r>
              <a:rPr lang="zh-CN" altLang="zh-CN" dirty="0"/>
              <a:t>）如果丁是肇事者，那么乙就是肇事者；（</a:t>
            </a:r>
            <a:r>
              <a:rPr lang="en-US" altLang="zh-CN" dirty="0"/>
              <a:t>3</a:t>
            </a:r>
            <a:r>
              <a:rPr lang="zh-CN" altLang="zh-CN" dirty="0"/>
              <a:t>）甲和丙都是肇事者。</a:t>
            </a:r>
          </a:p>
          <a:p>
            <a:r>
              <a:rPr lang="zh-CN" altLang="zh-CN" dirty="0"/>
              <a:t>由此推出：</a:t>
            </a:r>
          </a:p>
          <a:p>
            <a:r>
              <a:rPr lang="en-US" altLang="zh-CN" dirty="0"/>
              <a:t>A.</a:t>
            </a:r>
            <a:r>
              <a:rPr lang="zh-CN" altLang="zh-CN" dirty="0"/>
              <a:t>乙和丁都是肇事者</a:t>
            </a:r>
          </a:p>
          <a:p>
            <a:r>
              <a:rPr lang="en-US" altLang="zh-CN" dirty="0"/>
              <a:t>B.</a:t>
            </a:r>
            <a:r>
              <a:rPr lang="zh-CN" altLang="zh-CN" dirty="0"/>
              <a:t>乙和丁都不是肇事者</a:t>
            </a:r>
          </a:p>
          <a:p>
            <a:r>
              <a:rPr lang="en-US" altLang="zh-CN" dirty="0"/>
              <a:t>C.</a:t>
            </a:r>
            <a:r>
              <a:rPr lang="zh-CN" altLang="zh-CN" dirty="0"/>
              <a:t>乙是肇事者，丁不是肇事者</a:t>
            </a:r>
          </a:p>
          <a:p>
            <a:r>
              <a:rPr lang="en-US" altLang="zh-CN" dirty="0"/>
              <a:t>D.</a:t>
            </a:r>
            <a:r>
              <a:rPr lang="zh-CN" altLang="zh-CN" dirty="0"/>
              <a:t>乙不是肇事者，丁是肇事者</a:t>
            </a:r>
          </a:p>
          <a:p>
            <a:r>
              <a:rPr lang="zh-CN" altLang="zh-CN">
                <a:sym typeface="+mn-ea"/>
              </a:rPr>
              <a:t>答案：</a:t>
            </a:r>
            <a:r>
              <a:rPr lang="en-US" altLang="zh-CN">
                <a:sym typeface="+mn-ea"/>
              </a:rPr>
              <a:t>B</a:t>
            </a:r>
            <a:endParaRPr lang="en-US" altLang="zh-CN" dirty="0">
              <a:sym typeface="+mn-ea"/>
            </a:endParaRPr>
          </a:p>
          <a:p>
            <a:endParaRPr lang="zh-CN" altLang="zh-CN" dirty="0"/>
          </a:p>
        </p:txBody>
      </p:sp>
      <p:sp>
        <p:nvSpPr>
          <p:cNvPr id="1048640"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42" name="内容占位符 2"/>
          <p:cNvSpPr>
            <a:spLocks noGrp="1"/>
          </p:cNvSpPr>
          <p:nvPr>
            <p:ph idx="1"/>
          </p:nvPr>
        </p:nvSpPr>
        <p:spPr/>
        <p:txBody>
          <a:bodyPr>
            <a:normAutofit fontScale="65000" lnSpcReduction="20000"/>
          </a:bodyPr>
          <a:lstStyle/>
          <a:p>
            <a:r>
              <a:rPr lang="zh-CN" altLang="zh-CN" dirty="0"/>
              <a:t>【例</a:t>
            </a:r>
            <a:r>
              <a:rPr lang="en-US" altLang="zh-CN" dirty="0"/>
              <a:t>4</a:t>
            </a:r>
            <a:r>
              <a:rPr lang="zh-CN" altLang="zh-CN" dirty="0"/>
              <a:t>】如果生产下降或浪费严重，那么将造成物资匮乏。如果物资匮乏，那么或者物价暴涨，或者人民生活贫困。如果人民生活贫困，政府将失去民心。事实上物价没有暴涨，而且政府赢得了民心。</a:t>
            </a:r>
          </a:p>
          <a:p>
            <a:r>
              <a:rPr lang="zh-CN" altLang="zh-CN" dirty="0"/>
              <a:t>由此可见：</a:t>
            </a:r>
          </a:p>
          <a:p>
            <a:r>
              <a:rPr lang="en-US" altLang="zh-CN" dirty="0"/>
              <a:t>A.</a:t>
            </a:r>
            <a:r>
              <a:rPr lang="zh-CN" altLang="zh-CN" dirty="0"/>
              <a:t>生产下降但是没有浪费严重</a:t>
            </a:r>
          </a:p>
          <a:p>
            <a:r>
              <a:rPr lang="en-US" altLang="zh-CN" dirty="0"/>
              <a:t>B.</a:t>
            </a:r>
            <a:r>
              <a:rPr lang="zh-CN" altLang="zh-CN" dirty="0"/>
              <a:t>生产下降并且浪费严重</a:t>
            </a:r>
          </a:p>
          <a:p>
            <a:r>
              <a:rPr lang="en-US" altLang="zh-CN" dirty="0"/>
              <a:t>C.</a:t>
            </a:r>
            <a:r>
              <a:rPr lang="zh-CN" altLang="zh-CN" dirty="0"/>
              <a:t>生产没有下降但是浪费严重</a:t>
            </a:r>
          </a:p>
          <a:p>
            <a:r>
              <a:rPr lang="en-US" altLang="zh-CN" dirty="0"/>
              <a:t>D.</a:t>
            </a:r>
            <a:r>
              <a:rPr lang="zh-CN" altLang="zh-CN" dirty="0"/>
              <a:t>生产没有下降并且没有浪费严重</a:t>
            </a:r>
          </a:p>
          <a:p>
            <a:r>
              <a:rPr lang="zh-CN" altLang="zh-CN">
                <a:sym typeface="+mn-ea"/>
              </a:rPr>
              <a:t>答案：</a:t>
            </a:r>
            <a:r>
              <a:rPr lang="en-US" altLang="zh-CN">
                <a:sym typeface="+mn-ea"/>
              </a:rPr>
              <a:t>D</a:t>
            </a:r>
            <a:endParaRPr lang="en-US" altLang="zh-CN" dirty="0">
              <a:sym typeface="+mn-ea"/>
            </a:endParaRPr>
          </a:p>
        </p:txBody>
      </p:sp>
      <p:sp>
        <p:nvSpPr>
          <p:cNvPr id="1048643"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45" name="内容占位符 2"/>
          <p:cNvSpPr>
            <a:spLocks noGrp="1"/>
          </p:cNvSpPr>
          <p:nvPr>
            <p:ph idx="1"/>
          </p:nvPr>
        </p:nvSpPr>
        <p:spPr/>
        <p:txBody>
          <a:bodyPr>
            <a:normAutofit fontScale="67500" lnSpcReduction="20000"/>
          </a:bodyPr>
          <a:lstStyle/>
          <a:p>
            <a:r>
              <a:rPr lang="zh-CN" altLang="zh-CN" dirty="0"/>
              <a:t>【例</a:t>
            </a:r>
            <a:r>
              <a:rPr lang="en-US" altLang="zh-CN" dirty="0"/>
              <a:t>5</a:t>
            </a:r>
            <a:r>
              <a:rPr lang="zh-CN" altLang="zh-CN" dirty="0"/>
              <a:t>】如果丽丽参加同学聚会，那么小强、大壮和李铁也将一起参加同学聚会。</a:t>
            </a:r>
          </a:p>
          <a:p>
            <a:r>
              <a:rPr lang="zh-CN" altLang="zh-CN" dirty="0"/>
              <a:t>如果上述断定是真的，则以下哪项也一定是真的：</a:t>
            </a:r>
          </a:p>
          <a:p>
            <a:r>
              <a:rPr lang="en-US" altLang="zh-CN" dirty="0"/>
              <a:t>A.</a:t>
            </a:r>
            <a:r>
              <a:rPr lang="zh-CN" altLang="zh-CN" dirty="0"/>
              <a:t>如果丽丽不参加同学聚会，那么小强也不参加</a:t>
            </a:r>
          </a:p>
          <a:p>
            <a:r>
              <a:rPr lang="en-US" altLang="zh-CN" dirty="0"/>
              <a:t>B.</a:t>
            </a:r>
            <a:r>
              <a:rPr lang="zh-CN" altLang="zh-CN" dirty="0"/>
              <a:t>如果小强、大壮和李铁一起参加同学聚会，那么丽丽也参加</a:t>
            </a:r>
          </a:p>
          <a:p>
            <a:r>
              <a:rPr lang="en-US" altLang="zh-CN" dirty="0"/>
              <a:t>C.</a:t>
            </a:r>
            <a:r>
              <a:rPr lang="zh-CN" altLang="zh-CN" dirty="0"/>
              <a:t>如果丽丽和小强参加同学聚会，那么大壮和李铁不会参加</a:t>
            </a:r>
          </a:p>
          <a:p>
            <a:r>
              <a:rPr lang="en-US" altLang="zh-CN" dirty="0"/>
              <a:t>D.</a:t>
            </a:r>
            <a:r>
              <a:rPr lang="zh-CN" altLang="zh-CN" dirty="0"/>
              <a:t>如果李铁不参加同学聚会，那么丽丽也不参加</a:t>
            </a:r>
          </a:p>
          <a:p>
            <a:r>
              <a:rPr lang="zh-CN" altLang="zh-CN">
                <a:sym typeface="+mn-ea"/>
              </a:rPr>
              <a:t>答案：</a:t>
            </a:r>
            <a:r>
              <a:rPr lang="en-US" altLang="zh-CN">
                <a:sym typeface="+mn-ea"/>
              </a:rPr>
              <a:t>D</a:t>
            </a:r>
            <a:endParaRPr lang="en-US" altLang="zh-CN" dirty="0">
              <a:sym typeface="+mn-ea"/>
            </a:endParaRPr>
          </a:p>
        </p:txBody>
      </p:sp>
      <p:sp>
        <p:nvSpPr>
          <p:cNvPr id="1048646"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8594" name="标题 1"/>
          <p:cNvSpPr>
            <a:spLocks noGrp="1"/>
          </p:cNvSpPr>
          <p:nvPr>
            <p:ph type="title"/>
          </p:nvPr>
        </p:nvSpPr>
        <p:spPr/>
        <p:txBody>
          <a:bodyPr/>
          <a:lstStyle/>
          <a:p>
            <a:r>
              <a:rPr lang="zh-CN" altLang="en-US" dirty="0"/>
              <a:t>非常重要的提示：</a:t>
            </a:r>
          </a:p>
        </p:txBody>
      </p:sp>
      <p:sp>
        <p:nvSpPr>
          <p:cNvPr id="1048595" name="内容占位符 2"/>
          <p:cNvSpPr>
            <a:spLocks noGrp="1"/>
          </p:cNvSpPr>
          <p:nvPr>
            <p:ph idx="1"/>
          </p:nvPr>
        </p:nvSpPr>
        <p:spPr/>
        <p:txBody>
          <a:bodyPr/>
          <a:lstStyle/>
          <a:p>
            <a:r>
              <a:rPr lang="en-US" altLang="zh-CN" dirty="0"/>
              <a:t>1.</a:t>
            </a:r>
            <a:r>
              <a:rPr lang="zh-CN" altLang="en-US" dirty="0"/>
              <a:t>不要擅自调整字体、字号和字色，★因为后期很难修改，除非您重新做</a:t>
            </a:r>
            <a:r>
              <a:rPr lang="en-US" altLang="zh-CN" dirty="0"/>
              <a:t>PPT</a:t>
            </a:r>
            <a:r>
              <a:rPr lang="zh-CN" altLang="en-US" dirty="0"/>
              <a:t>；</a:t>
            </a:r>
          </a:p>
          <a:p>
            <a:r>
              <a:rPr lang="en-US" altLang="zh-CN" dirty="0"/>
              <a:t>2.</a:t>
            </a:r>
            <a:r>
              <a:rPr lang="zh-CN" altLang="en-US" dirty="0"/>
              <a:t>请使用内容输入框内的插入图片。★除了这种情况外（粘贴、</a:t>
            </a:r>
            <a:r>
              <a:rPr lang="en-US" altLang="zh-CN" dirty="0" err="1"/>
              <a:t>Ctrl+V</a:t>
            </a:r>
            <a:r>
              <a:rPr lang="zh-CN" altLang="en-US" dirty="0"/>
              <a:t>、插入图片、图标），请把图片置于底层，非常重要！</a:t>
            </a:r>
          </a:p>
        </p:txBody>
      </p:sp>
      <p:sp>
        <p:nvSpPr>
          <p:cNvPr id="1048596" name="竖排文字占位符 3"/>
          <p:cNvSpPr>
            <a:spLocks noGrp="1"/>
          </p:cNvSpPr>
          <p:nvPr>
            <p:ph type="body" orient="vert" sz="quarter" idx="13"/>
          </p:nvPr>
        </p:nvSpPr>
        <p:spPr/>
        <p:txBody>
          <a:bodyPr/>
          <a:lstStyle/>
          <a:p>
            <a:endParaRPr lang="zh-CN" altLang="en-US"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48" name="内容占位符 2"/>
          <p:cNvSpPr>
            <a:spLocks noGrp="1"/>
          </p:cNvSpPr>
          <p:nvPr>
            <p:ph idx="1"/>
          </p:nvPr>
        </p:nvSpPr>
        <p:spPr/>
        <p:txBody>
          <a:bodyPr>
            <a:normAutofit fontScale="80000" lnSpcReduction="20000"/>
          </a:bodyPr>
          <a:lstStyle/>
          <a:p>
            <a:r>
              <a:rPr lang="zh-CN" altLang="zh-CN" dirty="0"/>
              <a:t>【例</a:t>
            </a:r>
            <a:r>
              <a:rPr lang="en-US" altLang="zh-CN" dirty="0"/>
              <a:t>6</a:t>
            </a:r>
            <a:r>
              <a:rPr lang="zh-CN" altLang="zh-CN" dirty="0"/>
              <a:t>】</a:t>
            </a:r>
            <a:r>
              <a:rPr lang="en-US" altLang="zh-CN" dirty="0"/>
              <a:t>“</a:t>
            </a:r>
            <a:r>
              <a:rPr lang="zh-CN" altLang="zh-CN" dirty="0"/>
              <a:t>小孙并非既会游泳又会打网球</a:t>
            </a:r>
            <a:r>
              <a:rPr lang="en-US" altLang="zh-CN" dirty="0"/>
              <a:t>”</a:t>
            </a:r>
            <a:r>
              <a:rPr lang="zh-CN" altLang="zh-CN" dirty="0"/>
              <a:t>。</a:t>
            </a:r>
          </a:p>
          <a:p>
            <a:r>
              <a:rPr lang="zh-CN" altLang="zh-CN" dirty="0"/>
              <a:t>根据以上表述，下列哪项断定必然为真：</a:t>
            </a:r>
          </a:p>
          <a:p>
            <a:r>
              <a:rPr lang="en-US" altLang="zh-CN" dirty="0"/>
              <a:t>A.</a:t>
            </a:r>
            <a:r>
              <a:rPr lang="zh-CN" altLang="zh-CN" dirty="0"/>
              <a:t>如果小孙不会打网球，那么他一定会游泳</a:t>
            </a:r>
          </a:p>
          <a:p>
            <a:r>
              <a:rPr lang="en-US" altLang="zh-CN" dirty="0"/>
              <a:t>B.</a:t>
            </a:r>
            <a:r>
              <a:rPr lang="zh-CN" altLang="zh-CN" dirty="0"/>
              <a:t>如果小孙会打网球，那么他一定不会游泳</a:t>
            </a:r>
          </a:p>
          <a:p>
            <a:r>
              <a:rPr lang="en-US" altLang="zh-CN" dirty="0"/>
              <a:t>C.</a:t>
            </a:r>
            <a:r>
              <a:rPr lang="zh-CN" altLang="zh-CN" dirty="0"/>
              <a:t>小孙既不会游泳，也不会打网球</a:t>
            </a:r>
          </a:p>
          <a:p>
            <a:r>
              <a:rPr lang="en-US" altLang="zh-CN" dirty="0"/>
              <a:t>D.</a:t>
            </a:r>
            <a:r>
              <a:rPr lang="zh-CN" altLang="zh-CN" dirty="0"/>
              <a:t>小孙会游泳，但不会打网球</a:t>
            </a:r>
          </a:p>
          <a:p>
            <a:r>
              <a:rPr lang="zh-CN" altLang="zh-CN">
                <a:sym typeface="+mn-ea"/>
              </a:rPr>
              <a:t>答案：</a:t>
            </a:r>
            <a:r>
              <a:rPr lang="en-US" altLang="zh-CN">
                <a:sym typeface="+mn-ea"/>
              </a:rPr>
              <a:t>B</a:t>
            </a:r>
            <a:endParaRPr lang="en-US" altLang="zh-CN" dirty="0">
              <a:sym typeface="+mn-ea"/>
            </a:endParaRPr>
          </a:p>
        </p:txBody>
      </p:sp>
      <p:sp>
        <p:nvSpPr>
          <p:cNvPr id="1048649"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51" name="内容占位符 2"/>
          <p:cNvSpPr>
            <a:spLocks noGrp="1"/>
          </p:cNvSpPr>
          <p:nvPr>
            <p:ph idx="1"/>
          </p:nvPr>
        </p:nvSpPr>
        <p:spPr>
          <a:xfrm>
            <a:off x="457200" y="1200150"/>
            <a:ext cx="5770880" cy="3562350"/>
          </a:xfrm>
        </p:spPr>
        <p:txBody>
          <a:bodyPr>
            <a:normAutofit fontScale="86071" lnSpcReduction="20000"/>
          </a:bodyPr>
          <a:lstStyle/>
          <a:p>
            <a:r>
              <a:rPr lang="zh-CN" altLang="zh-CN" sz="1400" dirty="0"/>
              <a:t>【例</a:t>
            </a:r>
            <a:r>
              <a:rPr lang="en-US" altLang="zh-CN" sz="1400" dirty="0"/>
              <a:t>7</a:t>
            </a:r>
            <a:r>
              <a:rPr lang="zh-CN" altLang="zh-CN" sz="1400" dirty="0"/>
              <a:t>】某国承办了一次国际大赛，决定将赛事分配给该国的</a:t>
            </a:r>
            <a:r>
              <a:rPr lang="en-US" altLang="zh-CN" sz="1400" dirty="0"/>
              <a:t>3</a:t>
            </a:r>
            <a:r>
              <a:rPr lang="zh-CN" altLang="zh-CN" sz="1400" dirty="0"/>
              <a:t>个城市具体筹办。现有甲、乙、丙、丁、戊、己、庚</a:t>
            </a:r>
            <a:r>
              <a:rPr lang="en-US" altLang="zh-CN" sz="1400" dirty="0"/>
              <a:t>7</a:t>
            </a:r>
            <a:r>
              <a:rPr lang="zh-CN" altLang="zh-CN" sz="1400" dirty="0"/>
              <a:t>个候选城市通过了初选。根据要求，最终负责筹办的城市还需符合以下条件：</a:t>
            </a:r>
          </a:p>
          <a:p>
            <a:r>
              <a:rPr lang="zh-CN" altLang="zh-CN" sz="1400" dirty="0"/>
              <a:t>（</a:t>
            </a:r>
            <a:r>
              <a:rPr lang="en-US" altLang="zh-CN" sz="1400" dirty="0"/>
              <a:t>1</a:t>
            </a:r>
            <a:r>
              <a:rPr lang="zh-CN" altLang="zh-CN" sz="1400" dirty="0"/>
              <a:t>）甲和乙要么都入选，要么都不入选；</a:t>
            </a:r>
          </a:p>
          <a:p>
            <a:r>
              <a:rPr lang="zh-CN" altLang="zh-CN" sz="1400" dirty="0"/>
              <a:t>（</a:t>
            </a:r>
            <a:r>
              <a:rPr lang="en-US" altLang="zh-CN" sz="1400" dirty="0"/>
              <a:t>2</a:t>
            </a:r>
            <a:r>
              <a:rPr lang="zh-CN" altLang="zh-CN" sz="1400" dirty="0"/>
              <a:t>）丙与丁至多只能有一个入选；</a:t>
            </a:r>
          </a:p>
          <a:p>
            <a:r>
              <a:rPr lang="zh-CN" altLang="zh-CN" sz="1400" dirty="0"/>
              <a:t>（</a:t>
            </a:r>
            <a:r>
              <a:rPr lang="en-US" altLang="zh-CN" sz="1400" dirty="0"/>
              <a:t>3</a:t>
            </a:r>
            <a:r>
              <a:rPr lang="zh-CN" altLang="zh-CN" sz="1400" dirty="0"/>
              <a:t>）丙和甲至少要有一个入选。</a:t>
            </a:r>
          </a:p>
          <a:p>
            <a:r>
              <a:rPr lang="zh-CN" altLang="zh-CN" sz="1400" dirty="0"/>
              <a:t>如果丁入选，那么下列哪两个城市也一定入选：</a:t>
            </a:r>
          </a:p>
          <a:p>
            <a:r>
              <a:rPr lang="en-US" altLang="zh-CN" sz="1400" dirty="0"/>
              <a:t>A.</a:t>
            </a:r>
            <a:r>
              <a:rPr lang="zh-CN" altLang="zh-CN" sz="1400" dirty="0"/>
              <a:t>甲和乙</a:t>
            </a:r>
            <a:r>
              <a:rPr lang="en-US" altLang="zh-CN" sz="1400" dirty="0"/>
              <a:t>	B.</a:t>
            </a:r>
            <a:r>
              <a:rPr lang="zh-CN" altLang="zh-CN" sz="1400" dirty="0"/>
              <a:t>甲和庚</a:t>
            </a:r>
          </a:p>
          <a:p>
            <a:r>
              <a:rPr lang="en-US" altLang="zh-CN" sz="1400" dirty="0"/>
              <a:t>C.</a:t>
            </a:r>
            <a:r>
              <a:rPr lang="zh-CN" altLang="zh-CN" sz="1400" dirty="0"/>
              <a:t>乙和丙</a:t>
            </a:r>
            <a:r>
              <a:rPr lang="en-US" altLang="zh-CN" sz="1400" dirty="0"/>
              <a:t>	D.</a:t>
            </a:r>
            <a:r>
              <a:rPr lang="zh-CN" altLang="zh-CN" sz="1400" dirty="0"/>
              <a:t>丙和戊</a:t>
            </a:r>
          </a:p>
          <a:p>
            <a:r>
              <a:rPr lang="zh-CN" altLang="zh-CN" sz="1400">
                <a:sym typeface="+mn-ea"/>
              </a:rPr>
              <a:t>答案</a:t>
            </a:r>
            <a:r>
              <a:rPr lang="zh-CN" altLang="zh-CN" sz="1400" smtClean="0">
                <a:sym typeface="+mn-ea"/>
              </a:rPr>
              <a:t>：</a:t>
            </a:r>
            <a:r>
              <a:rPr lang="en-US" altLang="zh-CN" sz="1400" smtClean="0">
                <a:sym typeface="+mn-ea"/>
              </a:rPr>
              <a:t>A</a:t>
            </a:r>
            <a:endParaRPr lang="en-US" altLang="zh-CN" sz="1400" dirty="0">
              <a:sym typeface="+mn-ea"/>
            </a:endParaRPr>
          </a:p>
        </p:txBody>
      </p:sp>
      <p:sp>
        <p:nvSpPr>
          <p:cNvPr id="1048652"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54" name="内容占位符 2"/>
          <p:cNvSpPr>
            <a:spLocks noGrp="1"/>
          </p:cNvSpPr>
          <p:nvPr>
            <p:ph idx="1"/>
          </p:nvPr>
        </p:nvSpPr>
        <p:spPr/>
        <p:txBody>
          <a:bodyPr>
            <a:normAutofit fontScale="85714" lnSpcReduction="10000"/>
          </a:bodyPr>
          <a:lstStyle/>
          <a:p>
            <a:r>
              <a:rPr lang="zh-CN" altLang="zh-CN" sz="1400" dirty="0"/>
              <a:t>【例</a:t>
            </a:r>
            <a:r>
              <a:rPr lang="en-US" altLang="zh-CN" sz="1400" dirty="0"/>
              <a:t>8</a:t>
            </a:r>
            <a:r>
              <a:rPr lang="zh-CN" altLang="zh-CN" sz="1400" dirty="0"/>
              <a:t>】或者被告是有罪的，或者他是疯子；如果他有罪，则他应当被处死；如果他是疯子，则他应该永远接受住院，如果证据不够有力，则被告不应该被处死。现知，证据不够有力。</a:t>
            </a:r>
          </a:p>
          <a:p>
            <a:r>
              <a:rPr lang="zh-CN" altLang="zh-CN" sz="1400" dirty="0"/>
              <a:t>那么根据已知条件可以推知：</a:t>
            </a:r>
          </a:p>
          <a:p>
            <a:r>
              <a:rPr lang="en-US" altLang="zh-CN" sz="1400" dirty="0"/>
              <a:t>A.</a:t>
            </a:r>
            <a:r>
              <a:rPr lang="zh-CN" altLang="zh-CN" sz="1400" dirty="0"/>
              <a:t>被告应该被处死</a:t>
            </a:r>
          </a:p>
          <a:p>
            <a:r>
              <a:rPr lang="en-US" altLang="zh-CN" sz="1400" dirty="0"/>
              <a:t>B.</a:t>
            </a:r>
            <a:r>
              <a:rPr lang="zh-CN" altLang="zh-CN" sz="1400" dirty="0"/>
              <a:t>被告是有罪的</a:t>
            </a:r>
          </a:p>
          <a:p>
            <a:r>
              <a:rPr lang="en-US" altLang="zh-CN" sz="1400" dirty="0"/>
              <a:t>C.</a:t>
            </a:r>
            <a:r>
              <a:rPr lang="zh-CN" altLang="zh-CN" sz="1400" dirty="0"/>
              <a:t>被告应该永远接受住院治疗</a:t>
            </a:r>
          </a:p>
          <a:p>
            <a:r>
              <a:rPr lang="en-US" altLang="zh-CN" sz="1400" dirty="0"/>
              <a:t>D.</a:t>
            </a:r>
            <a:r>
              <a:rPr lang="zh-CN" altLang="zh-CN" sz="1400" dirty="0"/>
              <a:t>被告既无罪又不是疯子</a:t>
            </a:r>
          </a:p>
          <a:p>
            <a:r>
              <a:rPr lang="zh-CN" altLang="zh-CN" sz="1400">
                <a:sym typeface="+mn-ea"/>
              </a:rPr>
              <a:t>答案：</a:t>
            </a:r>
            <a:r>
              <a:rPr lang="en-US" altLang="zh-CN" sz="1400">
                <a:sym typeface="+mn-ea"/>
              </a:rPr>
              <a:t>C</a:t>
            </a:r>
            <a:endParaRPr lang="en-US" altLang="zh-CN" sz="1400" dirty="0">
              <a:sym typeface="+mn-ea"/>
            </a:endParaRPr>
          </a:p>
        </p:txBody>
      </p:sp>
      <p:sp>
        <p:nvSpPr>
          <p:cNvPr id="1048655"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57" name="内容占位符 2"/>
          <p:cNvSpPr>
            <a:spLocks noGrp="1"/>
          </p:cNvSpPr>
          <p:nvPr>
            <p:ph idx="1"/>
          </p:nvPr>
        </p:nvSpPr>
        <p:spPr/>
        <p:txBody>
          <a:bodyPr>
            <a:normAutofit fontScale="85714" lnSpcReduction="10000"/>
          </a:bodyPr>
          <a:lstStyle/>
          <a:p>
            <a:r>
              <a:rPr lang="zh-CN" altLang="zh-CN" sz="1400" dirty="0"/>
              <a:t>【例</a:t>
            </a:r>
            <a:r>
              <a:rPr lang="en-US" altLang="zh-CN" sz="1400" dirty="0"/>
              <a:t>9</a:t>
            </a:r>
            <a:r>
              <a:rPr lang="zh-CN" altLang="zh-CN" sz="1400" dirty="0"/>
              <a:t>】某招考职位规定：凡通过英语专业八级、参加过支教活动的英语专业应届毕业生均有资格报考该职位。张华是北京某名牌大学英语专业的一名应届毕业生，却没有资格报考该职位。</a:t>
            </a:r>
          </a:p>
          <a:p>
            <a:r>
              <a:rPr lang="zh-CN" altLang="zh-CN" sz="1400" dirty="0"/>
              <a:t>由此一定可以推出的是：</a:t>
            </a:r>
          </a:p>
          <a:p>
            <a:r>
              <a:rPr lang="en-US" altLang="zh-CN" sz="1400" dirty="0"/>
              <a:t>A.</a:t>
            </a:r>
            <a:r>
              <a:rPr lang="zh-CN" altLang="zh-CN" sz="1400" dirty="0"/>
              <a:t>张华没有通过英语专业八级考试</a:t>
            </a:r>
          </a:p>
          <a:p>
            <a:r>
              <a:rPr lang="en-US" altLang="zh-CN" sz="1400" dirty="0"/>
              <a:t>B.</a:t>
            </a:r>
            <a:r>
              <a:rPr lang="zh-CN" altLang="zh-CN" sz="1400" dirty="0"/>
              <a:t>张华没参加过支教活动</a:t>
            </a:r>
          </a:p>
          <a:p>
            <a:r>
              <a:rPr lang="en-US" altLang="zh-CN" sz="1400" dirty="0"/>
              <a:t>C.</a:t>
            </a:r>
            <a:r>
              <a:rPr lang="zh-CN" altLang="zh-CN" sz="1400" dirty="0"/>
              <a:t>如果张华通过了英语专业八级考试，那么他没有参加过支教活动</a:t>
            </a:r>
          </a:p>
          <a:p>
            <a:r>
              <a:rPr lang="en-US" altLang="zh-CN" sz="1400" dirty="0"/>
              <a:t>D.</a:t>
            </a:r>
            <a:r>
              <a:rPr lang="zh-CN" altLang="zh-CN" sz="1400" dirty="0"/>
              <a:t>如果张华参加过支教活动，那么他通过了英语专业八级考试</a:t>
            </a:r>
          </a:p>
          <a:p>
            <a:r>
              <a:rPr lang="zh-CN" altLang="zh-CN" sz="1400">
                <a:sym typeface="+mn-ea"/>
              </a:rPr>
              <a:t>答案：</a:t>
            </a:r>
            <a:r>
              <a:rPr lang="en-US" altLang="zh-CN" sz="1400">
                <a:sym typeface="+mn-ea"/>
              </a:rPr>
              <a:t>C</a:t>
            </a:r>
            <a:endParaRPr lang="en-US" altLang="zh-CN" sz="1400" dirty="0">
              <a:sym typeface="+mn-ea"/>
            </a:endParaRPr>
          </a:p>
        </p:txBody>
      </p:sp>
      <p:sp>
        <p:nvSpPr>
          <p:cNvPr id="1048658"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标题 1"/>
          <p:cNvSpPr>
            <a:spLocks noGrp="1"/>
          </p:cNvSpPr>
          <p:nvPr>
            <p:ph type="title"/>
          </p:nvPr>
        </p:nvSpPr>
        <p:spPr/>
        <p:txBody>
          <a:bodyPr/>
          <a:lstStyle/>
          <a:p>
            <a:r>
              <a:rPr lang="zh-CN" altLang="en-US" dirty="0"/>
              <a:t>高频考点</a:t>
            </a:r>
            <a:r>
              <a:rPr lang="en-US" altLang="zh-CN" dirty="0"/>
              <a:t>46 </a:t>
            </a:r>
            <a:r>
              <a:rPr lang="zh-CN" altLang="en-US" dirty="0"/>
              <a:t>翻译推理（二）</a:t>
            </a:r>
          </a:p>
        </p:txBody>
      </p:sp>
      <p:sp>
        <p:nvSpPr>
          <p:cNvPr id="1048660" name="内容占位符 2"/>
          <p:cNvSpPr>
            <a:spLocks noGrp="1"/>
          </p:cNvSpPr>
          <p:nvPr>
            <p:ph idx="1"/>
          </p:nvPr>
        </p:nvSpPr>
        <p:spPr/>
        <p:txBody>
          <a:bodyPr>
            <a:normAutofit fontScale="71429" lnSpcReduction="20000"/>
          </a:bodyPr>
          <a:lstStyle/>
          <a:p>
            <a:pPr>
              <a:lnSpc>
                <a:spcPct val="170000"/>
              </a:lnSpc>
            </a:pPr>
            <a:r>
              <a:rPr lang="zh-CN" altLang="zh-CN" sz="1400" dirty="0"/>
              <a:t>【例</a:t>
            </a:r>
            <a:r>
              <a:rPr lang="en-US" altLang="zh-CN" sz="1400" dirty="0"/>
              <a:t>10</a:t>
            </a:r>
            <a:r>
              <a:rPr lang="zh-CN" altLang="zh-CN" sz="1400" dirty="0"/>
              <a:t>】与传统的</a:t>
            </a:r>
            <a:r>
              <a:rPr lang="en-US" altLang="zh-CN" sz="1400" dirty="0"/>
              <a:t>“</a:t>
            </a:r>
            <a:r>
              <a:rPr lang="zh-CN" altLang="zh-CN" sz="1400" dirty="0"/>
              <a:t>汗水型</a:t>
            </a:r>
            <a:r>
              <a:rPr lang="en-US" altLang="zh-CN" sz="1400" dirty="0"/>
              <a:t>”</a:t>
            </a:r>
            <a:r>
              <a:rPr lang="zh-CN" altLang="zh-CN" sz="1400" dirty="0"/>
              <a:t>经济不同，创新是一种主要依靠人类智慧的创造性劳动。由于投入多、风险大、周期长、见效慢，创新并非是每个人自觉的行动，它需要强大的动力支持。如果有人可以通过资源炒作暴富，或者可以借权钱交易腐败发财，那么人们创新就不会有真正的动力。</a:t>
            </a:r>
          </a:p>
          <a:p>
            <a:pPr>
              <a:lnSpc>
                <a:spcPct val="170000"/>
              </a:lnSpc>
            </a:pPr>
            <a:r>
              <a:rPr lang="zh-CN" altLang="zh-CN" sz="1400" dirty="0"/>
              <a:t>根据以上概述，可以得出以下哪项：</a:t>
            </a:r>
          </a:p>
          <a:p>
            <a:pPr>
              <a:lnSpc>
                <a:spcPct val="170000"/>
              </a:lnSpc>
            </a:pPr>
            <a:r>
              <a:rPr lang="en-US" altLang="zh-CN" sz="1400" dirty="0"/>
              <a:t>A.</a:t>
            </a:r>
            <a:r>
              <a:rPr lang="zh-CN" altLang="zh-CN" sz="1400" dirty="0"/>
              <a:t>如果有人可以通过土地资源炒作暴富，就有人可以凭借权钱交易腐败发财</a:t>
            </a:r>
          </a:p>
          <a:p>
            <a:pPr>
              <a:lnSpc>
                <a:spcPct val="170000"/>
              </a:lnSpc>
            </a:pPr>
            <a:r>
              <a:rPr lang="en-US" altLang="zh-CN" sz="1400" dirty="0"/>
              <a:t>B.</a:t>
            </a:r>
            <a:r>
              <a:rPr lang="zh-CN" altLang="zh-CN" sz="1400" dirty="0"/>
              <a:t>如果没有人可以凭借权钱交易腐败发财，人们创新就会有真正的动力</a:t>
            </a:r>
          </a:p>
          <a:p>
            <a:pPr>
              <a:lnSpc>
                <a:spcPct val="170000"/>
              </a:lnSpc>
            </a:pPr>
            <a:r>
              <a:rPr lang="en-US" altLang="zh-CN" sz="1400" dirty="0"/>
              <a:t>C.</a:t>
            </a:r>
            <a:r>
              <a:rPr lang="zh-CN" altLang="zh-CN" sz="1400" dirty="0"/>
              <a:t>如果人们创新没有真正的动力，那么就有人可以通过土地资源炒作暴富</a:t>
            </a:r>
          </a:p>
          <a:p>
            <a:pPr>
              <a:lnSpc>
                <a:spcPct val="170000"/>
              </a:lnSpc>
            </a:pPr>
            <a:r>
              <a:rPr lang="en-US" altLang="zh-CN" sz="1400" dirty="0"/>
              <a:t>D.</a:t>
            </a:r>
            <a:r>
              <a:rPr lang="zh-CN" altLang="zh-CN" sz="1400" dirty="0"/>
              <a:t>如果人们创新具有真正的动力，那么没有人可以凭借权钱交易腐败发财</a:t>
            </a:r>
          </a:p>
          <a:p>
            <a:pPr>
              <a:lnSpc>
                <a:spcPct val="170000"/>
              </a:lnSpc>
            </a:pPr>
            <a:r>
              <a:rPr lang="zh-CN" altLang="zh-CN" sz="1400">
                <a:sym typeface="+mn-ea"/>
              </a:rPr>
              <a:t>答案：</a:t>
            </a:r>
            <a:r>
              <a:rPr lang="en-US" altLang="zh-CN" sz="1400">
                <a:sym typeface="+mn-ea"/>
              </a:rPr>
              <a:t>D</a:t>
            </a:r>
            <a:endParaRPr lang="zh-CN" altLang="zh-CN" sz="1400" dirty="0"/>
          </a:p>
        </p:txBody>
      </p:sp>
      <p:sp>
        <p:nvSpPr>
          <p:cNvPr id="1048661" name="竖排文字占位符 3"/>
          <p:cNvSpPr>
            <a:spLocks noGrp="1"/>
          </p:cNvSpPr>
          <p:nvPr>
            <p:ph type="body" orient="vert" sz="quarter" idx="13"/>
          </p:nvPr>
        </p:nvSpPr>
        <p:spPr/>
        <p:txBody>
          <a:bodyPr/>
          <a:lstStyle/>
          <a:p>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63" name="内容占位符 2"/>
          <p:cNvSpPr>
            <a:spLocks noGrp="1"/>
          </p:cNvSpPr>
          <p:nvPr>
            <p:ph idx="1"/>
          </p:nvPr>
        </p:nvSpPr>
        <p:spPr/>
        <p:txBody>
          <a:bodyPr>
            <a:normAutofit fontScale="62500" lnSpcReduction="20000"/>
          </a:bodyPr>
          <a:lstStyle/>
          <a:p>
            <a:r>
              <a:rPr lang="zh-CN" altLang="zh-CN" dirty="0"/>
              <a:t>【例</a:t>
            </a:r>
            <a:r>
              <a:rPr lang="en-US" altLang="zh-CN" dirty="0"/>
              <a:t>1</a:t>
            </a:r>
            <a:r>
              <a:rPr lang="zh-CN" altLang="zh-CN" dirty="0"/>
              <a:t>】甲、乙、丙三人中，只有一个会游泳。</a:t>
            </a:r>
          </a:p>
          <a:p>
            <a:r>
              <a:rPr lang="zh-CN" altLang="zh-CN" dirty="0"/>
              <a:t>甲说：</a:t>
            </a:r>
            <a:r>
              <a:rPr lang="en-US" altLang="zh-CN" dirty="0"/>
              <a:t>“</a:t>
            </a:r>
            <a:r>
              <a:rPr lang="zh-CN" altLang="zh-CN" dirty="0"/>
              <a:t>我会。</a:t>
            </a:r>
            <a:r>
              <a:rPr lang="en-US" altLang="zh-CN" dirty="0"/>
              <a:t>”</a:t>
            </a:r>
            <a:endParaRPr lang="zh-CN" altLang="zh-CN" dirty="0"/>
          </a:p>
          <a:p>
            <a:r>
              <a:rPr lang="zh-CN" altLang="zh-CN" dirty="0"/>
              <a:t>乙说：</a:t>
            </a:r>
            <a:r>
              <a:rPr lang="en-US" altLang="zh-CN" dirty="0"/>
              <a:t>“</a:t>
            </a:r>
            <a:r>
              <a:rPr lang="zh-CN" altLang="zh-CN" dirty="0"/>
              <a:t>我不会。</a:t>
            </a:r>
            <a:r>
              <a:rPr lang="en-US" altLang="zh-CN" dirty="0"/>
              <a:t>”</a:t>
            </a:r>
            <a:endParaRPr lang="zh-CN" altLang="zh-CN" dirty="0"/>
          </a:p>
          <a:p>
            <a:r>
              <a:rPr lang="zh-CN" altLang="zh-CN" dirty="0"/>
              <a:t>丙说：</a:t>
            </a:r>
            <a:r>
              <a:rPr lang="en-US" altLang="zh-CN" dirty="0"/>
              <a:t>“</a:t>
            </a:r>
            <a:r>
              <a:rPr lang="zh-CN" altLang="zh-CN" dirty="0"/>
              <a:t>甲不会。</a:t>
            </a:r>
            <a:r>
              <a:rPr lang="en-US" altLang="zh-CN" dirty="0"/>
              <a:t>”</a:t>
            </a:r>
            <a:endParaRPr lang="zh-CN" altLang="zh-CN" dirty="0"/>
          </a:p>
          <a:p>
            <a:r>
              <a:rPr lang="zh-CN" altLang="zh-CN" dirty="0"/>
              <a:t>如果这三句话只有一句是真的，那么谁会游泳：</a:t>
            </a:r>
          </a:p>
          <a:p>
            <a:r>
              <a:rPr lang="en-US" altLang="zh-CN" dirty="0"/>
              <a:t>A.</a:t>
            </a:r>
            <a:r>
              <a:rPr lang="zh-CN" altLang="zh-CN" dirty="0"/>
              <a:t>甲</a:t>
            </a:r>
            <a:r>
              <a:rPr lang="en-US" altLang="zh-CN" dirty="0"/>
              <a:t>	B.</a:t>
            </a:r>
            <a:r>
              <a:rPr lang="zh-CN" altLang="zh-CN" dirty="0"/>
              <a:t>乙</a:t>
            </a:r>
          </a:p>
          <a:p>
            <a:r>
              <a:rPr lang="en-US" altLang="zh-CN" dirty="0"/>
              <a:t>C.</a:t>
            </a:r>
            <a:r>
              <a:rPr lang="zh-CN" altLang="zh-CN" dirty="0"/>
              <a:t>丙</a:t>
            </a:r>
            <a:r>
              <a:rPr lang="en-US" altLang="zh-CN" dirty="0"/>
              <a:t>	D.</a:t>
            </a:r>
            <a:r>
              <a:rPr lang="zh-CN" altLang="zh-CN" dirty="0"/>
              <a:t>无法判断</a:t>
            </a:r>
          </a:p>
          <a:p>
            <a:r>
              <a:rPr lang="zh-CN" altLang="zh-CN">
                <a:sym typeface="+mn-ea"/>
              </a:rPr>
              <a:t>答案：</a:t>
            </a:r>
            <a:r>
              <a:rPr lang="en-US" altLang="zh-CN">
                <a:sym typeface="+mn-ea"/>
              </a:rPr>
              <a:t>B</a:t>
            </a:r>
            <a:endParaRPr lang="en-US" altLang="zh-CN" dirty="0">
              <a:sym typeface="+mn-ea"/>
            </a:endParaRPr>
          </a:p>
          <a:p>
            <a:pPr lvl="0" algn="just" fontAlgn="auto">
              <a:lnSpc>
                <a:spcPct val="100000"/>
              </a:lnSpc>
              <a:buNone/>
            </a:pPr>
            <a:endParaRPr lang="zh-CN" altLang="en-US" dirty="0">
              <a:solidFill>
                <a:srgbClr val="FFFF00"/>
              </a:solidFill>
              <a:sym typeface="+mn-ea"/>
            </a:endParaRPr>
          </a:p>
        </p:txBody>
      </p:sp>
      <p:sp>
        <p:nvSpPr>
          <p:cNvPr id="1048664"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66" name="内容占位符 2"/>
          <p:cNvSpPr>
            <a:spLocks noGrp="1"/>
          </p:cNvSpPr>
          <p:nvPr>
            <p:ph idx="1"/>
          </p:nvPr>
        </p:nvSpPr>
        <p:spPr/>
        <p:txBody>
          <a:bodyPr>
            <a:normAutofit fontScale="70000" lnSpcReduction="20000"/>
          </a:bodyPr>
          <a:lstStyle/>
          <a:p>
            <a:pPr indent="304800">
              <a:lnSpc>
                <a:spcPts val="2000"/>
              </a:lnSpc>
              <a:spcAft>
                <a:spcPts val="0"/>
              </a:spcAft>
              <a:tabLst>
                <a:tab pos="2667000" algn="l"/>
                <a:tab pos="2533650" algn="l"/>
                <a:tab pos="2667000" algn="l"/>
              </a:tabLst>
            </a:pPr>
            <a:r>
              <a:rPr lang="zh-CN" altLang="zh-CN" kern="100" dirty="0">
                <a:latin typeface="Times New Roman" panose="02020603050405020304" pitchFamily="18" charset="0"/>
                <a:cs typeface="Times New Roman" panose="02020603050405020304" pitchFamily="18" charset="0"/>
              </a:rPr>
              <a:t>【例</a:t>
            </a:r>
            <a:r>
              <a:rPr lang="en-US" altLang="zh-CN" kern="100" dirty="0">
                <a:latin typeface="Times New Roman" panose="02020603050405020304" pitchFamily="18" charset="0"/>
                <a:cs typeface="Times New Roman" panose="02020603050405020304" pitchFamily="18" charset="0"/>
              </a:rPr>
              <a:t>2</a:t>
            </a:r>
            <a:r>
              <a:rPr lang="zh-CN" altLang="zh-CN" kern="100" dirty="0">
                <a:latin typeface="Times New Roman" panose="02020603050405020304" pitchFamily="18" charset="0"/>
                <a:cs typeface="Times New Roman" panose="02020603050405020304" pitchFamily="18" charset="0"/>
              </a:rPr>
              <a:t>】教师让四名学生每人去拿一只桌球，不论什么颜色。学生拿了球后，教师发现唯一的一只白球被拿走了，问谁拿了白球：</a:t>
            </a:r>
          </a:p>
          <a:p>
            <a:pPr indent="304800">
              <a:lnSpc>
                <a:spcPts val="2000"/>
              </a:lnSpc>
              <a:spcAft>
                <a:spcPts val="0"/>
              </a:spcAft>
              <a:tabLst>
                <a:tab pos="2667000" algn="l"/>
                <a:tab pos="2533650" algn="l"/>
                <a:tab pos="2667000" algn="l"/>
              </a:tabLst>
            </a:pPr>
            <a:r>
              <a:rPr lang="zh-CN" altLang="zh-CN" kern="100" dirty="0">
                <a:latin typeface="Times New Roman" panose="02020603050405020304" pitchFamily="18" charset="0"/>
                <a:cs typeface="Times New Roman" panose="02020603050405020304" pitchFamily="18" charset="0"/>
              </a:rPr>
              <a:t>甲说：“我没有拿白球。”</a:t>
            </a:r>
          </a:p>
          <a:p>
            <a:pPr indent="304800">
              <a:lnSpc>
                <a:spcPts val="2000"/>
              </a:lnSpc>
              <a:spcAft>
                <a:spcPts val="0"/>
              </a:spcAft>
              <a:tabLst>
                <a:tab pos="2667000" algn="l"/>
                <a:tab pos="2533650" algn="l"/>
                <a:tab pos="2667000" algn="l"/>
              </a:tabLst>
            </a:pPr>
            <a:r>
              <a:rPr lang="zh-CN" altLang="zh-CN" kern="100" dirty="0">
                <a:latin typeface="Times New Roman" panose="02020603050405020304" pitchFamily="18" charset="0"/>
                <a:cs typeface="Times New Roman" panose="02020603050405020304" pitchFamily="18" charset="0"/>
              </a:rPr>
              <a:t>乙说：“是丁拿的白球。”</a:t>
            </a:r>
          </a:p>
          <a:p>
            <a:pPr indent="304800">
              <a:lnSpc>
                <a:spcPts val="2000"/>
              </a:lnSpc>
              <a:spcAft>
                <a:spcPts val="0"/>
              </a:spcAft>
              <a:tabLst>
                <a:tab pos="2667000" algn="l"/>
                <a:tab pos="2533650" algn="l"/>
                <a:tab pos="2667000" algn="l"/>
              </a:tabLst>
            </a:pPr>
            <a:r>
              <a:rPr lang="zh-CN" altLang="zh-CN" kern="100" dirty="0">
                <a:latin typeface="Times New Roman" panose="02020603050405020304" pitchFamily="18" charset="0"/>
                <a:cs typeface="Times New Roman" panose="02020603050405020304" pitchFamily="18" charset="0"/>
              </a:rPr>
              <a:t>丙说：“是乙拿的白球。”</a:t>
            </a:r>
          </a:p>
          <a:p>
            <a:pPr indent="304800">
              <a:lnSpc>
                <a:spcPts val="2000"/>
              </a:lnSpc>
              <a:spcAft>
                <a:spcPts val="0"/>
              </a:spcAft>
              <a:tabLst>
                <a:tab pos="2667000" algn="l"/>
                <a:tab pos="2533650" algn="l"/>
                <a:tab pos="2667000" algn="l"/>
              </a:tabLst>
            </a:pPr>
            <a:r>
              <a:rPr lang="zh-CN" altLang="zh-CN" kern="100" dirty="0">
                <a:latin typeface="Times New Roman" panose="02020603050405020304" pitchFamily="18" charset="0"/>
                <a:cs typeface="Times New Roman" panose="02020603050405020304" pitchFamily="18" charset="0"/>
              </a:rPr>
              <a:t>丁说：“白球不是我拿的。”</a:t>
            </a:r>
          </a:p>
          <a:p>
            <a:pPr indent="304800">
              <a:lnSpc>
                <a:spcPts val="2000"/>
              </a:lnSpc>
              <a:spcAft>
                <a:spcPts val="0"/>
              </a:spcAft>
              <a:tabLst>
                <a:tab pos="2667000" algn="l"/>
                <a:tab pos="2533650" algn="l"/>
                <a:tab pos="2667000" algn="l"/>
              </a:tabLst>
            </a:pPr>
            <a:r>
              <a:rPr lang="zh-CN" altLang="zh-CN" kern="100" dirty="0">
                <a:latin typeface="Times New Roman" panose="02020603050405020304" pitchFamily="18" charset="0"/>
                <a:cs typeface="Times New Roman" panose="02020603050405020304" pitchFamily="18" charset="0"/>
              </a:rPr>
              <a:t>如果四人中只有一个说了真话，那么拿了白球的是：</a:t>
            </a:r>
          </a:p>
          <a:p>
            <a:pPr indent="304800">
              <a:lnSpc>
                <a:spcPts val="2000"/>
              </a:lnSpc>
              <a:spcAft>
                <a:spcPts val="0"/>
              </a:spcAft>
              <a:tabLst>
                <a:tab pos="2667000" algn="l"/>
                <a:tab pos="2667000" algn="l"/>
                <a:tab pos="2700655" algn="l"/>
              </a:tabLst>
            </a:pPr>
            <a:r>
              <a:rPr lang="en-US" altLang="zh-CN" kern="100" dirty="0">
                <a:latin typeface="Times New Roman" panose="02020603050405020304" pitchFamily="18" charset="0"/>
                <a:cs typeface="Times New Roman" panose="02020603050405020304" pitchFamily="18" charset="0"/>
              </a:rPr>
              <a:t>A.</a:t>
            </a:r>
            <a:r>
              <a:rPr lang="zh-CN" altLang="zh-CN" kern="100" dirty="0">
                <a:latin typeface="Times New Roman" panose="02020603050405020304" pitchFamily="18" charset="0"/>
                <a:cs typeface="Times New Roman" panose="02020603050405020304" pitchFamily="18" charset="0"/>
              </a:rPr>
              <a:t>甲</a:t>
            </a:r>
            <a:r>
              <a:rPr lang="en-US" altLang="zh-CN" kern="100" dirty="0">
                <a:latin typeface="Times New Roman" panose="02020603050405020304" pitchFamily="18" charset="0"/>
                <a:cs typeface="Times New Roman" panose="02020603050405020304" pitchFamily="18" charset="0"/>
              </a:rPr>
              <a:t>	B.</a:t>
            </a:r>
            <a:r>
              <a:rPr lang="zh-CN" altLang="zh-CN" kern="100" dirty="0">
                <a:latin typeface="Times New Roman" panose="02020603050405020304" pitchFamily="18" charset="0"/>
                <a:cs typeface="Times New Roman" panose="02020603050405020304" pitchFamily="18" charset="0"/>
              </a:rPr>
              <a:t>乙</a:t>
            </a:r>
          </a:p>
          <a:p>
            <a:pPr indent="304800">
              <a:lnSpc>
                <a:spcPts val="2000"/>
              </a:lnSpc>
              <a:spcAft>
                <a:spcPts val="0"/>
              </a:spcAft>
              <a:tabLst>
                <a:tab pos="2667000" algn="l"/>
              </a:tabLst>
            </a:pPr>
            <a:r>
              <a:rPr lang="en-US" altLang="zh-CN" kern="100" dirty="0">
                <a:latin typeface="Times New Roman" panose="02020603050405020304" pitchFamily="18" charset="0"/>
                <a:cs typeface="Times New Roman" panose="02020603050405020304" pitchFamily="18" charset="0"/>
              </a:rPr>
              <a:t>C.</a:t>
            </a:r>
            <a:r>
              <a:rPr lang="zh-CN" altLang="zh-CN" kern="100" dirty="0">
                <a:latin typeface="Times New Roman" panose="02020603050405020304" pitchFamily="18" charset="0"/>
                <a:cs typeface="Times New Roman" panose="02020603050405020304" pitchFamily="18" charset="0"/>
              </a:rPr>
              <a:t>丙</a:t>
            </a:r>
            <a:r>
              <a:rPr lang="en-US" altLang="zh-CN" kern="100" dirty="0">
                <a:latin typeface="Times New Roman" panose="02020603050405020304" pitchFamily="18" charset="0"/>
                <a:cs typeface="Times New Roman" panose="02020603050405020304" pitchFamily="18" charset="0"/>
              </a:rPr>
              <a:t>	D.</a:t>
            </a:r>
            <a:r>
              <a:rPr lang="zh-CN" altLang="zh-CN" kern="100" dirty="0">
                <a:latin typeface="Times New Roman" panose="02020603050405020304" pitchFamily="18" charset="0"/>
                <a:cs typeface="Times New Roman" panose="02020603050405020304" pitchFamily="18" charset="0"/>
              </a:rPr>
              <a:t>丁</a:t>
            </a:r>
          </a:p>
          <a:p>
            <a:pPr indent="304800">
              <a:lnSpc>
                <a:spcPts val="2000"/>
              </a:lnSpc>
              <a:spcAft>
                <a:spcPts val="0"/>
              </a:spcAft>
              <a:tabLst>
                <a:tab pos="2667000" algn="l"/>
              </a:tabLst>
            </a:pPr>
            <a:r>
              <a:rPr lang="zh-CN" altLang="zh-CN">
                <a:sym typeface="+mn-ea"/>
              </a:rPr>
              <a:t>答案：</a:t>
            </a:r>
            <a:r>
              <a:rPr lang="en-US">
                <a:sym typeface="+mn-ea"/>
              </a:rPr>
              <a:t>A</a:t>
            </a:r>
            <a:endParaRPr lang="en-US" kern="100" dirty="0">
              <a:latin typeface="Times New Roman" panose="02020603050405020304" pitchFamily="18" charset="0"/>
              <a:cs typeface="Times New Roman" panose="02020603050405020304" pitchFamily="18" charset="0"/>
            </a:endParaRPr>
          </a:p>
        </p:txBody>
      </p:sp>
      <p:sp>
        <p:nvSpPr>
          <p:cNvPr id="1048667"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69" name="内容占位符 2"/>
          <p:cNvSpPr>
            <a:spLocks noGrp="1"/>
          </p:cNvSpPr>
          <p:nvPr>
            <p:ph idx="1"/>
          </p:nvPr>
        </p:nvSpPr>
        <p:spPr/>
        <p:txBody>
          <a:bodyPr>
            <a:normAutofit fontScale="91667" lnSpcReduction="10000"/>
          </a:bodyPr>
          <a:lstStyle/>
          <a:p>
            <a:pPr>
              <a:lnSpc>
                <a:spcPct val="120000"/>
              </a:lnSpc>
            </a:pPr>
            <a:r>
              <a:rPr lang="zh-CN" altLang="zh-CN" sz="1200" dirty="0"/>
              <a:t>【例</a:t>
            </a:r>
            <a:r>
              <a:rPr lang="en-US" altLang="zh-CN" sz="1200" dirty="0"/>
              <a:t>3</a:t>
            </a:r>
            <a:r>
              <a:rPr lang="zh-CN" altLang="zh-CN" sz="1200" dirty="0"/>
              <a:t>】张三到某店买巧克力，店主领他看四个箱子，每个箱子上都写了句话：</a:t>
            </a:r>
          </a:p>
          <a:p>
            <a:pPr>
              <a:lnSpc>
                <a:spcPct val="120000"/>
              </a:lnSpc>
            </a:pPr>
            <a:r>
              <a:rPr lang="zh-CN" altLang="zh-CN" sz="1200" dirty="0"/>
              <a:t>第一个箱子：</a:t>
            </a:r>
            <a:r>
              <a:rPr lang="en-US" altLang="zh-CN" sz="1200" dirty="0"/>
              <a:t>“</a:t>
            </a:r>
            <a:r>
              <a:rPr lang="zh-CN" altLang="zh-CN" sz="1200" dirty="0"/>
              <a:t>所有箱子中都有荔枝。</a:t>
            </a:r>
            <a:r>
              <a:rPr lang="en-US" altLang="zh-CN" sz="1200" dirty="0"/>
              <a:t>”</a:t>
            </a:r>
            <a:endParaRPr lang="zh-CN" altLang="zh-CN" sz="1200" dirty="0"/>
          </a:p>
          <a:p>
            <a:pPr>
              <a:lnSpc>
                <a:spcPct val="120000"/>
              </a:lnSpc>
            </a:pPr>
            <a:r>
              <a:rPr lang="zh-CN" altLang="zh-CN" sz="1200" dirty="0"/>
              <a:t>第二个箱子：</a:t>
            </a:r>
            <a:r>
              <a:rPr lang="en-US" altLang="zh-CN" sz="1200" dirty="0"/>
              <a:t>“</a:t>
            </a:r>
            <a:r>
              <a:rPr lang="zh-CN" altLang="zh-CN" sz="1200" dirty="0"/>
              <a:t>本箱中有苹果。</a:t>
            </a:r>
            <a:r>
              <a:rPr lang="en-US" altLang="zh-CN" sz="1200" dirty="0"/>
              <a:t>”</a:t>
            </a:r>
            <a:endParaRPr lang="zh-CN" altLang="zh-CN" sz="1200" dirty="0"/>
          </a:p>
          <a:p>
            <a:pPr>
              <a:lnSpc>
                <a:spcPct val="120000"/>
              </a:lnSpc>
            </a:pPr>
            <a:r>
              <a:rPr lang="zh-CN" altLang="zh-CN" sz="1200" dirty="0"/>
              <a:t>第三个箱子：</a:t>
            </a:r>
            <a:r>
              <a:rPr lang="en-US" altLang="zh-CN" sz="1200" dirty="0"/>
              <a:t>“</a:t>
            </a:r>
            <a:r>
              <a:rPr lang="zh-CN" altLang="zh-CN" sz="1200" dirty="0"/>
              <a:t>本箱中没有巧克力。</a:t>
            </a:r>
            <a:r>
              <a:rPr lang="en-US" altLang="zh-CN" sz="1200" dirty="0"/>
              <a:t>”</a:t>
            </a:r>
            <a:endParaRPr lang="zh-CN" altLang="zh-CN" sz="1200" dirty="0"/>
          </a:p>
          <a:p>
            <a:pPr>
              <a:lnSpc>
                <a:spcPct val="120000"/>
              </a:lnSpc>
            </a:pPr>
            <a:r>
              <a:rPr lang="zh-CN" altLang="zh-CN" sz="1200" dirty="0"/>
              <a:t>第四个箱子：</a:t>
            </a:r>
            <a:r>
              <a:rPr lang="en-US" altLang="zh-CN" sz="1200" dirty="0"/>
              <a:t>“</a:t>
            </a:r>
            <a:r>
              <a:rPr lang="zh-CN" altLang="zh-CN" sz="1200" dirty="0"/>
              <a:t>有些箱子中没有荔枝。</a:t>
            </a:r>
            <a:r>
              <a:rPr lang="en-US" altLang="zh-CN" sz="1200" dirty="0"/>
              <a:t>”</a:t>
            </a:r>
            <a:endParaRPr lang="zh-CN" altLang="zh-CN" sz="1200" dirty="0"/>
          </a:p>
          <a:p>
            <a:pPr>
              <a:lnSpc>
                <a:spcPct val="120000"/>
              </a:lnSpc>
            </a:pPr>
            <a:r>
              <a:rPr lang="zh-CN" altLang="zh-CN" sz="1200" dirty="0"/>
              <a:t>店主对张三说：</a:t>
            </a:r>
            <a:r>
              <a:rPr lang="en-US" altLang="zh-CN" sz="1200" dirty="0"/>
              <a:t>“</a:t>
            </a:r>
            <a:r>
              <a:rPr lang="zh-CN" altLang="zh-CN" sz="1200" dirty="0"/>
              <a:t>四句话中只有一句真话，您看巧克力在哪个箱子里？</a:t>
            </a:r>
            <a:r>
              <a:rPr lang="en-US" altLang="zh-CN" sz="1200" dirty="0"/>
              <a:t>”</a:t>
            </a:r>
            <a:endParaRPr lang="zh-CN" altLang="zh-CN" sz="1200" dirty="0"/>
          </a:p>
          <a:p>
            <a:pPr>
              <a:lnSpc>
                <a:spcPct val="120000"/>
              </a:lnSpc>
            </a:pPr>
            <a:r>
              <a:rPr lang="zh-CN" altLang="zh-CN" sz="1200" dirty="0"/>
              <a:t>请替张三选择一个正确答案：</a:t>
            </a:r>
          </a:p>
          <a:p>
            <a:pPr>
              <a:lnSpc>
                <a:spcPct val="120000"/>
              </a:lnSpc>
            </a:pPr>
            <a:r>
              <a:rPr lang="en-US" altLang="zh-CN" sz="1200" dirty="0"/>
              <a:t>A.</a:t>
            </a:r>
            <a:r>
              <a:rPr lang="zh-CN" altLang="zh-CN" sz="1200" dirty="0"/>
              <a:t>巧克力在第一个箱子</a:t>
            </a:r>
            <a:r>
              <a:rPr lang="zh-CN" altLang="zh-CN" sz="1200" dirty="0" smtClean="0"/>
              <a:t>里</a:t>
            </a:r>
            <a:r>
              <a:rPr lang="en-US" altLang="zh-CN" sz="1200" dirty="0" smtClean="0"/>
              <a:t>                     B</a:t>
            </a:r>
            <a:r>
              <a:rPr lang="en-US" altLang="zh-CN" sz="1200" dirty="0"/>
              <a:t>.</a:t>
            </a:r>
            <a:r>
              <a:rPr lang="zh-CN" altLang="zh-CN" sz="1200" dirty="0"/>
              <a:t>巧克力在第二个箱子里</a:t>
            </a:r>
          </a:p>
          <a:p>
            <a:pPr>
              <a:lnSpc>
                <a:spcPct val="120000"/>
              </a:lnSpc>
            </a:pPr>
            <a:r>
              <a:rPr lang="en-US" altLang="zh-CN" sz="1200" dirty="0"/>
              <a:t>C.</a:t>
            </a:r>
            <a:r>
              <a:rPr lang="zh-CN" altLang="zh-CN" sz="1200" dirty="0"/>
              <a:t>巧克力在第三个箱子</a:t>
            </a:r>
            <a:r>
              <a:rPr lang="zh-CN" altLang="zh-CN" sz="1200" dirty="0" smtClean="0"/>
              <a:t>里</a:t>
            </a:r>
            <a:r>
              <a:rPr lang="en-US" altLang="zh-CN" sz="1200" dirty="0" smtClean="0"/>
              <a:t>                     D</a:t>
            </a:r>
            <a:r>
              <a:rPr lang="en-US" altLang="zh-CN" sz="1200" dirty="0"/>
              <a:t>.</a:t>
            </a:r>
            <a:r>
              <a:rPr lang="zh-CN" altLang="zh-CN" sz="1200" dirty="0"/>
              <a:t>巧克力在第四个箱子里</a:t>
            </a:r>
          </a:p>
          <a:p>
            <a:pPr>
              <a:lnSpc>
                <a:spcPct val="120000"/>
              </a:lnSpc>
            </a:pPr>
            <a:r>
              <a:rPr lang="zh-CN" altLang="zh-CN" sz="1200">
                <a:sym typeface="+mn-ea"/>
              </a:rPr>
              <a:t>答案：</a:t>
            </a:r>
            <a:r>
              <a:rPr lang="en-US" altLang="zh-CN" sz="1200">
                <a:sym typeface="+mn-ea"/>
              </a:rPr>
              <a:t>C</a:t>
            </a:r>
            <a:endParaRPr lang="en-US" altLang="zh-CN" sz="1200" dirty="0">
              <a:sym typeface="+mn-ea"/>
            </a:endParaRPr>
          </a:p>
        </p:txBody>
      </p:sp>
      <p:sp>
        <p:nvSpPr>
          <p:cNvPr id="1048670"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72" name="内容占位符 2"/>
          <p:cNvSpPr>
            <a:spLocks noGrp="1"/>
          </p:cNvSpPr>
          <p:nvPr>
            <p:ph idx="1"/>
          </p:nvPr>
        </p:nvSpPr>
        <p:spPr/>
        <p:txBody>
          <a:bodyPr>
            <a:normAutofit fontScale="85714"/>
          </a:bodyPr>
          <a:lstStyle/>
          <a:p>
            <a:pPr indent="304800">
              <a:spcAft>
                <a:spcPts val="0"/>
              </a:spcAft>
              <a:tabLst>
                <a:tab pos="2667000" algn="l"/>
                <a:tab pos="2533650" algn="l"/>
                <a:tab pos="2667000" algn="l"/>
              </a:tabLst>
            </a:pPr>
            <a:r>
              <a:rPr lang="zh-CN" altLang="zh-CN" sz="1400" kern="100" dirty="0">
                <a:cs typeface="Times New Roman" panose="02020603050405020304" pitchFamily="18" charset="0"/>
              </a:rPr>
              <a:t>【例</a:t>
            </a:r>
            <a:r>
              <a:rPr lang="en-US" altLang="zh-CN" sz="1400" kern="100" dirty="0">
                <a:cs typeface="Times New Roman" panose="02020603050405020304" pitchFamily="18" charset="0"/>
              </a:rPr>
              <a:t>4</a:t>
            </a:r>
            <a:r>
              <a:rPr lang="zh-CN" altLang="zh-CN" sz="1400" kern="100" dirty="0">
                <a:cs typeface="Times New Roman" panose="02020603050405020304" pitchFamily="18" charset="0"/>
              </a:rPr>
              <a:t>】对某受害人的五位朋友进行侦查分析后，四个警员各自做出如下推测：</a:t>
            </a:r>
          </a:p>
          <a:p>
            <a:pPr indent="304800">
              <a:spcAft>
                <a:spcPts val="0"/>
              </a:spcAft>
              <a:tabLst>
                <a:tab pos="2667000" algn="l"/>
                <a:tab pos="2533650" algn="l"/>
                <a:tab pos="2667000" algn="l"/>
              </a:tabLst>
            </a:pPr>
            <a:r>
              <a:rPr lang="zh-CN" altLang="zh-CN" sz="1400" kern="100" dirty="0">
                <a:cs typeface="Times New Roman" panose="02020603050405020304" pitchFamily="18" charset="0"/>
              </a:rPr>
              <a:t>甲说：</a:t>
            </a:r>
            <a:r>
              <a:rPr lang="en-US" altLang="zh-CN" sz="1400" kern="100" dirty="0">
                <a:cs typeface="Times New Roman" panose="02020603050405020304" pitchFamily="18" charset="0"/>
              </a:rPr>
              <a:t>“</a:t>
            </a:r>
            <a:r>
              <a:rPr lang="zh-CN" altLang="zh-CN" sz="1400" kern="100" dirty="0">
                <a:cs typeface="Times New Roman" panose="02020603050405020304" pitchFamily="18" charset="0"/>
              </a:rPr>
              <a:t>这五个人都有嫌疑。</a:t>
            </a:r>
            <a:r>
              <a:rPr lang="en-US" altLang="zh-CN" sz="1400" kern="100" dirty="0">
                <a:cs typeface="Times New Roman" panose="02020603050405020304" pitchFamily="18" charset="0"/>
              </a:rPr>
              <a:t>”</a:t>
            </a:r>
            <a:endParaRPr lang="zh-CN" altLang="zh-CN" sz="1400" kern="100" dirty="0">
              <a:cs typeface="Times New Roman" panose="02020603050405020304" pitchFamily="18" charset="0"/>
            </a:endParaRPr>
          </a:p>
          <a:p>
            <a:pPr indent="304800">
              <a:spcAft>
                <a:spcPts val="0"/>
              </a:spcAft>
              <a:tabLst>
                <a:tab pos="2667000" algn="l"/>
                <a:tab pos="2533650" algn="l"/>
                <a:tab pos="2667000" algn="l"/>
              </a:tabLst>
            </a:pPr>
            <a:r>
              <a:rPr lang="zh-CN" altLang="zh-CN" sz="1400" kern="100" dirty="0">
                <a:cs typeface="Times New Roman" panose="02020603050405020304" pitchFamily="18" charset="0"/>
              </a:rPr>
              <a:t>乙说：</a:t>
            </a:r>
            <a:r>
              <a:rPr lang="en-US" altLang="zh-CN" sz="1400" kern="100" dirty="0">
                <a:cs typeface="Times New Roman" panose="02020603050405020304" pitchFamily="18" charset="0"/>
              </a:rPr>
              <a:t>“</a:t>
            </a:r>
            <a:r>
              <a:rPr lang="zh-CN" altLang="zh-CN" sz="1400" kern="100" dirty="0">
                <a:cs typeface="Times New Roman" panose="02020603050405020304" pitchFamily="18" charset="0"/>
              </a:rPr>
              <a:t>老陈不能逃脱干系，他有嫌疑。</a:t>
            </a:r>
            <a:r>
              <a:rPr lang="en-US" altLang="zh-CN" sz="1400" kern="100" dirty="0">
                <a:cs typeface="Times New Roman" panose="02020603050405020304" pitchFamily="18" charset="0"/>
              </a:rPr>
              <a:t>”</a:t>
            </a:r>
            <a:endParaRPr lang="zh-CN" altLang="zh-CN" sz="1400" kern="100" dirty="0">
              <a:cs typeface="Times New Roman" panose="02020603050405020304" pitchFamily="18" charset="0"/>
            </a:endParaRPr>
          </a:p>
          <a:p>
            <a:pPr indent="304800">
              <a:spcAft>
                <a:spcPts val="0"/>
              </a:spcAft>
              <a:tabLst>
                <a:tab pos="2667000" algn="l"/>
                <a:tab pos="2533650" algn="l"/>
                <a:tab pos="2667000" algn="l"/>
              </a:tabLst>
            </a:pPr>
            <a:r>
              <a:rPr lang="zh-CN" altLang="zh-CN" sz="1400" kern="100" dirty="0">
                <a:cs typeface="Times New Roman" panose="02020603050405020304" pitchFamily="18" charset="0"/>
              </a:rPr>
              <a:t>丙说：</a:t>
            </a:r>
            <a:r>
              <a:rPr lang="en-US" altLang="zh-CN" sz="1400" kern="100" dirty="0">
                <a:cs typeface="Times New Roman" panose="02020603050405020304" pitchFamily="18" charset="0"/>
              </a:rPr>
              <a:t>“</a:t>
            </a:r>
            <a:r>
              <a:rPr lang="zh-CN" altLang="zh-CN" sz="1400" kern="100" dirty="0">
                <a:cs typeface="Times New Roman" panose="02020603050405020304" pitchFamily="18" charset="0"/>
              </a:rPr>
              <a:t>这五个人不都是有嫌疑的。</a:t>
            </a:r>
            <a:r>
              <a:rPr lang="en-US" altLang="zh-CN" sz="1400" kern="100" dirty="0">
                <a:cs typeface="Times New Roman" panose="02020603050405020304" pitchFamily="18" charset="0"/>
              </a:rPr>
              <a:t>”</a:t>
            </a:r>
            <a:endParaRPr lang="zh-CN" altLang="zh-CN" sz="1400" kern="100" dirty="0">
              <a:cs typeface="Times New Roman" panose="02020603050405020304" pitchFamily="18" charset="0"/>
            </a:endParaRPr>
          </a:p>
          <a:p>
            <a:pPr indent="304800">
              <a:spcAft>
                <a:spcPts val="0"/>
              </a:spcAft>
              <a:tabLst>
                <a:tab pos="2667000" algn="l"/>
                <a:tab pos="2533650" algn="l"/>
                <a:tab pos="2667000" algn="l"/>
              </a:tabLst>
            </a:pPr>
            <a:r>
              <a:rPr lang="zh-CN" altLang="zh-CN" sz="1400" kern="100" dirty="0">
                <a:cs typeface="Times New Roman" panose="02020603050405020304" pitchFamily="18" charset="0"/>
              </a:rPr>
              <a:t>丁说：</a:t>
            </a:r>
            <a:r>
              <a:rPr lang="en-US" altLang="zh-CN" sz="1400" kern="100" dirty="0">
                <a:cs typeface="Times New Roman" panose="02020603050405020304" pitchFamily="18" charset="0"/>
              </a:rPr>
              <a:t>“</a:t>
            </a:r>
            <a:r>
              <a:rPr lang="zh-CN" altLang="zh-CN" sz="1400" kern="100" dirty="0">
                <a:cs typeface="Times New Roman" panose="02020603050405020304" pitchFamily="18" charset="0"/>
              </a:rPr>
              <a:t>五人中肯定有人作案。</a:t>
            </a:r>
            <a:r>
              <a:rPr lang="en-US" altLang="zh-CN" sz="1400" kern="100" dirty="0">
                <a:cs typeface="Times New Roman" panose="02020603050405020304" pitchFamily="18" charset="0"/>
              </a:rPr>
              <a:t>”</a:t>
            </a:r>
            <a:endParaRPr lang="zh-CN" altLang="zh-CN" sz="1400" kern="100" dirty="0">
              <a:cs typeface="Times New Roman" panose="02020603050405020304" pitchFamily="18" charset="0"/>
            </a:endParaRPr>
          </a:p>
          <a:p>
            <a:pPr indent="304800">
              <a:spcAft>
                <a:spcPts val="0"/>
              </a:spcAft>
              <a:tabLst>
                <a:tab pos="2667000" algn="l"/>
                <a:tab pos="2533650" algn="l"/>
                <a:tab pos="2667000" algn="l"/>
              </a:tabLst>
            </a:pPr>
            <a:r>
              <a:rPr lang="zh-CN" altLang="zh-CN" sz="1400" kern="100" dirty="0">
                <a:cs typeface="Times New Roman" panose="02020603050405020304" pitchFamily="18" charset="0"/>
              </a:rPr>
              <a:t>如果四个人中只有一个人推测正确，那么以下哪项为真</a:t>
            </a:r>
            <a:r>
              <a:rPr lang="zh-CN" altLang="zh-CN" sz="1400" kern="100" dirty="0" smtClean="0">
                <a:cs typeface="Times New Roman" panose="02020603050405020304" pitchFamily="18" charset="0"/>
              </a:rPr>
              <a:t>：</a:t>
            </a:r>
            <a:endParaRPr lang="en-US" altLang="zh-CN" sz="1400" kern="100" dirty="0" smtClean="0">
              <a:cs typeface="Times New Roman" panose="02020603050405020304" pitchFamily="18" charset="0"/>
            </a:endParaRPr>
          </a:p>
          <a:p>
            <a:pPr indent="304800">
              <a:spcAft>
                <a:spcPts val="0"/>
              </a:spcAft>
              <a:tabLst>
                <a:tab pos="2667000" algn="l"/>
                <a:tab pos="2533650" algn="l"/>
                <a:tab pos="2667000" algn="l"/>
              </a:tabLst>
            </a:pPr>
            <a:r>
              <a:rPr lang="en-US" altLang="zh-CN" sz="1400" kern="100" dirty="0" smtClean="0">
                <a:cs typeface="Times New Roman" panose="02020603050405020304" pitchFamily="18" charset="0"/>
              </a:rPr>
              <a:t>A</a:t>
            </a:r>
            <a:r>
              <a:rPr lang="en-US" altLang="zh-CN" sz="1400" kern="100" dirty="0">
                <a:cs typeface="Times New Roman" panose="02020603050405020304" pitchFamily="18" charset="0"/>
              </a:rPr>
              <a:t>.</a:t>
            </a:r>
            <a:r>
              <a:rPr lang="zh-CN" altLang="zh-CN" sz="1400" kern="100" dirty="0">
                <a:cs typeface="Times New Roman" panose="02020603050405020304" pitchFamily="18" charset="0"/>
              </a:rPr>
              <a:t>甲推测正确，老陈最有</a:t>
            </a:r>
            <a:r>
              <a:rPr lang="zh-CN" altLang="zh-CN" sz="1400" kern="100" dirty="0" smtClean="0">
                <a:cs typeface="Times New Roman" panose="02020603050405020304" pitchFamily="18" charset="0"/>
              </a:rPr>
              <a:t>嫌疑</a:t>
            </a:r>
            <a:r>
              <a:rPr lang="en-US" altLang="zh-CN" sz="1400" kern="100" dirty="0" smtClean="0">
                <a:cs typeface="Times New Roman" panose="02020603050405020304" pitchFamily="18" charset="0"/>
              </a:rPr>
              <a:t>      B</a:t>
            </a:r>
            <a:r>
              <a:rPr lang="en-US" altLang="zh-CN" sz="1400" kern="100" dirty="0">
                <a:cs typeface="Times New Roman" panose="02020603050405020304" pitchFamily="18" charset="0"/>
              </a:rPr>
              <a:t>.</a:t>
            </a:r>
            <a:r>
              <a:rPr lang="zh-CN" altLang="zh-CN" sz="1400" kern="100" dirty="0">
                <a:cs typeface="Times New Roman" panose="02020603050405020304" pitchFamily="18" charset="0"/>
              </a:rPr>
              <a:t>丙推测正确，老陈没有嫌疑</a:t>
            </a:r>
          </a:p>
          <a:p>
            <a:pPr indent="304800">
              <a:spcAft>
                <a:spcPts val="0"/>
              </a:spcAft>
              <a:tabLst>
                <a:tab pos="2667000" algn="l"/>
                <a:tab pos="2533650" algn="l"/>
                <a:tab pos="2667000" algn="l"/>
              </a:tabLst>
            </a:pPr>
            <a:r>
              <a:rPr lang="en-US" altLang="zh-CN" sz="1400" kern="100" dirty="0">
                <a:cs typeface="Times New Roman" panose="02020603050405020304" pitchFamily="18" charset="0"/>
              </a:rPr>
              <a:t>C.</a:t>
            </a:r>
            <a:r>
              <a:rPr lang="zh-CN" altLang="zh-CN" sz="1400" kern="100" dirty="0">
                <a:cs typeface="Times New Roman" panose="02020603050405020304" pitchFamily="18" charset="0"/>
              </a:rPr>
              <a:t>丙推测正确，但老陈可能</a:t>
            </a:r>
            <a:r>
              <a:rPr lang="zh-CN" altLang="zh-CN" sz="1400" kern="100" dirty="0" smtClean="0">
                <a:cs typeface="Times New Roman" panose="02020603050405020304" pitchFamily="18" charset="0"/>
              </a:rPr>
              <a:t>作案</a:t>
            </a:r>
            <a:r>
              <a:rPr lang="en-US" altLang="zh-CN" sz="1400" kern="100" dirty="0" smtClean="0">
                <a:cs typeface="Times New Roman" panose="02020603050405020304" pitchFamily="18" charset="0"/>
              </a:rPr>
              <a:t>    D</a:t>
            </a:r>
            <a:r>
              <a:rPr lang="en-US" altLang="zh-CN" sz="1400" kern="100" dirty="0">
                <a:cs typeface="Times New Roman" panose="02020603050405020304" pitchFamily="18" charset="0"/>
              </a:rPr>
              <a:t>.</a:t>
            </a:r>
            <a:r>
              <a:rPr lang="zh-CN" altLang="zh-CN" sz="1400" kern="100" dirty="0">
                <a:cs typeface="Times New Roman" panose="02020603050405020304" pitchFamily="18" charset="0"/>
              </a:rPr>
              <a:t>丁推测正确，老陈有嫌疑</a:t>
            </a:r>
          </a:p>
          <a:p>
            <a:pPr indent="304800">
              <a:spcAft>
                <a:spcPts val="0"/>
              </a:spcAft>
              <a:tabLst>
                <a:tab pos="2667000" algn="l"/>
                <a:tab pos="2533650" algn="l"/>
                <a:tab pos="2667000" algn="l"/>
              </a:tabLst>
            </a:pPr>
            <a:r>
              <a:rPr lang="zh-CN" altLang="zh-CN" sz="1400">
                <a:sym typeface="+mn-ea"/>
              </a:rPr>
              <a:t>答案：</a:t>
            </a:r>
            <a:r>
              <a:rPr lang="en-US" altLang="zh-CN" sz="1400">
                <a:sym typeface="+mn-ea"/>
              </a:rPr>
              <a:t>B</a:t>
            </a:r>
            <a:endParaRPr lang="en-US" altLang="zh-CN" sz="1400" kern="100" dirty="0">
              <a:cs typeface="Times New Roman" panose="02020603050405020304" pitchFamily="18" charset="0"/>
              <a:sym typeface="+mn-ea"/>
            </a:endParaRPr>
          </a:p>
          <a:p>
            <a:pPr indent="304800">
              <a:spcAft>
                <a:spcPts val="0"/>
              </a:spcAft>
              <a:tabLst>
                <a:tab pos="2667000" algn="l"/>
                <a:tab pos="2533650" algn="l"/>
                <a:tab pos="2667000" algn="l"/>
              </a:tabLst>
            </a:pPr>
            <a:endParaRPr lang="zh-CN" altLang="zh-CN" sz="1400" kern="100" dirty="0">
              <a:cs typeface="Times New Roman" panose="02020603050405020304" pitchFamily="18" charset="0"/>
            </a:endParaRPr>
          </a:p>
        </p:txBody>
      </p:sp>
      <p:sp>
        <p:nvSpPr>
          <p:cNvPr id="1048673"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4"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75" name="内容占位符 2"/>
          <p:cNvSpPr>
            <a:spLocks noGrp="1"/>
          </p:cNvSpPr>
          <p:nvPr>
            <p:ph idx="1"/>
          </p:nvPr>
        </p:nvSpPr>
        <p:spPr/>
        <p:txBody>
          <a:bodyPr>
            <a:noAutofit/>
          </a:bodyPr>
          <a:lstStyle/>
          <a:p>
            <a:pPr>
              <a:lnSpc>
                <a:spcPct val="100000"/>
              </a:lnSpc>
            </a:pPr>
            <a:r>
              <a:rPr lang="zh-CN" altLang="zh-CN" sz="1400" dirty="0"/>
              <a:t>【例</a:t>
            </a:r>
            <a:r>
              <a:rPr lang="en-US" altLang="zh-CN" sz="1400" dirty="0"/>
              <a:t>5</a:t>
            </a:r>
            <a:r>
              <a:rPr lang="zh-CN" altLang="zh-CN" sz="1400" dirty="0"/>
              <a:t>】某中学的甲、乙、丙、丁四位老师在高考前对该中学的毕业班的前景进行推测。</a:t>
            </a:r>
          </a:p>
          <a:p>
            <a:pPr>
              <a:lnSpc>
                <a:spcPct val="100000"/>
              </a:lnSpc>
            </a:pPr>
            <a:r>
              <a:rPr lang="zh-CN" altLang="zh-CN" sz="1400" dirty="0"/>
              <a:t>甲说：</a:t>
            </a:r>
            <a:r>
              <a:rPr lang="en-US" altLang="zh-CN" sz="1400" dirty="0"/>
              <a:t>“</a:t>
            </a:r>
            <a:r>
              <a:rPr lang="zh-CN" altLang="zh-CN" sz="1400" dirty="0"/>
              <a:t>如果李宁能考上北大，那么王路也能考上北大。</a:t>
            </a:r>
            <a:r>
              <a:rPr lang="en-US" altLang="zh-CN" sz="1400" dirty="0"/>
              <a:t>”</a:t>
            </a:r>
            <a:endParaRPr lang="zh-CN" altLang="zh-CN" sz="1400" dirty="0"/>
          </a:p>
          <a:p>
            <a:pPr>
              <a:lnSpc>
                <a:spcPct val="100000"/>
              </a:lnSpc>
            </a:pPr>
            <a:r>
              <a:rPr lang="zh-CN" altLang="zh-CN" sz="1400" dirty="0"/>
              <a:t>乙说：</a:t>
            </a:r>
            <a:r>
              <a:rPr lang="en-US" altLang="zh-CN" sz="1400" dirty="0"/>
              <a:t>“</a:t>
            </a:r>
            <a:r>
              <a:rPr lang="zh-CN" altLang="zh-CN" sz="1400" dirty="0"/>
              <a:t>我看这个班没有人能考上北大。</a:t>
            </a:r>
            <a:r>
              <a:rPr lang="en-US" altLang="zh-CN" sz="1400" dirty="0"/>
              <a:t>”</a:t>
            </a:r>
            <a:endParaRPr lang="zh-CN" altLang="zh-CN" sz="1400" dirty="0"/>
          </a:p>
          <a:p>
            <a:pPr>
              <a:lnSpc>
                <a:spcPct val="100000"/>
              </a:lnSpc>
            </a:pPr>
            <a:r>
              <a:rPr lang="zh-CN" altLang="zh-CN" sz="1400" dirty="0"/>
              <a:t>丙说：</a:t>
            </a:r>
            <a:r>
              <a:rPr lang="en-US" altLang="zh-CN" sz="1400" dirty="0"/>
              <a:t>“</a:t>
            </a:r>
            <a:r>
              <a:rPr lang="zh-CN" altLang="zh-CN" sz="1400" dirty="0"/>
              <a:t>不管王路能否考上北大，李宁都考不上北大。</a:t>
            </a:r>
            <a:r>
              <a:rPr lang="en-US" altLang="zh-CN" sz="1400" dirty="0"/>
              <a:t>”</a:t>
            </a:r>
            <a:endParaRPr lang="zh-CN" altLang="zh-CN" sz="1400" dirty="0"/>
          </a:p>
          <a:p>
            <a:pPr>
              <a:lnSpc>
                <a:spcPct val="100000"/>
              </a:lnSpc>
            </a:pPr>
            <a:r>
              <a:rPr lang="zh-CN" altLang="zh-CN" sz="1400" dirty="0"/>
              <a:t>丁说：</a:t>
            </a:r>
            <a:r>
              <a:rPr lang="en-US" altLang="zh-CN" sz="1400" dirty="0"/>
              <a:t>“</a:t>
            </a:r>
            <a:r>
              <a:rPr lang="zh-CN" altLang="zh-CN" sz="1400" dirty="0"/>
              <a:t>我看王路考不上北大，但李宁能考上北大。</a:t>
            </a:r>
            <a:r>
              <a:rPr lang="en-US" altLang="zh-CN" sz="1400" dirty="0"/>
              <a:t>”</a:t>
            </a:r>
            <a:endParaRPr lang="zh-CN" altLang="zh-CN" sz="1400" dirty="0"/>
          </a:p>
          <a:p>
            <a:pPr>
              <a:lnSpc>
                <a:spcPct val="100000"/>
              </a:lnSpc>
            </a:pPr>
            <a:r>
              <a:rPr lang="zh-CN" altLang="zh-CN" sz="1400" dirty="0"/>
              <a:t>高考结果表明，四位老师中只有一人说对了。</a:t>
            </a:r>
          </a:p>
          <a:p>
            <a:pPr>
              <a:lnSpc>
                <a:spcPct val="100000"/>
              </a:lnSpc>
            </a:pPr>
            <a:r>
              <a:rPr lang="zh-CN" altLang="zh-CN" sz="1400" dirty="0"/>
              <a:t>据此我们可以认为：</a:t>
            </a:r>
          </a:p>
          <a:p>
            <a:pPr>
              <a:lnSpc>
                <a:spcPct val="100000"/>
              </a:lnSpc>
            </a:pPr>
            <a:r>
              <a:rPr lang="en-US" altLang="zh-CN" sz="1400" dirty="0"/>
              <a:t>A.</a:t>
            </a:r>
            <a:r>
              <a:rPr lang="zh-CN" altLang="zh-CN" sz="1400" dirty="0"/>
              <a:t>李宁考上了</a:t>
            </a:r>
            <a:r>
              <a:rPr lang="zh-CN" altLang="zh-CN" sz="1400" dirty="0" smtClean="0"/>
              <a:t>北大</a:t>
            </a:r>
            <a:r>
              <a:rPr lang="en-US" altLang="zh-CN" sz="1400" dirty="0" smtClean="0"/>
              <a:t>                  B</a:t>
            </a:r>
            <a:r>
              <a:rPr lang="en-US" altLang="zh-CN" sz="1400" dirty="0"/>
              <a:t>.</a:t>
            </a:r>
            <a:r>
              <a:rPr lang="zh-CN" altLang="zh-CN" sz="1400" dirty="0"/>
              <a:t>李宁没有考上北大</a:t>
            </a:r>
          </a:p>
          <a:p>
            <a:pPr>
              <a:lnSpc>
                <a:spcPct val="100000"/>
              </a:lnSpc>
            </a:pPr>
            <a:r>
              <a:rPr lang="en-US" altLang="zh-CN" sz="1400" dirty="0"/>
              <a:t>C.</a:t>
            </a:r>
            <a:r>
              <a:rPr lang="zh-CN" altLang="zh-CN" sz="1400" dirty="0"/>
              <a:t>王路考上了</a:t>
            </a:r>
            <a:r>
              <a:rPr lang="zh-CN" altLang="zh-CN" sz="1400" dirty="0" smtClean="0"/>
              <a:t>北大</a:t>
            </a:r>
            <a:r>
              <a:rPr lang="en-US" altLang="zh-CN" sz="1400" dirty="0" smtClean="0"/>
              <a:t>                  D</a:t>
            </a:r>
            <a:r>
              <a:rPr lang="en-US" altLang="zh-CN" sz="1400" dirty="0"/>
              <a:t>.</a:t>
            </a:r>
            <a:r>
              <a:rPr lang="zh-CN" altLang="zh-CN" sz="1400" dirty="0"/>
              <a:t>王路没有考上北大</a:t>
            </a:r>
          </a:p>
          <a:p>
            <a:pPr>
              <a:lnSpc>
                <a:spcPct val="100000"/>
              </a:lnSpc>
            </a:pPr>
            <a:r>
              <a:rPr lang="zh-CN" altLang="zh-CN" sz="1400">
                <a:sym typeface="+mn-ea"/>
              </a:rPr>
              <a:t>答案：</a:t>
            </a:r>
            <a:r>
              <a:rPr lang="en-US" altLang="zh-CN" sz="1400">
                <a:sym typeface="+mn-ea"/>
              </a:rPr>
              <a:t>A</a:t>
            </a:r>
            <a:endParaRPr lang="en-US" altLang="zh-CN" sz="1400" dirty="0">
              <a:sym typeface="+mn-ea"/>
            </a:endParaRPr>
          </a:p>
        </p:txBody>
      </p:sp>
      <p:sp>
        <p:nvSpPr>
          <p:cNvPr id="1048676"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8597" name="标题 1"/>
          <p:cNvSpPr>
            <a:spLocks noGrp="1"/>
          </p:cNvSpPr>
          <p:nvPr>
            <p:ph type="title"/>
          </p:nvPr>
        </p:nvSpPr>
        <p:spPr>
          <a:xfrm>
            <a:off x="457200" y="205979"/>
            <a:ext cx="7139136" cy="857250"/>
          </a:xfrm>
        </p:spPr>
        <p:txBody>
          <a:bodyPr>
            <a:normAutofit/>
          </a:bodyPr>
          <a:lstStyle/>
          <a:p>
            <a:r>
              <a:rPr lang="zh-CN" altLang="en-US" dirty="0"/>
              <a:t>正文标题格式：黄色 宋体 </a:t>
            </a:r>
            <a:r>
              <a:rPr lang="en-US" altLang="zh-CN" dirty="0"/>
              <a:t>28</a:t>
            </a:r>
            <a:r>
              <a:rPr lang="zh-CN" altLang="en-US" dirty="0"/>
              <a:t>号 加粗 居中</a:t>
            </a:r>
          </a:p>
        </p:txBody>
      </p:sp>
      <p:sp>
        <p:nvSpPr>
          <p:cNvPr id="1048598" name="内容占位符 2"/>
          <p:cNvSpPr>
            <a:spLocks noGrp="1"/>
          </p:cNvSpPr>
          <p:nvPr>
            <p:ph idx="1"/>
          </p:nvPr>
        </p:nvSpPr>
        <p:spPr/>
        <p:txBody>
          <a:bodyPr>
            <a:noAutofit/>
          </a:bodyPr>
          <a:lstStyle/>
          <a:p>
            <a:pPr>
              <a:lnSpc>
                <a:spcPct val="100000"/>
              </a:lnSpc>
            </a:pPr>
            <a:r>
              <a:rPr lang="zh-CN" altLang="en-US" dirty="0"/>
              <a:t>内容页格式：</a:t>
            </a:r>
            <a:endParaRPr lang="en-US" altLang="zh-CN" dirty="0"/>
          </a:p>
          <a:p>
            <a:pPr>
              <a:lnSpc>
                <a:spcPct val="100000"/>
              </a:lnSpc>
            </a:pPr>
            <a:r>
              <a:rPr lang="zh-CN" altLang="en-US" dirty="0"/>
              <a:t>字体：宋体；字号：</a:t>
            </a:r>
            <a:r>
              <a:rPr lang="en-US" altLang="zh-CN" dirty="0"/>
              <a:t>20</a:t>
            </a:r>
            <a:r>
              <a:rPr lang="zh-CN" altLang="en-US" dirty="0"/>
              <a:t>号；颜色：白色； </a:t>
            </a:r>
            <a:endParaRPr lang="en-US" altLang="zh-CN" dirty="0"/>
          </a:p>
          <a:p>
            <a:pPr>
              <a:lnSpc>
                <a:spcPct val="100000"/>
              </a:lnSpc>
            </a:pPr>
            <a:r>
              <a:rPr lang="zh-CN" altLang="en-US" dirty="0"/>
              <a:t>每页最多八行，每行最多</a:t>
            </a:r>
            <a:r>
              <a:rPr lang="en-US" altLang="zh-CN" dirty="0"/>
              <a:t>20</a:t>
            </a:r>
            <a:r>
              <a:rPr lang="zh-CN" altLang="en-US" dirty="0"/>
              <a:t>字； </a:t>
            </a:r>
            <a:endParaRPr lang="en-US" altLang="zh-CN" dirty="0"/>
          </a:p>
          <a:p>
            <a:pPr>
              <a:lnSpc>
                <a:spcPct val="100000"/>
              </a:lnSpc>
            </a:pPr>
            <a:r>
              <a:rPr lang="zh-CN" altLang="en-US" dirty="0"/>
              <a:t>重点内容加粗</a:t>
            </a:r>
            <a:r>
              <a:rPr lang="en-US" altLang="zh-CN" dirty="0"/>
              <a:t>/</a:t>
            </a:r>
            <a:r>
              <a:rPr lang="zh-CN" altLang="en-US" dirty="0"/>
              <a:t>黄色字体，禁止使用其他颜色； </a:t>
            </a:r>
            <a:endParaRPr lang="en-US" altLang="zh-CN" dirty="0"/>
          </a:p>
          <a:p>
            <a:pPr>
              <a:lnSpc>
                <a:spcPct val="100000"/>
              </a:lnSpc>
            </a:pPr>
            <a:r>
              <a:rPr lang="zh-CN" altLang="en-US" dirty="0"/>
              <a:t>段落：两端对齐，缩进</a:t>
            </a:r>
            <a:r>
              <a:rPr lang="en-US" altLang="zh-CN" dirty="0"/>
              <a:t>1.27</a:t>
            </a:r>
            <a:r>
              <a:rPr lang="zh-CN" altLang="en-US" dirty="0"/>
              <a:t>厘米（</a:t>
            </a:r>
            <a:r>
              <a:rPr lang="en-US" altLang="zh-CN" dirty="0"/>
              <a:t>2</a:t>
            </a:r>
            <a:r>
              <a:rPr lang="zh-CN" altLang="en-US" dirty="0"/>
              <a:t>中文字符）； </a:t>
            </a:r>
            <a:endParaRPr lang="en-US" altLang="zh-CN" dirty="0"/>
          </a:p>
          <a:p>
            <a:pPr>
              <a:lnSpc>
                <a:spcPct val="100000"/>
              </a:lnSpc>
            </a:pPr>
            <a:r>
              <a:rPr lang="zh-CN" altLang="en-US" dirty="0"/>
              <a:t>行距：根据内容在单倍</a:t>
            </a:r>
            <a:r>
              <a:rPr lang="en-US" altLang="zh-CN" dirty="0"/>
              <a:t>-1.5</a:t>
            </a:r>
            <a:r>
              <a:rPr lang="zh-CN" altLang="en-US" dirty="0"/>
              <a:t>倍行距之间选择； </a:t>
            </a:r>
            <a:endParaRPr lang="en-US" altLang="zh-CN" dirty="0"/>
          </a:p>
          <a:p>
            <a:pPr>
              <a:lnSpc>
                <a:spcPct val="100000"/>
              </a:lnSpc>
            </a:pPr>
            <a:r>
              <a:rPr lang="zh-CN" altLang="en-US" dirty="0"/>
              <a:t>段前段后：各</a:t>
            </a:r>
            <a:r>
              <a:rPr lang="en-US" altLang="zh-CN" dirty="0"/>
              <a:t>6</a:t>
            </a:r>
            <a:r>
              <a:rPr lang="zh-CN" altLang="en-US" dirty="0"/>
              <a:t>磅。</a:t>
            </a:r>
          </a:p>
          <a:p>
            <a:pPr>
              <a:lnSpc>
                <a:spcPct val="100000"/>
              </a:lnSpc>
            </a:pPr>
            <a:endParaRPr lang="zh-CN" altLang="en-US" dirty="0"/>
          </a:p>
        </p:txBody>
      </p:sp>
      <p:sp>
        <p:nvSpPr>
          <p:cNvPr id="1048599" name="竖排文字占位符 3"/>
          <p:cNvSpPr>
            <a:spLocks noGrp="1"/>
          </p:cNvSpPr>
          <p:nvPr>
            <p:ph type="body" orient="vert" sz="quarter" idx="13"/>
          </p:nvPr>
        </p:nvSpPr>
        <p:spPr/>
        <p:txBody>
          <a:bodyPr/>
          <a:lstStyle/>
          <a:p>
            <a:endParaRPr lang="zh-CN" altLang="en-US"/>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78" name="内容占位符 2"/>
          <p:cNvSpPr>
            <a:spLocks noGrp="1"/>
          </p:cNvSpPr>
          <p:nvPr>
            <p:ph idx="1"/>
          </p:nvPr>
        </p:nvSpPr>
        <p:spPr/>
        <p:txBody>
          <a:bodyPr>
            <a:noAutofit/>
          </a:bodyPr>
          <a:lstStyle/>
          <a:p>
            <a:pPr>
              <a:lnSpc>
                <a:spcPct val="100000"/>
              </a:lnSpc>
            </a:pPr>
            <a:r>
              <a:rPr lang="zh-CN" altLang="zh-CN" sz="1200" dirty="0"/>
              <a:t>【例</a:t>
            </a:r>
            <a:r>
              <a:rPr lang="en-US" altLang="zh-CN" sz="1200" dirty="0"/>
              <a:t>6</a:t>
            </a:r>
            <a:r>
              <a:rPr lang="zh-CN" altLang="zh-CN" sz="1200" dirty="0"/>
              <a:t>】北大山鹰社的周、吴、郑、王四人中，有且只有一人登上过卓奥友峰。记者采访他们时：</a:t>
            </a:r>
          </a:p>
          <a:p>
            <a:pPr>
              <a:lnSpc>
                <a:spcPct val="100000"/>
              </a:lnSpc>
            </a:pPr>
            <a:r>
              <a:rPr lang="zh-CN" altLang="zh-CN" sz="1200" dirty="0"/>
              <a:t>周说：</a:t>
            </a:r>
            <a:r>
              <a:rPr lang="en-US" altLang="zh-CN" sz="1200" dirty="0"/>
              <a:t>“</a:t>
            </a:r>
            <a:r>
              <a:rPr lang="zh-CN" altLang="zh-CN" sz="1200" dirty="0"/>
              <a:t>登上卓奥友峰的是队员郑。</a:t>
            </a:r>
            <a:r>
              <a:rPr lang="en-US" altLang="zh-CN" sz="1200" dirty="0"/>
              <a:t>”</a:t>
            </a:r>
            <a:endParaRPr lang="zh-CN" altLang="zh-CN" sz="1200" dirty="0"/>
          </a:p>
          <a:p>
            <a:pPr>
              <a:lnSpc>
                <a:spcPct val="100000"/>
              </a:lnSpc>
            </a:pPr>
            <a:r>
              <a:rPr lang="zh-CN" altLang="zh-CN" sz="1200" dirty="0"/>
              <a:t>郑说：</a:t>
            </a:r>
            <a:r>
              <a:rPr lang="en-US" altLang="zh-CN" sz="1200" dirty="0"/>
              <a:t>“</a:t>
            </a:r>
            <a:r>
              <a:rPr lang="zh-CN" altLang="zh-CN" sz="1200" dirty="0"/>
              <a:t>我还没有参加过任何登山活动。</a:t>
            </a:r>
            <a:r>
              <a:rPr lang="en-US" altLang="zh-CN" sz="1200" dirty="0"/>
              <a:t>”</a:t>
            </a:r>
            <a:endParaRPr lang="zh-CN" altLang="zh-CN" sz="1200" dirty="0"/>
          </a:p>
          <a:p>
            <a:pPr>
              <a:lnSpc>
                <a:spcPct val="100000"/>
              </a:lnSpc>
            </a:pPr>
            <a:r>
              <a:rPr lang="zh-CN" altLang="zh-CN" sz="1200" dirty="0"/>
              <a:t>吴说：</a:t>
            </a:r>
            <a:r>
              <a:rPr lang="en-US" altLang="zh-CN" sz="1200" dirty="0"/>
              <a:t>“</a:t>
            </a:r>
            <a:r>
              <a:rPr lang="zh-CN" altLang="zh-CN" sz="1200" dirty="0"/>
              <a:t>我虽然也参加了那次登山活动，但没有登顶。</a:t>
            </a:r>
            <a:r>
              <a:rPr lang="en-US" altLang="zh-CN" sz="1200" dirty="0"/>
              <a:t>”</a:t>
            </a:r>
            <a:endParaRPr lang="zh-CN" altLang="zh-CN" sz="1200" dirty="0"/>
          </a:p>
          <a:p>
            <a:pPr>
              <a:lnSpc>
                <a:spcPct val="100000"/>
              </a:lnSpc>
            </a:pPr>
            <a:r>
              <a:rPr lang="zh-CN" altLang="zh-CN" sz="1200" dirty="0"/>
              <a:t>王说：</a:t>
            </a:r>
            <a:r>
              <a:rPr lang="en-US" altLang="zh-CN" sz="1200" dirty="0"/>
              <a:t>“</a:t>
            </a:r>
            <a:r>
              <a:rPr lang="zh-CN" altLang="zh-CN" sz="1200" dirty="0"/>
              <a:t>我是队员吴的候补，如果他没登顶就是我登顶了。</a:t>
            </a:r>
            <a:r>
              <a:rPr lang="en-US" altLang="zh-CN" sz="1200" dirty="0"/>
              <a:t>”</a:t>
            </a:r>
            <a:endParaRPr lang="zh-CN" altLang="zh-CN" sz="1200" dirty="0"/>
          </a:p>
          <a:p>
            <a:pPr>
              <a:lnSpc>
                <a:spcPct val="100000"/>
              </a:lnSpc>
            </a:pPr>
            <a:r>
              <a:rPr lang="zh-CN" altLang="zh-CN" sz="1200" dirty="0"/>
              <a:t>如果他们中只有一人说了假话，则以下哪项一定为真：</a:t>
            </a:r>
          </a:p>
          <a:p>
            <a:pPr>
              <a:lnSpc>
                <a:spcPct val="100000"/>
              </a:lnSpc>
            </a:pPr>
            <a:r>
              <a:rPr lang="en-US" altLang="zh-CN" sz="1200" dirty="0"/>
              <a:t>A.</a:t>
            </a:r>
            <a:r>
              <a:rPr lang="zh-CN" altLang="zh-CN" sz="1200" dirty="0"/>
              <a:t>北大山鹰社的其它队员也登上过卓奥友</a:t>
            </a:r>
            <a:r>
              <a:rPr lang="zh-CN" altLang="zh-CN" sz="1200" dirty="0" smtClean="0"/>
              <a:t>峰</a:t>
            </a:r>
            <a:r>
              <a:rPr lang="en-US" altLang="zh-CN" sz="1200" dirty="0" smtClean="0"/>
              <a:t>   B</a:t>
            </a:r>
            <a:r>
              <a:rPr lang="en-US" altLang="zh-CN" sz="1200" dirty="0"/>
              <a:t>.</a:t>
            </a:r>
            <a:r>
              <a:rPr lang="zh-CN" altLang="zh-CN" sz="1200" dirty="0"/>
              <a:t>吴或者周登上过卓奥友峰</a:t>
            </a:r>
          </a:p>
          <a:p>
            <a:pPr>
              <a:lnSpc>
                <a:spcPct val="100000"/>
              </a:lnSpc>
            </a:pPr>
            <a:r>
              <a:rPr lang="en-US" altLang="zh-CN" sz="1200" dirty="0"/>
              <a:t>C.</a:t>
            </a:r>
            <a:r>
              <a:rPr lang="zh-CN" altLang="zh-CN" sz="1200" dirty="0"/>
              <a:t>郑登上过卓奥友</a:t>
            </a:r>
            <a:r>
              <a:rPr lang="zh-CN" altLang="zh-CN" sz="1200" dirty="0" smtClean="0"/>
              <a:t>峰</a:t>
            </a:r>
            <a:r>
              <a:rPr lang="en-US" altLang="zh-CN" sz="1200" dirty="0" smtClean="0"/>
              <a:t>                       D</a:t>
            </a:r>
            <a:r>
              <a:rPr lang="en-US" altLang="zh-CN" sz="1200" dirty="0"/>
              <a:t>.</a:t>
            </a:r>
            <a:r>
              <a:rPr lang="zh-CN" altLang="zh-CN" sz="1200" dirty="0"/>
              <a:t>王登上过卓奥友峰</a:t>
            </a:r>
          </a:p>
          <a:p>
            <a:pPr>
              <a:lnSpc>
                <a:spcPct val="100000"/>
              </a:lnSpc>
            </a:pPr>
            <a:r>
              <a:rPr lang="zh-CN" altLang="zh-CN" sz="1200">
                <a:sym typeface="+mn-ea"/>
              </a:rPr>
              <a:t>答案：</a:t>
            </a:r>
            <a:r>
              <a:rPr lang="en-US" altLang="zh-CN" sz="1200">
                <a:sym typeface="+mn-ea"/>
              </a:rPr>
              <a:t>D</a:t>
            </a:r>
            <a:endParaRPr lang="zh-CN" altLang="zh-CN" sz="1200" dirty="0"/>
          </a:p>
        </p:txBody>
      </p:sp>
      <p:sp>
        <p:nvSpPr>
          <p:cNvPr id="1048679"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81" name="内容占位符 2"/>
          <p:cNvSpPr>
            <a:spLocks noGrp="1"/>
          </p:cNvSpPr>
          <p:nvPr>
            <p:ph idx="1"/>
          </p:nvPr>
        </p:nvSpPr>
        <p:spPr/>
        <p:txBody>
          <a:bodyPr>
            <a:normAutofit fontScale="25000" lnSpcReduction="20000"/>
          </a:bodyPr>
          <a:lstStyle/>
          <a:p>
            <a:pPr>
              <a:lnSpc>
                <a:spcPct val="120000"/>
              </a:lnSpc>
            </a:pPr>
            <a:r>
              <a:rPr lang="zh-CN" altLang="zh-CN" sz="4800" dirty="0"/>
              <a:t>【例</a:t>
            </a:r>
            <a:r>
              <a:rPr lang="en-US" altLang="zh-CN" sz="4800" dirty="0"/>
              <a:t>7</a:t>
            </a:r>
            <a:r>
              <a:rPr lang="zh-CN" altLang="zh-CN" sz="4800" dirty="0"/>
              <a:t>】</a:t>
            </a:r>
            <a:r>
              <a:rPr lang="en-US" altLang="zh-CN" sz="4800" dirty="0"/>
              <a:t>M</a:t>
            </a:r>
            <a:r>
              <a:rPr lang="zh-CN" altLang="zh-CN" sz="4800" dirty="0"/>
              <a:t>大学学生小段突患重病，有一同学暗中捐款相助。小段转危为安后，想知道是谁捐款了。他询问了五位同学，分别得到以下回答：</a:t>
            </a:r>
          </a:p>
          <a:p>
            <a:pPr>
              <a:lnSpc>
                <a:spcPct val="110000"/>
              </a:lnSpc>
            </a:pPr>
            <a:r>
              <a:rPr lang="zh-CN" altLang="zh-CN" sz="4800" dirty="0"/>
              <a:t>（</a:t>
            </a:r>
            <a:r>
              <a:rPr lang="en-US" altLang="zh-CN" sz="4800" dirty="0"/>
              <a:t>1</a:t>
            </a:r>
            <a:r>
              <a:rPr lang="zh-CN" altLang="zh-CN" sz="4800" dirty="0"/>
              <a:t>）或者甲捐了，或者乙捐了；</a:t>
            </a:r>
          </a:p>
          <a:p>
            <a:pPr>
              <a:lnSpc>
                <a:spcPct val="110000"/>
              </a:lnSpc>
            </a:pPr>
            <a:r>
              <a:rPr lang="zh-CN" altLang="zh-CN" sz="4800" dirty="0"/>
              <a:t>（</a:t>
            </a:r>
            <a:r>
              <a:rPr lang="en-US" altLang="zh-CN" sz="4800" dirty="0"/>
              <a:t>2</a:t>
            </a:r>
            <a:r>
              <a:rPr lang="zh-CN" altLang="zh-CN" sz="4800" dirty="0"/>
              <a:t>）如果甲捐了，那么丙也捐了；</a:t>
            </a:r>
          </a:p>
          <a:p>
            <a:pPr>
              <a:lnSpc>
                <a:spcPct val="110000"/>
              </a:lnSpc>
            </a:pPr>
            <a:r>
              <a:rPr lang="zh-CN" altLang="zh-CN" sz="4800" dirty="0"/>
              <a:t>（</a:t>
            </a:r>
            <a:r>
              <a:rPr lang="en-US" altLang="zh-CN" sz="4800" dirty="0"/>
              <a:t>3</a:t>
            </a:r>
            <a:r>
              <a:rPr lang="zh-CN" altLang="zh-CN" sz="4800" dirty="0"/>
              <a:t>）如果乙没捐，那么丁捐了；</a:t>
            </a:r>
          </a:p>
          <a:p>
            <a:pPr>
              <a:lnSpc>
                <a:spcPct val="110000"/>
              </a:lnSpc>
            </a:pPr>
            <a:r>
              <a:rPr lang="zh-CN" altLang="zh-CN" sz="4800" dirty="0"/>
              <a:t>（</a:t>
            </a:r>
            <a:r>
              <a:rPr lang="en-US" altLang="zh-CN" sz="4800" dirty="0"/>
              <a:t>4</a:t>
            </a:r>
            <a:r>
              <a:rPr lang="zh-CN" altLang="zh-CN" sz="4800" dirty="0"/>
              <a:t>）甲和乙都没有捐；</a:t>
            </a:r>
          </a:p>
          <a:p>
            <a:pPr>
              <a:lnSpc>
                <a:spcPct val="110000"/>
              </a:lnSpc>
            </a:pPr>
            <a:r>
              <a:rPr lang="zh-CN" altLang="zh-CN" sz="4800" dirty="0"/>
              <a:t>（</a:t>
            </a:r>
            <a:r>
              <a:rPr lang="en-US" altLang="zh-CN" sz="4800" dirty="0"/>
              <a:t>5</a:t>
            </a:r>
            <a:r>
              <a:rPr lang="zh-CN" altLang="zh-CN" sz="4800" dirty="0"/>
              <a:t>）丙和丁都没有捐。</a:t>
            </a:r>
          </a:p>
          <a:p>
            <a:pPr>
              <a:lnSpc>
                <a:spcPct val="110000"/>
              </a:lnSpc>
            </a:pPr>
            <a:r>
              <a:rPr lang="zh-CN" altLang="zh-CN" sz="4800" dirty="0"/>
              <a:t>实际上，这五位同学的回答中只有一句是假的。</a:t>
            </a:r>
          </a:p>
          <a:p>
            <a:pPr>
              <a:lnSpc>
                <a:spcPct val="110000"/>
              </a:lnSpc>
            </a:pPr>
            <a:r>
              <a:rPr lang="zh-CN" altLang="zh-CN" sz="4800" dirty="0"/>
              <a:t>据此，可以推出：</a:t>
            </a:r>
          </a:p>
          <a:p>
            <a:pPr>
              <a:lnSpc>
                <a:spcPct val="110000"/>
              </a:lnSpc>
            </a:pPr>
            <a:r>
              <a:rPr lang="en-US" altLang="zh-CN" sz="4800" dirty="0"/>
              <a:t>A.</a:t>
            </a:r>
            <a:r>
              <a:rPr lang="zh-CN" altLang="zh-CN" sz="4800" dirty="0"/>
              <a:t>丙捐了</a:t>
            </a:r>
            <a:r>
              <a:rPr lang="en-US" altLang="zh-CN" sz="4800" dirty="0"/>
              <a:t>	B.</a:t>
            </a:r>
            <a:r>
              <a:rPr lang="zh-CN" altLang="zh-CN" sz="4800" dirty="0"/>
              <a:t>丁捐了</a:t>
            </a:r>
          </a:p>
          <a:p>
            <a:pPr>
              <a:lnSpc>
                <a:spcPct val="110000"/>
              </a:lnSpc>
            </a:pPr>
            <a:r>
              <a:rPr lang="en-US" altLang="zh-CN" sz="4800" dirty="0"/>
              <a:t>C.</a:t>
            </a:r>
            <a:r>
              <a:rPr lang="zh-CN" altLang="zh-CN" sz="4800" dirty="0"/>
              <a:t>甲捐了</a:t>
            </a:r>
            <a:r>
              <a:rPr lang="en-US" altLang="zh-CN" sz="4800" dirty="0"/>
              <a:t>	D.</a:t>
            </a:r>
            <a:r>
              <a:rPr lang="zh-CN" altLang="zh-CN" sz="4800" dirty="0"/>
              <a:t>乙捐了</a:t>
            </a:r>
          </a:p>
          <a:p>
            <a:pPr>
              <a:lnSpc>
                <a:spcPct val="120000"/>
              </a:lnSpc>
            </a:pPr>
            <a:r>
              <a:rPr lang="zh-CN" altLang="zh-CN" sz="4800">
                <a:sym typeface="+mn-ea"/>
              </a:rPr>
              <a:t>答案：</a:t>
            </a:r>
            <a:r>
              <a:rPr lang="en-US" altLang="zh-CN" sz="4800">
                <a:sym typeface="+mn-ea"/>
              </a:rPr>
              <a:t>D</a:t>
            </a:r>
            <a:endParaRPr lang="en-US" altLang="zh-CN" sz="4800" dirty="0">
              <a:sym typeface="+mn-ea"/>
            </a:endParaRPr>
          </a:p>
          <a:p>
            <a:pPr lvl="0" algn="just" fontAlgn="auto">
              <a:lnSpc>
                <a:spcPct val="100000"/>
              </a:lnSpc>
              <a:buNone/>
            </a:pPr>
            <a:endParaRPr lang="zh-CN" altLang="en-US" dirty="0">
              <a:solidFill>
                <a:srgbClr val="FFFF00"/>
              </a:solidFill>
              <a:sym typeface="+mn-ea"/>
            </a:endParaRPr>
          </a:p>
        </p:txBody>
      </p:sp>
      <p:sp>
        <p:nvSpPr>
          <p:cNvPr id="1048682"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84" name="内容占位符 2"/>
          <p:cNvSpPr>
            <a:spLocks noGrp="1"/>
          </p:cNvSpPr>
          <p:nvPr>
            <p:ph idx="1"/>
          </p:nvPr>
        </p:nvSpPr>
        <p:spPr/>
        <p:txBody>
          <a:bodyPr>
            <a:normAutofit fontScale="99167"/>
          </a:bodyPr>
          <a:lstStyle/>
          <a:p>
            <a:pPr>
              <a:lnSpc>
                <a:spcPct val="120000"/>
              </a:lnSpc>
            </a:pPr>
            <a:r>
              <a:rPr lang="zh-CN" altLang="zh-CN" sz="1200" dirty="0"/>
              <a:t>【例</a:t>
            </a:r>
            <a:r>
              <a:rPr lang="en-US" altLang="zh-CN" sz="1200" dirty="0"/>
              <a:t>8</a:t>
            </a:r>
            <a:r>
              <a:rPr lang="zh-CN" altLang="zh-CN" sz="1200" dirty="0"/>
              <a:t>】甲、乙、丙、丁四位球迷有一段对话。</a:t>
            </a:r>
          </a:p>
          <a:p>
            <a:pPr>
              <a:lnSpc>
                <a:spcPct val="120000"/>
              </a:lnSpc>
            </a:pPr>
            <a:r>
              <a:rPr lang="zh-CN" altLang="zh-CN" sz="1200" dirty="0"/>
              <a:t>甲说：</a:t>
            </a:r>
            <a:r>
              <a:rPr lang="en-US" altLang="zh-CN" sz="1200" dirty="0"/>
              <a:t>“Y</a:t>
            </a:r>
            <a:r>
              <a:rPr lang="zh-CN" altLang="zh-CN" sz="1200" dirty="0"/>
              <a:t>球队能进入决赛。</a:t>
            </a:r>
            <a:r>
              <a:rPr lang="en-US" altLang="zh-CN" sz="1200" dirty="0"/>
              <a:t>”</a:t>
            </a:r>
            <a:endParaRPr lang="zh-CN" altLang="zh-CN" sz="1200" dirty="0"/>
          </a:p>
          <a:p>
            <a:pPr>
              <a:lnSpc>
                <a:spcPct val="120000"/>
              </a:lnSpc>
            </a:pPr>
            <a:r>
              <a:rPr lang="zh-CN" altLang="zh-CN" sz="1200" dirty="0"/>
              <a:t>乙说：</a:t>
            </a:r>
            <a:r>
              <a:rPr lang="en-US" altLang="zh-CN" sz="1200" dirty="0"/>
              <a:t>“</a:t>
            </a:r>
            <a:r>
              <a:rPr lang="zh-CN" altLang="zh-CN" sz="1200" dirty="0"/>
              <a:t>如果</a:t>
            </a:r>
            <a:r>
              <a:rPr lang="en-US" altLang="zh-CN" sz="1200" dirty="0"/>
              <a:t>X</a:t>
            </a:r>
            <a:r>
              <a:rPr lang="zh-CN" altLang="zh-CN" sz="1200" dirty="0"/>
              <a:t>球队能进入决赛，那么</a:t>
            </a:r>
            <a:r>
              <a:rPr lang="en-US" altLang="zh-CN" sz="1200" dirty="0"/>
              <a:t>Y</a:t>
            </a:r>
            <a:r>
              <a:rPr lang="zh-CN" altLang="zh-CN" sz="1200" dirty="0"/>
              <a:t>球队也能进入决赛。</a:t>
            </a:r>
            <a:r>
              <a:rPr lang="en-US" altLang="zh-CN" sz="1200" dirty="0"/>
              <a:t>”</a:t>
            </a:r>
            <a:endParaRPr lang="zh-CN" altLang="zh-CN" sz="1200" dirty="0"/>
          </a:p>
          <a:p>
            <a:pPr>
              <a:lnSpc>
                <a:spcPct val="120000"/>
              </a:lnSpc>
            </a:pPr>
            <a:r>
              <a:rPr lang="zh-CN" altLang="zh-CN" sz="1200" dirty="0"/>
              <a:t>丙说：</a:t>
            </a:r>
            <a:r>
              <a:rPr lang="en-US" altLang="zh-CN" sz="1200" dirty="0"/>
              <a:t>“</a:t>
            </a:r>
            <a:r>
              <a:rPr lang="zh-CN" altLang="zh-CN" sz="1200" dirty="0"/>
              <a:t>我看</a:t>
            </a:r>
            <a:r>
              <a:rPr lang="en-US" altLang="zh-CN" sz="1200" dirty="0"/>
              <a:t>Y</a:t>
            </a:r>
            <a:r>
              <a:rPr lang="zh-CN" altLang="zh-CN" sz="1200" dirty="0"/>
              <a:t>球队不能进入决赛，但</a:t>
            </a:r>
            <a:r>
              <a:rPr lang="en-US" altLang="zh-CN" sz="1200" dirty="0"/>
              <a:t>X</a:t>
            </a:r>
            <a:r>
              <a:rPr lang="zh-CN" altLang="zh-CN" sz="1200" dirty="0"/>
              <a:t>球队能进入决赛。</a:t>
            </a:r>
            <a:r>
              <a:rPr lang="en-US" altLang="zh-CN" sz="1200" dirty="0"/>
              <a:t>”</a:t>
            </a:r>
            <a:endParaRPr lang="zh-CN" altLang="zh-CN" sz="1200" dirty="0"/>
          </a:p>
          <a:p>
            <a:pPr>
              <a:lnSpc>
                <a:spcPct val="120000"/>
              </a:lnSpc>
            </a:pPr>
            <a:r>
              <a:rPr lang="zh-CN" altLang="zh-CN" sz="1200" dirty="0"/>
              <a:t>丁说：</a:t>
            </a:r>
            <a:r>
              <a:rPr lang="en-US" altLang="zh-CN" sz="1200" dirty="0"/>
              <a:t>“X</a:t>
            </a:r>
            <a:r>
              <a:rPr lang="zh-CN" altLang="zh-CN" sz="1200" dirty="0"/>
              <a:t>球队不能进入决赛。</a:t>
            </a:r>
            <a:r>
              <a:rPr lang="en-US" altLang="zh-CN" sz="1200" dirty="0"/>
              <a:t>”</a:t>
            </a:r>
            <a:endParaRPr lang="zh-CN" altLang="zh-CN" sz="1200" dirty="0"/>
          </a:p>
          <a:p>
            <a:pPr>
              <a:lnSpc>
                <a:spcPct val="120000"/>
              </a:lnSpc>
            </a:pPr>
            <a:r>
              <a:rPr lang="zh-CN" altLang="zh-CN" sz="1200" dirty="0"/>
              <a:t>如果四人中只有一人是对的，那么可以推出：</a:t>
            </a:r>
          </a:p>
          <a:p>
            <a:pPr>
              <a:lnSpc>
                <a:spcPct val="120000"/>
              </a:lnSpc>
            </a:pPr>
            <a:r>
              <a:rPr lang="en-US" altLang="zh-CN" sz="1200" dirty="0"/>
              <a:t>A.X</a:t>
            </a:r>
            <a:r>
              <a:rPr lang="zh-CN" altLang="zh-CN" sz="1200" dirty="0"/>
              <a:t>球队和</a:t>
            </a:r>
            <a:r>
              <a:rPr lang="en-US" altLang="zh-CN" sz="1200" dirty="0"/>
              <a:t>Y</a:t>
            </a:r>
            <a:r>
              <a:rPr lang="zh-CN" altLang="zh-CN" sz="1200" dirty="0"/>
              <a:t>球队都能进入</a:t>
            </a:r>
            <a:r>
              <a:rPr lang="zh-CN" altLang="zh-CN" sz="1200" dirty="0" smtClean="0"/>
              <a:t>决赛</a:t>
            </a:r>
            <a:r>
              <a:rPr lang="en-US" altLang="zh-CN" sz="1200" dirty="0" smtClean="0"/>
              <a:t>     B.X</a:t>
            </a:r>
            <a:r>
              <a:rPr lang="zh-CN" altLang="zh-CN" sz="1200" dirty="0"/>
              <a:t>球队不能进入决赛，</a:t>
            </a:r>
            <a:r>
              <a:rPr lang="en-US" altLang="zh-CN" sz="1200" dirty="0"/>
              <a:t>Y</a:t>
            </a:r>
            <a:r>
              <a:rPr lang="zh-CN" altLang="zh-CN" sz="1200" dirty="0"/>
              <a:t>球队能进入决赛</a:t>
            </a:r>
          </a:p>
          <a:p>
            <a:pPr>
              <a:lnSpc>
                <a:spcPct val="120000"/>
              </a:lnSpc>
            </a:pPr>
            <a:r>
              <a:rPr lang="en-US" altLang="zh-CN" sz="1200" dirty="0"/>
              <a:t>C.X</a:t>
            </a:r>
            <a:r>
              <a:rPr lang="zh-CN" altLang="zh-CN" sz="1200" dirty="0"/>
              <a:t>球队和</a:t>
            </a:r>
            <a:r>
              <a:rPr lang="en-US" altLang="zh-CN" sz="1200" dirty="0"/>
              <a:t>Y</a:t>
            </a:r>
            <a:r>
              <a:rPr lang="zh-CN" altLang="zh-CN" sz="1200" dirty="0"/>
              <a:t>球队都不能进入</a:t>
            </a:r>
            <a:r>
              <a:rPr lang="zh-CN" altLang="zh-CN" sz="1200" dirty="0" smtClean="0"/>
              <a:t>决赛</a:t>
            </a:r>
            <a:r>
              <a:rPr lang="en-US" altLang="zh-CN" sz="1200" dirty="0" smtClean="0"/>
              <a:t>   D.X</a:t>
            </a:r>
            <a:r>
              <a:rPr lang="zh-CN" altLang="zh-CN" sz="1200" dirty="0"/>
              <a:t>球队能进入决赛，</a:t>
            </a:r>
            <a:r>
              <a:rPr lang="en-US" altLang="zh-CN" sz="1200" dirty="0"/>
              <a:t>Y</a:t>
            </a:r>
            <a:r>
              <a:rPr lang="zh-CN" altLang="zh-CN" sz="1200" dirty="0"/>
              <a:t>球队不能进入决赛</a:t>
            </a:r>
          </a:p>
          <a:p>
            <a:pPr>
              <a:lnSpc>
                <a:spcPct val="120000"/>
              </a:lnSpc>
            </a:pPr>
            <a:r>
              <a:rPr lang="zh-CN" altLang="zh-CN" sz="1200">
                <a:sym typeface="+mn-ea"/>
              </a:rPr>
              <a:t>答案：</a:t>
            </a:r>
            <a:r>
              <a:rPr lang="en-US" altLang="zh-CN" sz="1200">
                <a:sym typeface="+mn-ea"/>
              </a:rPr>
              <a:t>D</a:t>
            </a:r>
            <a:endParaRPr lang="zh-CN" altLang="zh-CN" sz="1200" dirty="0"/>
          </a:p>
        </p:txBody>
      </p:sp>
      <p:sp>
        <p:nvSpPr>
          <p:cNvPr id="1048685"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87" name="内容占位符 2"/>
          <p:cNvSpPr>
            <a:spLocks noGrp="1"/>
          </p:cNvSpPr>
          <p:nvPr>
            <p:ph idx="1"/>
          </p:nvPr>
        </p:nvSpPr>
        <p:spPr/>
        <p:txBody>
          <a:bodyPr>
            <a:noAutofit/>
          </a:bodyPr>
          <a:lstStyle/>
          <a:p>
            <a:pPr>
              <a:lnSpc>
                <a:spcPct val="100000"/>
              </a:lnSpc>
            </a:pPr>
            <a:r>
              <a:rPr lang="zh-CN" altLang="zh-CN" sz="1400" dirty="0"/>
              <a:t>【例</a:t>
            </a:r>
            <a:r>
              <a:rPr lang="en-US" altLang="zh-CN" sz="1400" dirty="0"/>
              <a:t>9</a:t>
            </a:r>
            <a:r>
              <a:rPr lang="zh-CN" altLang="zh-CN" sz="1400" dirty="0"/>
              <a:t>】某珠宝商店失窃，甲、乙、丙、丁四人涉嫌被拘审。四人的口供如下：</a:t>
            </a:r>
          </a:p>
          <a:p>
            <a:pPr>
              <a:lnSpc>
                <a:spcPct val="100000"/>
              </a:lnSpc>
            </a:pPr>
            <a:r>
              <a:rPr lang="zh-CN" altLang="zh-CN" sz="1400" dirty="0"/>
              <a:t>甲：“案犯是丙；”</a:t>
            </a:r>
          </a:p>
          <a:p>
            <a:pPr>
              <a:lnSpc>
                <a:spcPct val="100000"/>
              </a:lnSpc>
            </a:pPr>
            <a:r>
              <a:rPr lang="zh-CN" altLang="zh-CN" sz="1400" dirty="0"/>
              <a:t>乙：“丁是罪犯；”</a:t>
            </a:r>
          </a:p>
          <a:p>
            <a:pPr>
              <a:lnSpc>
                <a:spcPct val="100000"/>
              </a:lnSpc>
            </a:pPr>
            <a:r>
              <a:rPr lang="zh-CN" altLang="zh-CN" sz="1400" dirty="0"/>
              <a:t>丙：“如果我作案，那么丁是主犯；”</a:t>
            </a:r>
          </a:p>
          <a:p>
            <a:pPr>
              <a:lnSpc>
                <a:spcPct val="100000"/>
              </a:lnSpc>
            </a:pPr>
            <a:r>
              <a:rPr lang="zh-CN" altLang="zh-CN" sz="1400" dirty="0"/>
              <a:t>丁：“作案的不是我。”</a:t>
            </a:r>
          </a:p>
          <a:p>
            <a:pPr>
              <a:lnSpc>
                <a:spcPct val="100000"/>
              </a:lnSpc>
            </a:pPr>
            <a:r>
              <a:rPr lang="zh-CN" altLang="zh-CN" sz="1400" dirty="0"/>
              <a:t>四个口供中只有一个是假的。如果以上断定为真，则以下哪项是真的：</a:t>
            </a:r>
          </a:p>
          <a:p>
            <a:pPr>
              <a:lnSpc>
                <a:spcPct val="100000"/>
              </a:lnSpc>
            </a:pPr>
            <a:r>
              <a:rPr lang="en-US" altLang="zh-CN" sz="1400" dirty="0"/>
              <a:t>A.</a:t>
            </a:r>
            <a:r>
              <a:rPr lang="zh-CN" altLang="zh-CN" sz="1400" dirty="0"/>
              <a:t>说假话的是甲，作案的是</a:t>
            </a:r>
            <a:r>
              <a:rPr lang="zh-CN" altLang="zh-CN" sz="1400" dirty="0" smtClean="0"/>
              <a:t>乙</a:t>
            </a:r>
            <a:r>
              <a:rPr lang="en-US" altLang="zh-CN" sz="1400" dirty="0" smtClean="0"/>
              <a:t> B</a:t>
            </a:r>
            <a:r>
              <a:rPr lang="en-US" altLang="zh-CN" sz="1400" dirty="0"/>
              <a:t>.</a:t>
            </a:r>
            <a:r>
              <a:rPr lang="zh-CN" altLang="zh-CN" sz="1400" dirty="0"/>
              <a:t>说假话的是丁，作案的是丙和丁</a:t>
            </a:r>
          </a:p>
          <a:p>
            <a:pPr>
              <a:lnSpc>
                <a:spcPct val="100000"/>
              </a:lnSpc>
            </a:pPr>
            <a:r>
              <a:rPr lang="en-US" altLang="zh-CN" sz="1400" dirty="0"/>
              <a:t>C.</a:t>
            </a:r>
            <a:r>
              <a:rPr lang="zh-CN" altLang="zh-CN" sz="1400" dirty="0"/>
              <a:t>说假话的是乙，作案的是</a:t>
            </a:r>
            <a:r>
              <a:rPr lang="zh-CN" altLang="zh-CN" sz="1400" dirty="0" smtClean="0"/>
              <a:t>丙</a:t>
            </a:r>
            <a:r>
              <a:rPr lang="en-US" altLang="zh-CN" sz="1400" dirty="0" smtClean="0"/>
              <a:t> D</a:t>
            </a:r>
            <a:r>
              <a:rPr lang="en-US" altLang="zh-CN" sz="1400" dirty="0"/>
              <a:t>.</a:t>
            </a:r>
            <a:r>
              <a:rPr lang="zh-CN" altLang="zh-CN" sz="1400" dirty="0"/>
              <a:t>说假话的是丙，作案的是丙</a:t>
            </a:r>
          </a:p>
          <a:p>
            <a:pPr>
              <a:lnSpc>
                <a:spcPct val="100000"/>
              </a:lnSpc>
            </a:pPr>
            <a:r>
              <a:rPr lang="en-US" altLang="zh-CN" sz="1400" dirty="0"/>
              <a:t>答案：</a:t>
            </a:r>
            <a:r>
              <a:rPr lang="en-US" altLang="en-US" sz="1400" dirty="0"/>
              <a:t>B</a:t>
            </a:r>
            <a:endParaRPr lang="zh-CN" altLang="zh-CN" sz="1400" dirty="0"/>
          </a:p>
          <a:p>
            <a:pPr>
              <a:lnSpc>
                <a:spcPct val="100000"/>
              </a:lnSpc>
            </a:pPr>
            <a:endParaRPr lang="zh-CN" altLang="zh-CN" sz="1400" dirty="0"/>
          </a:p>
          <a:p>
            <a:pPr>
              <a:lnSpc>
                <a:spcPct val="100000"/>
              </a:lnSpc>
            </a:pPr>
            <a:endParaRPr lang="zh-CN" altLang="zh-CN" sz="1400" dirty="0"/>
          </a:p>
        </p:txBody>
      </p:sp>
      <p:sp>
        <p:nvSpPr>
          <p:cNvPr id="1048688"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标题 1"/>
          <p:cNvSpPr>
            <a:spLocks noGrp="1"/>
          </p:cNvSpPr>
          <p:nvPr>
            <p:ph type="title"/>
          </p:nvPr>
        </p:nvSpPr>
        <p:spPr/>
        <p:txBody>
          <a:bodyPr/>
          <a:lstStyle/>
          <a:p>
            <a:r>
              <a:rPr lang="zh-CN" altLang="en-US" dirty="0">
                <a:sym typeface="+mn-ea"/>
              </a:rPr>
              <a:t>高频考点</a:t>
            </a:r>
            <a:r>
              <a:rPr lang="en-US" altLang="zh-CN" dirty="0">
                <a:sym typeface="+mn-ea"/>
              </a:rPr>
              <a:t>47</a:t>
            </a:r>
            <a:r>
              <a:rPr lang="zh-CN" altLang="en-US" dirty="0">
                <a:sym typeface="+mn-ea"/>
              </a:rPr>
              <a:t> 真假推理（一）</a:t>
            </a:r>
            <a:endParaRPr lang="zh-CN" altLang="en-US" dirty="0"/>
          </a:p>
        </p:txBody>
      </p:sp>
      <p:sp>
        <p:nvSpPr>
          <p:cNvPr id="1048690" name="内容占位符 2"/>
          <p:cNvSpPr>
            <a:spLocks noGrp="1"/>
          </p:cNvSpPr>
          <p:nvPr>
            <p:ph idx="1"/>
          </p:nvPr>
        </p:nvSpPr>
        <p:spPr/>
        <p:txBody>
          <a:bodyPr>
            <a:normAutofit fontScale="65000" lnSpcReduction="20000"/>
          </a:bodyPr>
          <a:lstStyle/>
          <a:p>
            <a:pPr>
              <a:lnSpc>
                <a:spcPct val="120000"/>
              </a:lnSpc>
            </a:pPr>
            <a:r>
              <a:rPr lang="zh-CN" altLang="zh-CN" dirty="0"/>
              <a:t>【例</a:t>
            </a:r>
            <a:r>
              <a:rPr lang="en-US" altLang="zh-CN" dirty="0"/>
              <a:t>10</a:t>
            </a:r>
            <a:r>
              <a:rPr lang="zh-CN" altLang="zh-CN" dirty="0"/>
              <a:t>】某仓库失窃，四个保管员因涉嫌而被传讯。四人的供述如下：</a:t>
            </a:r>
          </a:p>
          <a:p>
            <a:pPr>
              <a:lnSpc>
                <a:spcPct val="120000"/>
              </a:lnSpc>
            </a:pPr>
            <a:r>
              <a:rPr lang="zh-CN" altLang="zh-CN" dirty="0"/>
              <a:t>甲：“我们四人都没作案；”</a:t>
            </a:r>
          </a:p>
          <a:p>
            <a:pPr>
              <a:lnSpc>
                <a:spcPct val="120000"/>
              </a:lnSpc>
            </a:pPr>
            <a:r>
              <a:rPr lang="zh-CN" altLang="zh-CN" dirty="0"/>
              <a:t>乙：“我们中有人作案；”</a:t>
            </a:r>
          </a:p>
          <a:p>
            <a:pPr>
              <a:lnSpc>
                <a:spcPct val="120000"/>
              </a:lnSpc>
            </a:pPr>
            <a:r>
              <a:rPr lang="zh-CN" altLang="zh-CN" dirty="0"/>
              <a:t>丙：“乙和丁至少有一人没作案；”</a:t>
            </a:r>
          </a:p>
          <a:p>
            <a:pPr>
              <a:lnSpc>
                <a:spcPct val="120000"/>
              </a:lnSpc>
            </a:pPr>
            <a:r>
              <a:rPr lang="zh-CN" altLang="zh-CN" dirty="0"/>
              <a:t>丁：“我没作案。”</a:t>
            </a:r>
          </a:p>
          <a:p>
            <a:pPr>
              <a:lnSpc>
                <a:spcPct val="120000"/>
              </a:lnSpc>
            </a:pPr>
            <a:r>
              <a:rPr lang="zh-CN" altLang="zh-CN" dirty="0"/>
              <a:t>如果四人中有两人说的是真话，有两人说的是假话，则以下哪项断定成立：</a:t>
            </a:r>
          </a:p>
          <a:p>
            <a:pPr>
              <a:lnSpc>
                <a:spcPct val="120000"/>
              </a:lnSpc>
            </a:pPr>
            <a:r>
              <a:rPr lang="en-US" altLang="zh-CN" dirty="0"/>
              <a:t>A.</a:t>
            </a:r>
            <a:r>
              <a:rPr lang="zh-CN" altLang="zh-CN" dirty="0"/>
              <a:t>说真话的是甲和</a:t>
            </a:r>
            <a:r>
              <a:rPr lang="zh-CN" altLang="zh-CN" dirty="0" smtClean="0"/>
              <a:t>丁</a:t>
            </a:r>
            <a:r>
              <a:rPr lang="en-US" altLang="zh-CN" dirty="0" smtClean="0"/>
              <a:t>    B</a:t>
            </a:r>
            <a:r>
              <a:rPr lang="en-US" altLang="zh-CN" dirty="0"/>
              <a:t>.</a:t>
            </a:r>
            <a:r>
              <a:rPr lang="zh-CN" altLang="zh-CN" dirty="0"/>
              <a:t>说真话的是乙和丙</a:t>
            </a:r>
          </a:p>
          <a:p>
            <a:pPr>
              <a:lnSpc>
                <a:spcPct val="120000"/>
              </a:lnSpc>
            </a:pPr>
            <a:r>
              <a:rPr lang="en-US" altLang="zh-CN" dirty="0"/>
              <a:t>C.</a:t>
            </a:r>
            <a:r>
              <a:rPr lang="zh-CN" altLang="zh-CN" dirty="0"/>
              <a:t>说真话的是甲和</a:t>
            </a:r>
            <a:r>
              <a:rPr lang="zh-CN" altLang="zh-CN" dirty="0" smtClean="0"/>
              <a:t>丙</a:t>
            </a:r>
            <a:r>
              <a:rPr lang="en-US" altLang="zh-CN" dirty="0" smtClean="0"/>
              <a:t>    D</a:t>
            </a:r>
            <a:r>
              <a:rPr lang="en-US" altLang="zh-CN" dirty="0"/>
              <a:t>.</a:t>
            </a:r>
            <a:r>
              <a:rPr lang="zh-CN" altLang="zh-CN" dirty="0"/>
              <a:t>说真话的是乙和丁</a:t>
            </a:r>
          </a:p>
          <a:p>
            <a:pPr>
              <a:lnSpc>
                <a:spcPct val="120000"/>
              </a:lnSpc>
            </a:pPr>
            <a:r>
              <a:rPr lang="en-US" altLang="zh-CN" dirty="0"/>
              <a:t>答案：</a:t>
            </a:r>
            <a:r>
              <a:rPr lang="en-US" altLang="en-US" dirty="0"/>
              <a:t>B</a:t>
            </a:r>
            <a:endParaRPr lang="zh-CN" altLang="zh-CN" dirty="0"/>
          </a:p>
        </p:txBody>
      </p:sp>
      <p:sp>
        <p:nvSpPr>
          <p:cNvPr id="1048691"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标题 1"/>
          <p:cNvSpPr>
            <a:spLocks noGrp="1"/>
          </p:cNvSpPr>
          <p:nvPr>
            <p:ph type="title"/>
          </p:nvPr>
        </p:nvSpPr>
        <p:spPr/>
        <p:txBody>
          <a:bodyPr/>
          <a:lstStyle/>
          <a:p>
            <a:r>
              <a:rPr lang="zh-CN" altLang="en-US" dirty="0">
                <a:sym typeface="+mn-ea"/>
              </a:rPr>
              <a:t>高频考点</a:t>
            </a:r>
            <a:r>
              <a:rPr lang="en-US" altLang="zh-CN" dirty="0" smtClean="0">
                <a:sym typeface="+mn-ea"/>
              </a:rPr>
              <a:t>48</a:t>
            </a:r>
            <a:r>
              <a:rPr lang="zh-CN" altLang="en-US" dirty="0" smtClean="0">
                <a:sym typeface="+mn-ea"/>
              </a:rPr>
              <a:t> </a:t>
            </a:r>
            <a:r>
              <a:rPr lang="zh-CN" altLang="en-US" dirty="0">
                <a:sym typeface="+mn-ea"/>
              </a:rPr>
              <a:t>真假推理</a:t>
            </a:r>
            <a:r>
              <a:rPr lang="zh-CN" altLang="en-US" dirty="0" smtClean="0">
                <a:sym typeface="+mn-ea"/>
              </a:rPr>
              <a:t>（二）</a:t>
            </a:r>
            <a:endParaRPr lang="zh-CN" altLang="en-US" dirty="0"/>
          </a:p>
        </p:txBody>
      </p:sp>
      <p:sp>
        <p:nvSpPr>
          <p:cNvPr id="1048693" name="内容占位符 2"/>
          <p:cNvSpPr>
            <a:spLocks noGrp="1"/>
          </p:cNvSpPr>
          <p:nvPr>
            <p:ph idx="1"/>
          </p:nvPr>
        </p:nvSpPr>
        <p:spPr/>
        <p:txBody>
          <a:bodyPr>
            <a:noAutofit/>
          </a:bodyPr>
          <a:lstStyle/>
          <a:p>
            <a:pPr>
              <a:lnSpc>
                <a:spcPct val="120000"/>
              </a:lnSpc>
            </a:pPr>
            <a:r>
              <a:rPr lang="zh-CN" altLang="zh-CN" sz="1200" dirty="0"/>
              <a:t>【例</a:t>
            </a:r>
            <a:r>
              <a:rPr lang="en-US" altLang="zh-CN" sz="1200" dirty="0"/>
              <a:t>1</a:t>
            </a:r>
            <a:r>
              <a:rPr lang="zh-CN" altLang="zh-CN" sz="1200" dirty="0"/>
              <a:t>】县领导参加全县的计划生育工作会，临时被邀请上台讲话。由于事先没有做调查研究，也不熟悉县里计划生育的具体情况，只能说些模棱两可、无关痛痒的话。他讲道：</a:t>
            </a:r>
            <a:r>
              <a:rPr lang="en-US" altLang="zh-CN" sz="1200" dirty="0"/>
              <a:t>“</a:t>
            </a:r>
            <a:r>
              <a:rPr lang="zh-CN" altLang="zh-CN" sz="1200" dirty="0"/>
              <a:t>在我们县</a:t>
            </a:r>
            <a:r>
              <a:rPr lang="en-US" altLang="zh-CN" sz="1200" dirty="0"/>
              <a:t>14</a:t>
            </a:r>
            <a:r>
              <a:rPr lang="zh-CN" altLang="zh-CN" sz="1200" dirty="0"/>
              <a:t>个乡中，有的乡完成了计划生育指标；有的乡没有完成计划生育指标；李家集乡就没有完成嘛。</a:t>
            </a:r>
            <a:r>
              <a:rPr lang="en-US" altLang="zh-CN" sz="1200" dirty="0"/>
              <a:t>”</a:t>
            </a:r>
            <a:r>
              <a:rPr lang="zh-CN" altLang="zh-CN" sz="1200" dirty="0"/>
              <a:t>在领导讲话时，县计划生育委员会主任手里捏了一把汗，因为领导讲的三句话中有两句不符合实际。</a:t>
            </a:r>
          </a:p>
          <a:p>
            <a:pPr>
              <a:lnSpc>
                <a:spcPct val="120000"/>
              </a:lnSpc>
            </a:pPr>
            <a:r>
              <a:rPr lang="zh-CN" altLang="zh-CN" sz="1200" dirty="0"/>
              <a:t>以下哪项正确表示了该县计划生育工作的实际情况：</a:t>
            </a:r>
          </a:p>
          <a:p>
            <a:pPr>
              <a:lnSpc>
                <a:spcPct val="120000"/>
              </a:lnSpc>
            </a:pPr>
            <a:r>
              <a:rPr lang="en-US" altLang="zh-CN" sz="1200" dirty="0"/>
              <a:t>A.</a:t>
            </a:r>
            <a:r>
              <a:rPr lang="zh-CN" altLang="zh-CN" sz="1200" dirty="0"/>
              <a:t>在</a:t>
            </a:r>
            <a:r>
              <a:rPr lang="en-US" altLang="zh-CN" sz="1200" dirty="0"/>
              <a:t>14</a:t>
            </a:r>
            <a:r>
              <a:rPr lang="zh-CN" altLang="zh-CN" sz="1200" dirty="0"/>
              <a:t>个乡中至少有一个乡没有完成计划生育指标</a:t>
            </a:r>
          </a:p>
          <a:p>
            <a:pPr>
              <a:lnSpc>
                <a:spcPct val="120000"/>
              </a:lnSpc>
            </a:pPr>
            <a:r>
              <a:rPr lang="en-US" altLang="zh-CN" sz="1200" dirty="0"/>
              <a:t>B.</a:t>
            </a:r>
            <a:r>
              <a:rPr lang="zh-CN" altLang="zh-CN" sz="1200" dirty="0"/>
              <a:t>在</a:t>
            </a:r>
            <a:r>
              <a:rPr lang="en-US" altLang="zh-CN" sz="1200" dirty="0"/>
              <a:t>14</a:t>
            </a:r>
            <a:r>
              <a:rPr lang="zh-CN" altLang="zh-CN" sz="1200" dirty="0"/>
              <a:t>个乡中除李家集乡外还有别的乡没有完成计划生育指标</a:t>
            </a:r>
          </a:p>
          <a:p>
            <a:pPr>
              <a:lnSpc>
                <a:spcPct val="120000"/>
              </a:lnSpc>
            </a:pPr>
            <a:r>
              <a:rPr lang="en-US" altLang="zh-CN" sz="1200" dirty="0"/>
              <a:t>C.</a:t>
            </a:r>
            <a:r>
              <a:rPr lang="zh-CN" altLang="zh-CN" sz="1200" dirty="0"/>
              <a:t>在</a:t>
            </a:r>
            <a:r>
              <a:rPr lang="en-US" altLang="zh-CN" sz="1200" dirty="0"/>
              <a:t>14</a:t>
            </a:r>
            <a:r>
              <a:rPr lang="zh-CN" altLang="zh-CN" sz="1200" dirty="0"/>
              <a:t>个乡中所有的乡都完成了计划生育指标</a:t>
            </a:r>
          </a:p>
          <a:p>
            <a:pPr>
              <a:lnSpc>
                <a:spcPct val="120000"/>
              </a:lnSpc>
            </a:pPr>
            <a:r>
              <a:rPr lang="en-US" altLang="zh-CN" sz="1200" dirty="0"/>
              <a:t>D.</a:t>
            </a:r>
            <a:r>
              <a:rPr lang="zh-CN" altLang="zh-CN" sz="1200" dirty="0"/>
              <a:t>在</a:t>
            </a:r>
            <a:r>
              <a:rPr lang="en-US" altLang="zh-CN" sz="1200" dirty="0"/>
              <a:t>14</a:t>
            </a:r>
            <a:r>
              <a:rPr lang="zh-CN" altLang="zh-CN" sz="1200" dirty="0"/>
              <a:t>个乡中只有一个乡没有完成计划生育指标</a:t>
            </a:r>
          </a:p>
          <a:p>
            <a:pPr>
              <a:lnSpc>
                <a:spcPct val="120000"/>
              </a:lnSpc>
            </a:pPr>
            <a:r>
              <a:rPr lang="en-US" altLang="zh-CN" sz="1200" dirty="0"/>
              <a:t>答案：</a:t>
            </a:r>
            <a:r>
              <a:rPr lang="en-US" altLang="en-US" sz="1200" dirty="0"/>
              <a:t>C</a:t>
            </a:r>
          </a:p>
        </p:txBody>
      </p:sp>
      <p:sp>
        <p:nvSpPr>
          <p:cNvPr id="1048694"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5" name="标题 1"/>
          <p:cNvSpPr>
            <a:spLocks noGrp="1"/>
          </p:cNvSpPr>
          <p:nvPr>
            <p:ph type="title"/>
          </p:nvPr>
        </p:nvSpPr>
        <p:spPr/>
        <p:txBody>
          <a:bodyPr/>
          <a:lstStyle/>
          <a:p>
            <a:r>
              <a:rPr lang="zh-CN" altLang="en-US" dirty="0">
                <a:sym typeface="+mn-ea"/>
              </a:rPr>
              <a:t>高频</a:t>
            </a:r>
            <a:r>
              <a:rPr lang="zh-CN" altLang="en-US">
                <a:sym typeface="+mn-ea"/>
              </a:rPr>
              <a:t>考点</a:t>
            </a:r>
            <a:r>
              <a:rPr lang="en-US" altLang="zh-CN" smtClean="0">
                <a:sym typeface="+mn-ea"/>
              </a:rPr>
              <a:t>48</a:t>
            </a:r>
            <a:r>
              <a:rPr lang="zh-CN" altLang="en-US" smtClean="0">
                <a:sym typeface="+mn-ea"/>
              </a:rPr>
              <a:t> </a:t>
            </a:r>
            <a:r>
              <a:rPr lang="zh-CN" altLang="en-US" dirty="0">
                <a:sym typeface="+mn-ea"/>
              </a:rPr>
              <a:t>真假</a:t>
            </a:r>
            <a:r>
              <a:rPr lang="zh-CN" altLang="en-US">
                <a:sym typeface="+mn-ea"/>
              </a:rPr>
              <a:t>推理</a:t>
            </a:r>
            <a:r>
              <a:rPr lang="zh-CN" altLang="en-US" smtClean="0">
                <a:sym typeface="+mn-ea"/>
              </a:rPr>
              <a:t>（二）</a:t>
            </a:r>
            <a:endParaRPr lang="zh-CN" altLang="en-US" dirty="0"/>
          </a:p>
        </p:txBody>
      </p:sp>
      <p:sp>
        <p:nvSpPr>
          <p:cNvPr id="1048696" name="内容占位符 2"/>
          <p:cNvSpPr>
            <a:spLocks noGrp="1"/>
          </p:cNvSpPr>
          <p:nvPr>
            <p:ph idx="1"/>
          </p:nvPr>
        </p:nvSpPr>
        <p:spPr/>
        <p:txBody>
          <a:bodyPr>
            <a:normAutofit fontScale="57500" lnSpcReduction="20000"/>
          </a:bodyPr>
          <a:lstStyle/>
          <a:p>
            <a:pPr>
              <a:lnSpc>
                <a:spcPct val="120000"/>
              </a:lnSpc>
            </a:pPr>
            <a:r>
              <a:rPr lang="zh-CN" altLang="zh-CN" dirty="0"/>
              <a:t>【例</a:t>
            </a:r>
            <a:r>
              <a:rPr lang="en-US" altLang="zh-CN" dirty="0"/>
              <a:t>2</a:t>
            </a:r>
            <a:r>
              <a:rPr lang="zh-CN" altLang="zh-CN" dirty="0"/>
              <a:t>】甲、乙、丙三人对某公司所有人员是否会开车做出如下推测：</a:t>
            </a:r>
          </a:p>
          <a:p>
            <a:pPr>
              <a:lnSpc>
                <a:spcPct val="120000"/>
              </a:lnSpc>
            </a:pPr>
            <a:r>
              <a:rPr lang="zh-CN" altLang="zh-CN" dirty="0"/>
              <a:t>甲说：</a:t>
            </a:r>
            <a:r>
              <a:rPr lang="en-US" altLang="zh-CN" dirty="0"/>
              <a:t>“</a:t>
            </a:r>
            <a:r>
              <a:rPr lang="zh-CN" altLang="zh-CN" dirty="0"/>
              <a:t>该公司有人会开车。</a:t>
            </a:r>
            <a:r>
              <a:rPr lang="en-US" altLang="zh-CN" dirty="0"/>
              <a:t>”</a:t>
            </a:r>
            <a:endParaRPr lang="zh-CN" altLang="zh-CN" dirty="0"/>
          </a:p>
          <a:p>
            <a:pPr>
              <a:lnSpc>
                <a:spcPct val="120000"/>
              </a:lnSpc>
            </a:pPr>
            <a:r>
              <a:rPr lang="zh-CN" altLang="zh-CN" dirty="0"/>
              <a:t>乙说：</a:t>
            </a:r>
            <a:r>
              <a:rPr lang="en-US" altLang="zh-CN" dirty="0"/>
              <a:t>“</a:t>
            </a:r>
            <a:r>
              <a:rPr lang="zh-CN" altLang="zh-CN" dirty="0"/>
              <a:t>该公司的李经理和王会计都不会开车。</a:t>
            </a:r>
            <a:r>
              <a:rPr lang="en-US" altLang="zh-CN" dirty="0"/>
              <a:t>”</a:t>
            </a:r>
            <a:endParaRPr lang="zh-CN" altLang="zh-CN" dirty="0"/>
          </a:p>
          <a:p>
            <a:pPr>
              <a:lnSpc>
                <a:spcPct val="120000"/>
              </a:lnSpc>
            </a:pPr>
            <a:r>
              <a:rPr lang="zh-CN" altLang="zh-CN" dirty="0"/>
              <a:t>丙说：</a:t>
            </a:r>
            <a:r>
              <a:rPr lang="en-US" altLang="zh-CN" dirty="0"/>
              <a:t>“</a:t>
            </a:r>
            <a:r>
              <a:rPr lang="zh-CN" altLang="zh-CN" dirty="0"/>
              <a:t>该公司有人不会开车。</a:t>
            </a:r>
            <a:r>
              <a:rPr lang="en-US" altLang="zh-CN" dirty="0"/>
              <a:t>”</a:t>
            </a:r>
            <a:endParaRPr lang="zh-CN" altLang="zh-CN" dirty="0"/>
          </a:p>
          <a:p>
            <a:pPr>
              <a:lnSpc>
                <a:spcPct val="120000"/>
              </a:lnSpc>
            </a:pPr>
            <a:r>
              <a:rPr lang="zh-CN" altLang="zh-CN" dirty="0"/>
              <a:t>如果三人的推测只有一个为真，则下列哪项判断必然为真：</a:t>
            </a:r>
          </a:p>
          <a:p>
            <a:pPr>
              <a:lnSpc>
                <a:spcPct val="120000"/>
              </a:lnSpc>
            </a:pPr>
            <a:r>
              <a:rPr lang="en-US" altLang="zh-CN" dirty="0"/>
              <a:t>A.</a:t>
            </a:r>
            <a:r>
              <a:rPr lang="zh-CN" altLang="zh-CN" dirty="0"/>
              <a:t>该公司所有人都会开车</a:t>
            </a:r>
          </a:p>
          <a:p>
            <a:pPr>
              <a:lnSpc>
                <a:spcPct val="120000"/>
              </a:lnSpc>
            </a:pPr>
            <a:r>
              <a:rPr lang="en-US" altLang="zh-CN" dirty="0"/>
              <a:t>B.</a:t>
            </a:r>
            <a:r>
              <a:rPr lang="zh-CN" altLang="zh-CN" dirty="0"/>
              <a:t>该公司所有人都不会开车</a:t>
            </a:r>
          </a:p>
          <a:p>
            <a:pPr>
              <a:lnSpc>
                <a:spcPct val="120000"/>
              </a:lnSpc>
            </a:pPr>
            <a:r>
              <a:rPr lang="en-US" altLang="zh-CN" dirty="0"/>
              <a:t>C.</a:t>
            </a:r>
            <a:r>
              <a:rPr lang="zh-CN" altLang="zh-CN" dirty="0"/>
              <a:t>该公司的李经理可能不会开车</a:t>
            </a:r>
          </a:p>
          <a:p>
            <a:pPr>
              <a:lnSpc>
                <a:spcPct val="120000"/>
              </a:lnSpc>
            </a:pPr>
            <a:r>
              <a:rPr lang="en-US" altLang="zh-CN" dirty="0"/>
              <a:t>D.</a:t>
            </a:r>
            <a:r>
              <a:rPr lang="zh-CN" altLang="zh-CN" dirty="0"/>
              <a:t>该公司的王会计可能不会开车</a:t>
            </a:r>
          </a:p>
          <a:p>
            <a:pPr>
              <a:lnSpc>
                <a:spcPct val="120000"/>
              </a:lnSpc>
            </a:pPr>
            <a:r>
              <a:rPr lang="en-US" altLang="zh-CN" dirty="0"/>
              <a:t>答案：</a:t>
            </a:r>
            <a:r>
              <a:rPr lang="en-US" altLang="en-US" dirty="0"/>
              <a:t>A</a:t>
            </a:r>
            <a:endParaRPr lang="zh-CN" altLang="zh-CN" dirty="0"/>
          </a:p>
        </p:txBody>
      </p:sp>
      <p:sp>
        <p:nvSpPr>
          <p:cNvPr id="1048697"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标题 1"/>
          <p:cNvSpPr>
            <a:spLocks noGrp="1"/>
          </p:cNvSpPr>
          <p:nvPr>
            <p:ph type="title"/>
          </p:nvPr>
        </p:nvSpPr>
        <p:spPr/>
        <p:txBody>
          <a:bodyPr/>
          <a:lstStyle/>
          <a:p>
            <a:r>
              <a:rPr lang="zh-CN" altLang="en-US" dirty="0">
                <a:sym typeface="+mn-ea"/>
              </a:rPr>
              <a:t>高频</a:t>
            </a:r>
            <a:r>
              <a:rPr lang="zh-CN" altLang="en-US">
                <a:sym typeface="+mn-ea"/>
              </a:rPr>
              <a:t>考点</a:t>
            </a:r>
            <a:r>
              <a:rPr lang="en-US" altLang="zh-CN" smtClean="0">
                <a:sym typeface="+mn-ea"/>
              </a:rPr>
              <a:t>48</a:t>
            </a:r>
            <a:r>
              <a:rPr lang="zh-CN" altLang="en-US" smtClean="0">
                <a:sym typeface="+mn-ea"/>
              </a:rPr>
              <a:t> </a:t>
            </a:r>
            <a:r>
              <a:rPr lang="zh-CN" altLang="en-US" dirty="0">
                <a:sym typeface="+mn-ea"/>
              </a:rPr>
              <a:t>真假</a:t>
            </a:r>
            <a:r>
              <a:rPr lang="zh-CN" altLang="en-US">
                <a:sym typeface="+mn-ea"/>
              </a:rPr>
              <a:t>推理</a:t>
            </a:r>
            <a:r>
              <a:rPr lang="zh-CN" altLang="en-US" smtClean="0">
                <a:sym typeface="+mn-ea"/>
              </a:rPr>
              <a:t>（二）</a:t>
            </a:r>
            <a:endParaRPr lang="zh-CN" altLang="en-US" dirty="0"/>
          </a:p>
        </p:txBody>
      </p:sp>
      <p:sp>
        <p:nvSpPr>
          <p:cNvPr id="1048699" name="内容占位符 2"/>
          <p:cNvSpPr>
            <a:spLocks noGrp="1"/>
          </p:cNvSpPr>
          <p:nvPr>
            <p:ph idx="1"/>
          </p:nvPr>
        </p:nvSpPr>
        <p:spPr/>
        <p:txBody>
          <a:bodyPr>
            <a:normAutofit fontScale="65000" lnSpcReduction="20000"/>
          </a:bodyPr>
          <a:lstStyle/>
          <a:p>
            <a:r>
              <a:rPr lang="zh-CN" altLang="zh-CN" dirty="0"/>
              <a:t>【例</a:t>
            </a:r>
            <a:r>
              <a:rPr lang="en-US" altLang="zh-CN" dirty="0"/>
              <a:t>3</a:t>
            </a:r>
            <a:r>
              <a:rPr lang="zh-CN" altLang="zh-CN" dirty="0"/>
              <a:t>】某律师事务所共有</a:t>
            </a:r>
            <a:r>
              <a:rPr lang="en-US" altLang="zh-CN" dirty="0"/>
              <a:t>12</a:t>
            </a:r>
            <a:r>
              <a:rPr lang="zh-CN" altLang="zh-CN" dirty="0"/>
              <a:t>名工作人员。（</a:t>
            </a:r>
            <a:r>
              <a:rPr lang="en-US" altLang="zh-CN" dirty="0"/>
              <a:t>1</a:t>
            </a:r>
            <a:r>
              <a:rPr lang="zh-CN" altLang="zh-CN" dirty="0"/>
              <a:t>）有人会使用计算机；（</a:t>
            </a:r>
            <a:r>
              <a:rPr lang="en-US" altLang="zh-CN" dirty="0"/>
              <a:t>2</a:t>
            </a:r>
            <a:r>
              <a:rPr lang="zh-CN" altLang="zh-CN" dirty="0"/>
              <a:t>）有人不会使用计算机；（</a:t>
            </a:r>
            <a:r>
              <a:rPr lang="en-US" altLang="zh-CN" dirty="0"/>
              <a:t>3</a:t>
            </a:r>
            <a:r>
              <a:rPr lang="zh-CN" altLang="zh-CN" dirty="0"/>
              <a:t>）所长不会使用计算机。</a:t>
            </a:r>
          </a:p>
          <a:p>
            <a:r>
              <a:rPr lang="zh-CN" altLang="zh-CN" dirty="0"/>
              <a:t>这三个命题中只有一个是真的，以下哪项正确地表示该律师事务所会使用计算机的人数：</a:t>
            </a:r>
          </a:p>
          <a:p>
            <a:r>
              <a:rPr lang="en-US" altLang="zh-CN" dirty="0"/>
              <a:t>A.12</a:t>
            </a:r>
            <a:r>
              <a:rPr lang="zh-CN" altLang="zh-CN" dirty="0"/>
              <a:t>人都会使用</a:t>
            </a:r>
          </a:p>
          <a:p>
            <a:r>
              <a:rPr lang="en-US" altLang="zh-CN" dirty="0"/>
              <a:t>B.12</a:t>
            </a:r>
            <a:r>
              <a:rPr lang="zh-CN" altLang="zh-CN" dirty="0"/>
              <a:t>人没人会使用</a:t>
            </a:r>
          </a:p>
          <a:p>
            <a:r>
              <a:rPr lang="en-US" altLang="zh-CN" dirty="0"/>
              <a:t>C.</a:t>
            </a:r>
            <a:r>
              <a:rPr lang="zh-CN" altLang="zh-CN" dirty="0"/>
              <a:t>仅有一人会使用</a:t>
            </a:r>
          </a:p>
          <a:p>
            <a:r>
              <a:rPr lang="en-US" altLang="zh-CN" dirty="0"/>
              <a:t>D.</a:t>
            </a:r>
            <a:r>
              <a:rPr lang="zh-CN" altLang="zh-CN" dirty="0"/>
              <a:t>不能确定</a:t>
            </a:r>
          </a:p>
          <a:p>
            <a:r>
              <a:rPr lang="en-US" altLang="zh-CN" dirty="0"/>
              <a:t>答案：</a:t>
            </a:r>
            <a:r>
              <a:rPr lang="en-US" altLang="en-US" dirty="0"/>
              <a:t>A</a:t>
            </a:r>
            <a:endParaRPr lang="zh-CN" altLang="zh-CN" dirty="0"/>
          </a:p>
        </p:txBody>
      </p:sp>
      <p:sp>
        <p:nvSpPr>
          <p:cNvPr id="1048700"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标题 1"/>
          <p:cNvSpPr>
            <a:spLocks noGrp="1"/>
          </p:cNvSpPr>
          <p:nvPr>
            <p:ph type="title"/>
          </p:nvPr>
        </p:nvSpPr>
        <p:spPr/>
        <p:txBody>
          <a:bodyPr/>
          <a:lstStyle/>
          <a:p>
            <a:r>
              <a:rPr lang="zh-CN" altLang="en-US" dirty="0">
                <a:sym typeface="+mn-ea"/>
              </a:rPr>
              <a:t>高频</a:t>
            </a:r>
            <a:r>
              <a:rPr lang="zh-CN" altLang="en-US">
                <a:sym typeface="+mn-ea"/>
              </a:rPr>
              <a:t>考点</a:t>
            </a:r>
            <a:r>
              <a:rPr lang="en-US" altLang="zh-CN" smtClean="0">
                <a:sym typeface="+mn-ea"/>
              </a:rPr>
              <a:t>48</a:t>
            </a:r>
            <a:r>
              <a:rPr lang="zh-CN" altLang="en-US" smtClean="0">
                <a:sym typeface="+mn-ea"/>
              </a:rPr>
              <a:t> </a:t>
            </a:r>
            <a:r>
              <a:rPr lang="zh-CN" altLang="en-US" dirty="0">
                <a:sym typeface="+mn-ea"/>
              </a:rPr>
              <a:t>真假</a:t>
            </a:r>
            <a:r>
              <a:rPr lang="zh-CN" altLang="en-US">
                <a:sym typeface="+mn-ea"/>
              </a:rPr>
              <a:t>推理</a:t>
            </a:r>
            <a:r>
              <a:rPr lang="zh-CN" altLang="en-US" smtClean="0">
                <a:sym typeface="+mn-ea"/>
              </a:rPr>
              <a:t>（二）</a:t>
            </a:r>
            <a:endParaRPr lang="zh-CN" altLang="en-US" dirty="0"/>
          </a:p>
        </p:txBody>
      </p:sp>
      <p:sp>
        <p:nvSpPr>
          <p:cNvPr id="1048702" name="内容占位符 2"/>
          <p:cNvSpPr>
            <a:spLocks noGrp="1"/>
          </p:cNvSpPr>
          <p:nvPr>
            <p:ph idx="1"/>
          </p:nvPr>
        </p:nvSpPr>
        <p:spPr/>
        <p:txBody>
          <a:bodyPr>
            <a:normAutofit fontScale="60000" lnSpcReduction="20000"/>
          </a:bodyPr>
          <a:lstStyle/>
          <a:p>
            <a:r>
              <a:rPr lang="zh-CN" altLang="zh-CN" dirty="0"/>
              <a:t>【例</a:t>
            </a:r>
            <a:r>
              <a:rPr lang="en-US" altLang="zh-CN" dirty="0"/>
              <a:t>4</a:t>
            </a:r>
            <a:r>
              <a:rPr lang="zh-CN" altLang="zh-CN" dirty="0"/>
              <a:t>】公司购进一批电脑作为员工的办公电脑，对此，甲、乙、丙三人各有判断。甲说：</a:t>
            </a:r>
            <a:r>
              <a:rPr lang="en-US" altLang="zh-CN" dirty="0"/>
              <a:t>“</a:t>
            </a:r>
            <a:r>
              <a:rPr lang="zh-CN" altLang="zh-CN" dirty="0"/>
              <a:t>有的员工没有分到电脑。</a:t>
            </a:r>
            <a:r>
              <a:rPr lang="en-US" altLang="zh-CN" dirty="0"/>
              <a:t>”</a:t>
            </a:r>
            <a:r>
              <a:rPr lang="zh-CN" altLang="zh-CN" dirty="0"/>
              <a:t>乙说：</a:t>
            </a:r>
            <a:r>
              <a:rPr lang="en-US" altLang="zh-CN" dirty="0"/>
              <a:t>“</a:t>
            </a:r>
            <a:r>
              <a:rPr lang="zh-CN" altLang="zh-CN" dirty="0"/>
              <a:t>并非所有的员工都没分到电脑。</a:t>
            </a:r>
            <a:r>
              <a:rPr lang="en-US" altLang="zh-CN" dirty="0"/>
              <a:t>”</a:t>
            </a:r>
            <a:r>
              <a:rPr lang="zh-CN" altLang="zh-CN" dirty="0"/>
              <a:t>丙说：</a:t>
            </a:r>
            <a:r>
              <a:rPr lang="en-US" altLang="zh-CN" dirty="0"/>
              <a:t>“</a:t>
            </a:r>
            <a:r>
              <a:rPr lang="zh-CN" altLang="zh-CN" dirty="0"/>
              <a:t>市场部的小丁，到现在都没有分到电脑呢。</a:t>
            </a:r>
            <a:r>
              <a:rPr lang="en-US" altLang="zh-CN" dirty="0"/>
              <a:t>”</a:t>
            </a:r>
            <a:endParaRPr lang="zh-CN" altLang="zh-CN" dirty="0"/>
          </a:p>
          <a:p>
            <a:r>
              <a:rPr lang="zh-CN" altLang="zh-CN" dirty="0"/>
              <a:t>如果上述三句判断只有一句是真的，则以下关于公司的判断，哪项一定为假：</a:t>
            </a:r>
          </a:p>
          <a:p>
            <a:r>
              <a:rPr lang="en-US" altLang="zh-CN" dirty="0"/>
              <a:t>A.</a:t>
            </a:r>
            <a:r>
              <a:rPr lang="zh-CN" altLang="zh-CN" dirty="0"/>
              <a:t>市场部的小丁分到了电脑</a:t>
            </a:r>
          </a:p>
          <a:p>
            <a:r>
              <a:rPr lang="en-US" altLang="zh-CN" dirty="0"/>
              <a:t>B.</a:t>
            </a:r>
            <a:r>
              <a:rPr lang="zh-CN" altLang="zh-CN" dirty="0"/>
              <a:t>销售部有的员工分到了电脑</a:t>
            </a:r>
          </a:p>
          <a:p>
            <a:r>
              <a:rPr lang="en-US" altLang="zh-CN" dirty="0"/>
              <a:t>C.</a:t>
            </a:r>
            <a:r>
              <a:rPr lang="zh-CN" altLang="zh-CN" dirty="0"/>
              <a:t>人力资源部的员工都分到了电脑</a:t>
            </a:r>
          </a:p>
          <a:p>
            <a:r>
              <a:rPr lang="en-US" altLang="zh-CN" dirty="0"/>
              <a:t>D.</a:t>
            </a:r>
            <a:r>
              <a:rPr lang="zh-CN" altLang="zh-CN" dirty="0"/>
              <a:t>研发部除新入职的小刘外，都分到了电脑</a:t>
            </a:r>
          </a:p>
          <a:p>
            <a:r>
              <a:rPr lang="en-US" altLang="zh-CN" dirty="0"/>
              <a:t>答案：</a:t>
            </a:r>
            <a:r>
              <a:rPr lang="en-US" altLang="en-US" dirty="0"/>
              <a:t>D</a:t>
            </a:r>
            <a:endParaRPr lang="zh-CN" altLang="zh-CN" dirty="0"/>
          </a:p>
        </p:txBody>
      </p:sp>
      <p:sp>
        <p:nvSpPr>
          <p:cNvPr id="1048703"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4" name="标题 1"/>
          <p:cNvSpPr>
            <a:spLocks noGrp="1"/>
          </p:cNvSpPr>
          <p:nvPr>
            <p:ph type="title"/>
          </p:nvPr>
        </p:nvSpPr>
        <p:spPr/>
        <p:txBody>
          <a:bodyPr/>
          <a:lstStyle/>
          <a:p>
            <a:r>
              <a:rPr lang="zh-CN" altLang="en-US" dirty="0">
                <a:sym typeface="+mn-ea"/>
              </a:rPr>
              <a:t>高频</a:t>
            </a:r>
            <a:r>
              <a:rPr lang="zh-CN" altLang="en-US">
                <a:sym typeface="+mn-ea"/>
              </a:rPr>
              <a:t>考点</a:t>
            </a:r>
            <a:r>
              <a:rPr lang="en-US" altLang="zh-CN" smtClean="0">
                <a:sym typeface="+mn-ea"/>
              </a:rPr>
              <a:t>48</a:t>
            </a:r>
            <a:r>
              <a:rPr lang="zh-CN" altLang="en-US" smtClean="0">
                <a:sym typeface="+mn-ea"/>
              </a:rPr>
              <a:t> </a:t>
            </a:r>
            <a:r>
              <a:rPr lang="zh-CN" altLang="en-US" dirty="0">
                <a:sym typeface="+mn-ea"/>
              </a:rPr>
              <a:t>真假</a:t>
            </a:r>
            <a:r>
              <a:rPr lang="zh-CN" altLang="en-US">
                <a:sym typeface="+mn-ea"/>
              </a:rPr>
              <a:t>推理</a:t>
            </a:r>
            <a:r>
              <a:rPr lang="zh-CN" altLang="en-US" smtClean="0">
                <a:sym typeface="+mn-ea"/>
              </a:rPr>
              <a:t>（二）</a:t>
            </a:r>
            <a:endParaRPr lang="zh-CN" altLang="en-US" dirty="0"/>
          </a:p>
        </p:txBody>
      </p:sp>
      <p:sp>
        <p:nvSpPr>
          <p:cNvPr id="1048705" name="内容占位符 2"/>
          <p:cNvSpPr>
            <a:spLocks noGrp="1"/>
          </p:cNvSpPr>
          <p:nvPr>
            <p:ph idx="1"/>
          </p:nvPr>
        </p:nvSpPr>
        <p:spPr/>
        <p:txBody>
          <a:bodyPr>
            <a:normAutofit fontScale="70000" lnSpcReduction="20000"/>
          </a:bodyPr>
          <a:lstStyle/>
          <a:p>
            <a:pPr>
              <a:lnSpc>
                <a:spcPct val="120000"/>
              </a:lnSpc>
            </a:pPr>
            <a:r>
              <a:rPr lang="zh-CN" altLang="zh-CN" dirty="0"/>
              <a:t>【例</a:t>
            </a:r>
            <a:r>
              <a:rPr lang="en-US" altLang="zh-CN" dirty="0"/>
              <a:t>5</a:t>
            </a:r>
            <a:r>
              <a:rPr lang="zh-CN" altLang="zh-CN" dirty="0"/>
              <a:t>】甲、乙、丙、丁四同学在一起议论本班参加</a:t>
            </a:r>
            <a:r>
              <a:rPr lang="en-US" altLang="zh-CN" dirty="0"/>
              <a:t>A</a:t>
            </a:r>
            <a:r>
              <a:rPr lang="zh-CN" altLang="zh-CN" dirty="0"/>
              <a:t>活动的情况。</a:t>
            </a:r>
          </a:p>
          <a:p>
            <a:pPr>
              <a:lnSpc>
                <a:spcPct val="120000"/>
              </a:lnSpc>
            </a:pPr>
            <a:r>
              <a:rPr lang="zh-CN" altLang="zh-CN" dirty="0"/>
              <a:t>甲说：“我班所有同学都参加了；”</a:t>
            </a:r>
          </a:p>
          <a:p>
            <a:pPr>
              <a:lnSpc>
                <a:spcPct val="120000"/>
              </a:lnSpc>
            </a:pPr>
            <a:r>
              <a:rPr lang="zh-CN" altLang="zh-CN" dirty="0"/>
              <a:t>乙说：“如果张帆没参加，那么李航也没参加；”</a:t>
            </a:r>
          </a:p>
          <a:p>
            <a:pPr>
              <a:lnSpc>
                <a:spcPct val="120000"/>
              </a:lnSpc>
            </a:pPr>
            <a:r>
              <a:rPr lang="zh-CN" altLang="zh-CN" dirty="0"/>
              <a:t>丙说：“李航参加了；”</a:t>
            </a:r>
          </a:p>
          <a:p>
            <a:pPr>
              <a:lnSpc>
                <a:spcPct val="120000"/>
              </a:lnSpc>
            </a:pPr>
            <a:r>
              <a:rPr lang="zh-CN" altLang="zh-CN" dirty="0"/>
              <a:t>丁说：“我班所有同学都没有参加。”</a:t>
            </a:r>
          </a:p>
          <a:p>
            <a:pPr>
              <a:lnSpc>
                <a:spcPct val="120000"/>
              </a:lnSpc>
            </a:pPr>
            <a:r>
              <a:rPr lang="zh-CN" altLang="zh-CN" dirty="0"/>
              <a:t>已知四人中只有一人说的不正确，由此可见：</a:t>
            </a:r>
          </a:p>
          <a:p>
            <a:pPr>
              <a:lnSpc>
                <a:spcPct val="120000"/>
              </a:lnSpc>
            </a:pPr>
            <a:r>
              <a:rPr lang="en-US" altLang="zh-CN" dirty="0"/>
              <a:t>A.</a:t>
            </a:r>
            <a:r>
              <a:rPr lang="zh-CN" altLang="zh-CN" dirty="0"/>
              <a:t>甲说的不正确，张帆没</a:t>
            </a:r>
            <a:r>
              <a:rPr lang="zh-CN" altLang="zh-CN" dirty="0" smtClean="0"/>
              <a:t>参加</a:t>
            </a:r>
            <a:r>
              <a:rPr lang="en-US" altLang="zh-CN" dirty="0" smtClean="0"/>
              <a:t>   B</a:t>
            </a:r>
            <a:r>
              <a:rPr lang="en-US" altLang="zh-CN" dirty="0"/>
              <a:t>.</a:t>
            </a:r>
            <a:r>
              <a:rPr lang="zh-CN" altLang="zh-CN" dirty="0"/>
              <a:t>乙说的不正确，张帆参加了</a:t>
            </a:r>
          </a:p>
          <a:p>
            <a:pPr>
              <a:lnSpc>
                <a:spcPct val="120000"/>
              </a:lnSpc>
            </a:pPr>
            <a:r>
              <a:rPr lang="en-US" altLang="zh-CN" dirty="0"/>
              <a:t>C.</a:t>
            </a:r>
            <a:r>
              <a:rPr lang="zh-CN" altLang="zh-CN" dirty="0"/>
              <a:t>丙说的不正确，张帆没</a:t>
            </a:r>
            <a:r>
              <a:rPr lang="zh-CN" altLang="zh-CN" dirty="0" smtClean="0"/>
              <a:t>参加</a:t>
            </a:r>
            <a:r>
              <a:rPr lang="en-US" altLang="zh-CN" dirty="0" smtClean="0"/>
              <a:t>   D</a:t>
            </a:r>
            <a:r>
              <a:rPr lang="en-US" altLang="zh-CN" dirty="0"/>
              <a:t>.</a:t>
            </a:r>
            <a:r>
              <a:rPr lang="zh-CN" altLang="zh-CN" dirty="0"/>
              <a:t>丁说的不正确，张帆参加了</a:t>
            </a:r>
          </a:p>
          <a:p>
            <a:pPr>
              <a:lnSpc>
                <a:spcPct val="120000"/>
              </a:lnSpc>
            </a:pPr>
            <a:r>
              <a:rPr lang="en-US" altLang="zh-CN" dirty="0"/>
              <a:t>答案：</a:t>
            </a:r>
            <a:r>
              <a:rPr lang="en-US" altLang="en-US" dirty="0"/>
              <a:t>D</a:t>
            </a:r>
            <a:endParaRPr lang="zh-CN" altLang="zh-CN" dirty="0"/>
          </a:p>
          <a:p>
            <a:pPr>
              <a:lnSpc>
                <a:spcPct val="120000"/>
              </a:lnSpc>
            </a:pPr>
            <a:endParaRPr lang="zh-CN" altLang="zh-CN" dirty="0"/>
          </a:p>
        </p:txBody>
      </p:sp>
      <p:sp>
        <p:nvSpPr>
          <p:cNvPr id="1048706"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标题 4"/>
          <p:cNvSpPr>
            <a:spLocks noGrp="1"/>
          </p:cNvSpPr>
          <p:nvPr>
            <p:ph type="ctrTitle"/>
          </p:nvPr>
        </p:nvSpPr>
        <p:spPr/>
        <p:txBody>
          <a:bodyPr/>
          <a:lstStyle/>
          <a:p>
            <a:pPr algn="ctr"/>
            <a:r>
              <a:rPr lang="zh-CN" altLang="en-US" sz="4000" b="1" dirty="0">
                <a:solidFill>
                  <a:schemeClr val="bg1"/>
                </a:solidFill>
                <a:sym typeface="Arial" panose="020B0604020202020204" charset="-52"/>
              </a:rPr>
              <a:t>高频考点</a:t>
            </a:r>
            <a:r>
              <a:rPr lang="en-US" altLang="zh-CN" sz="4000" b="1" dirty="0">
                <a:solidFill>
                  <a:schemeClr val="bg1"/>
                </a:solidFill>
                <a:sym typeface="Arial" panose="020B0604020202020204" charset="-52"/>
              </a:rPr>
              <a:t>——</a:t>
            </a:r>
            <a:r>
              <a:rPr lang="zh-CN" altLang="en-US" sz="4000" b="1" dirty="0">
                <a:solidFill>
                  <a:schemeClr val="bg1"/>
                </a:solidFill>
                <a:sym typeface="Arial" panose="020B0604020202020204" charset="-52"/>
              </a:rPr>
              <a:t>判断推理</a:t>
            </a:r>
          </a:p>
        </p:txBody>
      </p:sp>
      <p:sp>
        <p:nvSpPr>
          <p:cNvPr id="1048601" name="副标题 5"/>
          <p:cNvSpPr>
            <a:spLocks noGrp="1"/>
          </p:cNvSpPr>
          <p:nvPr>
            <p:ph type="subTitle" idx="1"/>
          </p:nvPr>
        </p:nvSpPr>
        <p:spPr>
          <a:xfrm>
            <a:off x="1043608" y="2931790"/>
            <a:ext cx="6400800" cy="809228"/>
          </a:xfrm>
        </p:spPr>
        <p:txBody>
          <a:bodyPr/>
          <a:lstStyle/>
          <a:p>
            <a:r>
              <a:rPr lang="zh-CN" altLang="en-US" sz="2800" b="1" dirty="0"/>
              <a:t>主讲人：黄若蓝</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标题 1"/>
          <p:cNvSpPr>
            <a:spLocks noGrp="1"/>
          </p:cNvSpPr>
          <p:nvPr>
            <p:ph type="title"/>
          </p:nvPr>
        </p:nvSpPr>
        <p:spPr/>
        <p:txBody>
          <a:bodyPr/>
          <a:lstStyle/>
          <a:p>
            <a:r>
              <a:rPr lang="zh-CN" altLang="en-US" dirty="0">
                <a:sym typeface="+mn-ea"/>
              </a:rPr>
              <a:t>高频</a:t>
            </a:r>
            <a:r>
              <a:rPr lang="zh-CN" altLang="en-US">
                <a:sym typeface="+mn-ea"/>
              </a:rPr>
              <a:t>考点</a:t>
            </a:r>
            <a:r>
              <a:rPr lang="en-US" altLang="zh-CN" smtClean="0">
                <a:sym typeface="+mn-ea"/>
              </a:rPr>
              <a:t>48</a:t>
            </a:r>
            <a:r>
              <a:rPr lang="zh-CN" altLang="en-US" smtClean="0">
                <a:sym typeface="+mn-ea"/>
              </a:rPr>
              <a:t> </a:t>
            </a:r>
            <a:r>
              <a:rPr lang="zh-CN" altLang="en-US" dirty="0">
                <a:sym typeface="+mn-ea"/>
              </a:rPr>
              <a:t>真假</a:t>
            </a:r>
            <a:r>
              <a:rPr lang="zh-CN" altLang="en-US">
                <a:sym typeface="+mn-ea"/>
              </a:rPr>
              <a:t>推理</a:t>
            </a:r>
            <a:r>
              <a:rPr lang="zh-CN" altLang="en-US" smtClean="0">
                <a:sym typeface="+mn-ea"/>
              </a:rPr>
              <a:t>（二）</a:t>
            </a:r>
            <a:endParaRPr lang="zh-CN" altLang="en-US" dirty="0"/>
          </a:p>
        </p:txBody>
      </p:sp>
      <p:sp>
        <p:nvSpPr>
          <p:cNvPr id="1048708" name="内容占位符 2"/>
          <p:cNvSpPr>
            <a:spLocks noGrp="1"/>
          </p:cNvSpPr>
          <p:nvPr>
            <p:ph idx="1"/>
          </p:nvPr>
        </p:nvSpPr>
        <p:spPr/>
        <p:txBody>
          <a:bodyPr>
            <a:normAutofit/>
          </a:bodyPr>
          <a:lstStyle/>
          <a:p>
            <a:pPr indent="304800">
              <a:lnSpc>
                <a:spcPts val="2000"/>
              </a:lnSpc>
              <a:spcAft>
                <a:spcPts val="0"/>
              </a:spcAft>
              <a:tabLst>
                <a:tab pos="2667000" algn="l"/>
                <a:tab pos="2533650" algn="l"/>
                <a:tab pos="2667000" algn="l"/>
              </a:tabLst>
            </a:pPr>
            <a:r>
              <a:rPr lang="zh-CN" altLang="zh-CN" kern="100" dirty="0">
                <a:latin typeface="Times New Roman" panose="02020603050405020304" pitchFamily="18" charset="0"/>
                <a:cs typeface="Times New Roman" panose="02020603050405020304" pitchFamily="18" charset="0"/>
              </a:rPr>
              <a:t>【例</a:t>
            </a:r>
            <a:r>
              <a:rPr lang="en-US" altLang="zh-CN" kern="100" dirty="0">
                <a:latin typeface="Times New Roman" panose="02020603050405020304" pitchFamily="18" charset="0"/>
                <a:cs typeface="Times New Roman" panose="02020603050405020304" pitchFamily="18" charset="0"/>
              </a:rPr>
              <a:t>6</a:t>
            </a:r>
            <a:r>
              <a:rPr lang="zh-CN" altLang="zh-CN" kern="100" dirty="0">
                <a:latin typeface="Times New Roman" panose="02020603050405020304" pitchFamily="18" charset="0"/>
                <a:cs typeface="Times New Roman" panose="02020603050405020304" pitchFamily="18" charset="0"/>
              </a:rPr>
              <a:t>】在某届奥运会期间，人们对乒乓球比赛的结果进行了预测</a:t>
            </a:r>
            <a:r>
              <a:rPr lang="zh-CN" altLang="zh-CN" kern="100" dirty="0" smtClean="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1</a:t>
            </a:r>
            <a:r>
              <a:rPr lang="zh-CN" altLang="zh-CN" kern="100" dirty="0">
                <a:latin typeface="Times New Roman" panose="02020603050405020304" pitchFamily="18" charset="0"/>
                <a:cs typeface="Times New Roman" panose="02020603050405020304" pitchFamily="18" charset="0"/>
              </a:rPr>
              <a:t>）冠军将不在</a:t>
            </a:r>
            <a:r>
              <a:rPr lang="en-US" altLang="zh-CN" kern="100" dirty="0">
                <a:latin typeface="Times New Roman" panose="02020603050405020304" pitchFamily="18" charset="0"/>
                <a:cs typeface="Times New Roman" panose="02020603050405020304" pitchFamily="18" charset="0"/>
              </a:rPr>
              <a:t>A</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B</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C</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D</a:t>
            </a:r>
            <a:r>
              <a:rPr lang="zh-CN" altLang="zh-CN" kern="100" dirty="0">
                <a:latin typeface="Times New Roman" panose="02020603050405020304" pitchFamily="18" charset="0"/>
                <a:cs typeface="Times New Roman" panose="02020603050405020304" pitchFamily="18" charset="0"/>
              </a:rPr>
              <a:t>四个队中产生</a:t>
            </a:r>
            <a:r>
              <a:rPr lang="zh-CN" altLang="zh-CN" kern="100" dirty="0" smtClean="0">
                <a:latin typeface="Times New Roman" panose="02020603050405020304" pitchFamily="18" charset="0"/>
                <a:cs typeface="Times New Roman" panose="02020603050405020304" pitchFamily="18" charset="0"/>
              </a:rPr>
              <a:t>；（</a:t>
            </a:r>
            <a:r>
              <a:rPr lang="en-US" altLang="zh-CN" kern="100" dirty="0" smtClean="0">
                <a:latin typeface="Times New Roman" panose="02020603050405020304" pitchFamily="18" charset="0"/>
                <a:cs typeface="Times New Roman" panose="02020603050405020304" pitchFamily="18" charset="0"/>
              </a:rPr>
              <a:t>2</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E</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F</a:t>
            </a:r>
            <a:r>
              <a:rPr lang="zh-CN" altLang="zh-CN" kern="100" dirty="0">
                <a:latin typeface="Times New Roman" panose="02020603050405020304" pitchFamily="18" charset="0"/>
                <a:cs typeface="Times New Roman" panose="02020603050405020304" pitchFamily="18" charset="0"/>
              </a:rPr>
              <a:t>和</a:t>
            </a:r>
            <a:r>
              <a:rPr lang="en-US" altLang="zh-CN" kern="100" dirty="0">
                <a:latin typeface="Times New Roman" panose="02020603050405020304" pitchFamily="18" charset="0"/>
                <a:cs typeface="Times New Roman" panose="02020603050405020304" pitchFamily="18" charset="0"/>
              </a:rPr>
              <a:t>G</a:t>
            </a:r>
            <a:r>
              <a:rPr lang="zh-CN" altLang="zh-CN" kern="100" dirty="0">
                <a:latin typeface="Times New Roman" panose="02020603050405020304" pitchFamily="18" charset="0"/>
                <a:cs typeface="Times New Roman" panose="02020603050405020304" pitchFamily="18" charset="0"/>
              </a:rPr>
              <a:t>队中将有进入决赛的；（</a:t>
            </a:r>
            <a:r>
              <a:rPr lang="en-US" altLang="zh-CN" kern="100" dirty="0">
                <a:latin typeface="Times New Roman" panose="02020603050405020304" pitchFamily="18" charset="0"/>
                <a:cs typeface="Times New Roman" panose="02020603050405020304" pitchFamily="18" charset="0"/>
              </a:rPr>
              <a:t>3</a:t>
            </a:r>
            <a:r>
              <a:rPr lang="zh-CN" altLang="zh-CN" kern="100" dirty="0">
                <a:latin typeface="Times New Roman" panose="02020603050405020304" pitchFamily="18" charset="0"/>
                <a:cs typeface="Times New Roman" panose="02020603050405020304" pitchFamily="18" charset="0"/>
              </a:rPr>
              <a:t>）冠军将在</a:t>
            </a:r>
            <a:r>
              <a:rPr lang="en-US" altLang="zh-CN" kern="100" dirty="0">
                <a:latin typeface="Times New Roman" panose="02020603050405020304" pitchFamily="18" charset="0"/>
                <a:cs typeface="Times New Roman" panose="02020603050405020304" pitchFamily="18" charset="0"/>
              </a:rPr>
              <a:t>A</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B</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D</a:t>
            </a:r>
            <a:r>
              <a:rPr lang="zh-CN" altLang="zh-CN" kern="100" dirty="0">
                <a:latin typeface="Times New Roman" panose="02020603050405020304" pitchFamily="18" charset="0"/>
                <a:cs typeface="Times New Roman" panose="02020603050405020304" pitchFamily="18" charset="0"/>
              </a:rPr>
              <a:t>产生；（</a:t>
            </a:r>
            <a:r>
              <a:rPr lang="en-US" altLang="zh-CN" kern="100" dirty="0">
                <a:latin typeface="Times New Roman" panose="02020603050405020304" pitchFamily="18" charset="0"/>
                <a:cs typeface="Times New Roman" panose="02020603050405020304" pitchFamily="18" charset="0"/>
              </a:rPr>
              <a:t>4</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E</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F</a:t>
            </a:r>
            <a:r>
              <a:rPr lang="zh-CN" altLang="zh-CN" kern="100" dirty="0">
                <a:latin typeface="Times New Roman" panose="02020603050405020304" pitchFamily="18" charset="0"/>
                <a:cs typeface="Times New Roman" panose="02020603050405020304" pitchFamily="18" charset="0"/>
              </a:rPr>
              <a:t>和</a:t>
            </a:r>
            <a:r>
              <a:rPr lang="en-US" altLang="zh-CN" kern="100" dirty="0">
                <a:latin typeface="Times New Roman" panose="02020603050405020304" pitchFamily="18" charset="0"/>
                <a:cs typeface="Times New Roman" panose="02020603050405020304" pitchFamily="18" charset="0"/>
              </a:rPr>
              <a:t>G</a:t>
            </a:r>
            <a:r>
              <a:rPr lang="zh-CN" altLang="zh-CN" kern="100" dirty="0">
                <a:latin typeface="Times New Roman" panose="02020603050405020304" pitchFamily="18" charset="0"/>
                <a:cs typeface="Times New Roman" panose="02020603050405020304" pitchFamily="18" charset="0"/>
              </a:rPr>
              <a:t>队将有不进入决赛的。赛后发现，只有一个预测是正确的，由此可见，冠军是：</a:t>
            </a:r>
          </a:p>
          <a:p>
            <a:pPr indent="304800">
              <a:lnSpc>
                <a:spcPts val="2000"/>
              </a:lnSpc>
              <a:spcAft>
                <a:spcPts val="0"/>
              </a:spcAft>
              <a:tabLst>
                <a:tab pos="2667000" algn="l"/>
              </a:tabLst>
            </a:pPr>
            <a:r>
              <a:rPr lang="en-US" altLang="zh-CN" kern="100" dirty="0">
                <a:latin typeface="Times New Roman" panose="02020603050405020304" pitchFamily="18" charset="0"/>
                <a:cs typeface="Times New Roman" panose="02020603050405020304" pitchFamily="18" charset="0"/>
              </a:rPr>
              <a:t>A.G</a:t>
            </a:r>
            <a:r>
              <a:rPr lang="zh-CN" altLang="zh-CN" kern="100" dirty="0">
                <a:latin typeface="Times New Roman" panose="02020603050405020304" pitchFamily="18" charset="0"/>
                <a:cs typeface="Times New Roman" panose="02020603050405020304" pitchFamily="18" charset="0"/>
              </a:rPr>
              <a:t>队</a:t>
            </a:r>
            <a:r>
              <a:rPr lang="en-US" altLang="zh-CN" kern="100" dirty="0">
                <a:latin typeface="Times New Roman" panose="02020603050405020304" pitchFamily="18" charset="0"/>
                <a:cs typeface="Times New Roman" panose="02020603050405020304" pitchFamily="18" charset="0"/>
              </a:rPr>
              <a:t>	B.F</a:t>
            </a:r>
            <a:r>
              <a:rPr lang="zh-CN" altLang="zh-CN" kern="100" dirty="0">
                <a:latin typeface="Times New Roman" panose="02020603050405020304" pitchFamily="18" charset="0"/>
                <a:cs typeface="Times New Roman" panose="02020603050405020304" pitchFamily="18" charset="0"/>
              </a:rPr>
              <a:t>队</a:t>
            </a:r>
          </a:p>
          <a:p>
            <a:pPr indent="304800">
              <a:lnSpc>
                <a:spcPts val="2000"/>
              </a:lnSpc>
              <a:spcAft>
                <a:spcPts val="0"/>
              </a:spcAft>
              <a:tabLst>
                <a:tab pos="2667000" algn="l"/>
                <a:tab pos="2667000" algn="l"/>
                <a:tab pos="2700655" algn="l"/>
              </a:tabLst>
            </a:pPr>
            <a:r>
              <a:rPr lang="en-US" altLang="zh-CN" kern="100" dirty="0">
                <a:latin typeface="Times New Roman" panose="02020603050405020304" pitchFamily="18" charset="0"/>
                <a:cs typeface="Times New Roman" panose="02020603050405020304" pitchFamily="18" charset="0"/>
              </a:rPr>
              <a:t>C.C</a:t>
            </a:r>
            <a:r>
              <a:rPr lang="zh-CN" altLang="zh-CN" kern="100" dirty="0">
                <a:latin typeface="Times New Roman" panose="02020603050405020304" pitchFamily="18" charset="0"/>
                <a:cs typeface="Times New Roman" panose="02020603050405020304" pitchFamily="18" charset="0"/>
              </a:rPr>
              <a:t>队</a:t>
            </a:r>
            <a:r>
              <a:rPr lang="en-US" altLang="zh-CN" kern="100" dirty="0">
                <a:latin typeface="Times New Roman" panose="02020603050405020304" pitchFamily="18" charset="0"/>
                <a:cs typeface="Times New Roman" panose="02020603050405020304" pitchFamily="18" charset="0"/>
              </a:rPr>
              <a:t>	D.E</a:t>
            </a:r>
            <a:r>
              <a:rPr lang="zh-CN" altLang="zh-CN" kern="100" dirty="0">
                <a:latin typeface="Times New Roman" panose="02020603050405020304" pitchFamily="18" charset="0"/>
                <a:cs typeface="Times New Roman" panose="02020603050405020304" pitchFamily="18" charset="0"/>
              </a:rPr>
              <a:t>队</a:t>
            </a:r>
          </a:p>
          <a:p>
            <a:pPr indent="304800">
              <a:lnSpc>
                <a:spcPts val="2000"/>
              </a:lnSpc>
              <a:spcAft>
                <a:spcPts val="0"/>
              </a:spcAft>
              <a:tabLst>
                <a:tab pos="2667000" algn="l"/>
                <a:tab pos="2667000" algn="l"/>
                <a:tab pos="2700655" algn="l"/>
              </a:tabLst>
            </a:pPr>
            <a:r>
              <a:rPr lang="en-US" altLang="zh-CN" kern="100" dirty="0">
                <a:latin typeface="Times New Roman" panose="02020603050405020304" pitchFamily="18" charset="0"/>
                <a:cs typeface="Times New Roman" panose="02020603050405020304" pitchFamily="18" charset="0"/>
              </a:rPr>
              <a:t>答案：</a:t>
            </a:r>
            <a:r>
              <a:rPr lang="en-US" altLang="en-US" kern="100" dirty="0">
                <a:latin typeface="Times New Roman" panose="02020603050405020304" pitchFamily="18" charset="0"/>
                <a:cs typeface="Times New Roman" panose="02020603050405020304" pitchFamily="18" charset="0"/>
              </a:rPr>
              <a:t>C</a:t>
            </a:r>
            <a:endParaRPr lang="zh-CN" altLang="zh-CN" kern="100" dirty="0">
              <a:latin typeface="Times New Roman" panose="02020603050405020304" pitchFamily="18" charset="0"/>
              <a:cs typeface="Times New Roman" panose="02020603050405020304" pitchFamily="18" charset="0"/>
            </a:endParaRPr>
          </a:p>
        </p:txBody>
      </p:sp>
      <p:sp>
        <p:nvSpPr>
          <p:cNvPr id="1048709"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标题 1"/>
          <p:cNvSpPr>
            <a:spLocks noGrp="1"/>
          </p:cNvSpPr>
          <p:nvPr>
            <p:ph type="title"/>
          </p:nvPr>
        </p:nvSpPr>
        <p:spPr/>
        <p:txBody>
          <a:bodyPr/>
          <a:lstStyle/>
          <a:p>
            <a:r>
              <a:rPr lang="zh-CN" altLang="en-US" dirty="0">
                <a:sym typeface="+mn-ea"/>
              </a:rPr>
              <a:t>高频</a:t>
            </a:r>
            <a:r>
              <a:rPr lang="zh-CN" altLang="en-US">
                <a:sym typeface="+mn-ea"/>
              </a:rPr>
              <a:t>考点</a:t>
            </a:r>
            <a:r>
              <a:rPr lang="en-US" altLang="zh-CN" smtClean="0">
                <a:sym typeface="+mn-ea"/>
              </a:rPr>
              <a:t>48</a:t>
            </a:r>
            <a:r>
              <a:rPr lang="zh-CN" altLang="en-US" smtClean="0">
                <a:sym typeface="+mn-ea"/>
              </a:rPr>
              <a:t> </a:t>
            </a:r>
            <a:r>
              <a:rPr lang="zh-CN" altLang="en-US" dirty="0">
                <a:sym typeface="+mn-ea"/>
              </a:rPr>
              <a:t>真假</a:t>
            </a:r>
            <a:r>
              <a:rPr lang="zh-CN" altLang="en-US">
                <a:sym typeface="+mn-ea"/>
              </a:rPr>
              <a:t>推理</a:t>
            </a:r>
            <a:r>
              <a:rPr lang="zh-CN" altLang="en-US" smtClean="0">
                <a:sym typeface="+mn-ea"/>
              </a:rPr>
              <a:t>（二）</a:t>
            </a:r>
            <a:endParaRPr lang="zh-CN" altLang="en-US" dirty="0"/>
          </a:p>
        </p:txBody>
      </p:sp>
      <p:sp>
        <p:nvSpPr>
          <p:cNvPr id="1048711" name="内容占位符 2"/>
          <p:cNvSpPr>
            <a:spLocks noGrp="1"/>
          </p:cNvSpPr>
          <p:nvPr>
            <p:ph idx="1"/>
          </p:nvPr>
        </p:nvSpPr>
        <p:spPr/>
        <p:txBody>
          <a:bodyPr>
            <a:normAutofit fontScale="50000" lnSpcReduction="20000"/>
          </a:bodyPr>
          <a:lstStyle/>
          <a:p>
            <a:pPr>
              <a:lnSpc>
                <a:spcPct val="120000"/>
              </a:lnSpc>
            </a:pPr>
            <a:r>
              <a:rPr lang="zh-CN" altLang="zh-CN" dirty="0"/>
              <a:t>【例</a:t>
            </a:r>
            <a:r>
              <a:rPr lang="en-US" altLang="zh-CN" dirty="0"/>
              <a:t>7</a:t>
            </a:r>
            <a:r>
              <a:rPr lang="zh-CN" altLang="zh-CN" dirty="0"/>
              <a:t>】小天鹅歌舞团有小演员</a:t>
            </a:r>
            <a:r>
              <a:rPr lang="en-US" altLang="zh-CN" dirty="0"/>
              <a:t>45</a:t>
            </a:r>
            <a:r>
              <a:rPr lang="zh-CN" altLang="zh-CN" dirty="0"/>
              <a:t>名。关于这</a:t>
            </a:r>
            <a:r>
              <a:rPr lang="en-US" altLang="zh-CN" dirty="0"/>
              <a:t>45</a:t>
            </a:r>
            <a:r>
              <a:rPr lang="zh-CN" altLang="zh-CN" dirty="0"/>
              <a:t>名小演员，甲乙丙三人有如下讨论：</a:t>
            </a:r>
          </a:p>
          <a:p>
            <a:pPr>
              <a:lnSpc>
                <a:spcPct val="120000"/>
              </a:lnSpc>
            </a:pPr>
            <a:r>
              <a:rPr lang="zh-CN" altLang="zh-CN" dirty="0"/>
              <a:t>甲说：</a:t>
            </a:r>
            <a:r>
              <a:rPr lang="en-US" altLang="zh-CN" dirty="0"/>
              <a:t>“</a:t>
            </a:r>
            <a:r>
              <a:rPr lang="zh-CN" altLang="zh-CN" dirty="0"/>
              <a:t>这些小演员中有些是北京人。</a:t>
            </a:r>
            <a:r>
              <a:rPr lang="en-US" altLang="zh-CN" dirty="0"/>
              <a:t>”</a:t>
            </a:r>
            <a:endParaRPr lang="zh-CN" altLang="zh-CN" dirty="0"/>
          </a:p>
          <a:p>
            <a:pPr>
              <a:lnSpc>
                <a:spcPct val="120000"/>
              </a:lnSpc>
            </a:pPr>
            <a:r>
              <a:rPr lang="zh-CN" altLang="zh-CN" dirty="0"/>
              <a:t>乙说：</a:t>
            </a:r>
            <a:r>
              <a:rPr lang="en-US" altLang="zh-CN" dirty="0"/>
              <a:t>“</a:t>
            </a:r>
            <a:r>
              <a:rPr lang="zh-CN" altLang="zh-CN" dirty="0"/>
              <a:t>小演员中的李欣欣不是北京人。</a:t>
            </a:r>
            <a:r>
              <a:rPr lang="en-US" altLang="zh-CN" dirty="0"/>
              <a:t>”</a:t>
            </a:r>
            <a:endParaRPr lang="zh-CN" altLang="zh-CN" dirty="0"/>
          </a:p>
          <a:p>
            <a:pPr>
              <a:lnSpc>
                <a:spcPct val="120000"/>
              </a:lnSpc>
            </a:pPr>
            <a:r>
              <a:rPr lang="zh-CN" altLang="zh-CN" dirty="0"/>
              <a:t>丙说：</a:t>
            </a:r>
            <a:r>
              <a:rPr lang="en-US" altLang="zh-CN" dirty="0"/>
              <a:t>“</a:t>
            </a:r>
            <a:r>
              <a:rPr lang="zh-CN" altLang="zh-CN" dirty="0"/>
              <a:t>这些小演员中有些不是北京人。</a:t>
            </a:r>
            <a:r>
              <a:rPr lang="en-US" altLang="zh-CN" dirty="0"/>
              <a:t>”</a:t>
            </a:r>
            <a:endParaRPr lang="zh-CN" altLang="zh-CN" dirty="0"/>
          </a:p>
          <a:p>
            <a:pPr>
              <a:lnSpc>
                <a:spcPct val="120000"/>
              </a:lnSpc>
            </a:pPr>
            <a:r>
              <a:rPr lang="zh-CN" altLang="zh-CN" dirty="0"/>
              <a:t>事实上，甲乙丙三人的话只有一句为真。请问，下面哪个选项为真：</a:t>
            </a:r>
          </a:p>
          <a:p>
            <a:pPr>
              <a:lnSpc>
                <a:spcPct val="120000"/>
              </a:lnSpc>
            </a:pPr>
            <a:r>
              <a:rPr lang="en-US" altLang="zh-CN" dirty="0"/>
              <a:t>A.45</a:t>
            </a:r>
            <a:r>
              <a:rPr lang="zh-CN" altLang="zh-CN" dirty="0"/>
              <a:t>名小演员都不是北京人</a:t>
            </a:r>
          </a:p>
          <a:p>
            <a:pPr>
              <a:lnSpc>
                <a:spcPct val="120000"/>
              </a:lnSpc>
            </a:pPr>
            <a:r>
              <a:rPr lang="en-US" altLang="zh-CN" dirty="0"/>
              <a:t>B.</a:t>
            </a:r>
            <a:r>
              <a:rPr lang="zh-CN" altLang="zh-CN" dirty="0"/>
              <a:t>有些小演员不是北京人</a:t>
            </a:r>
          </a:p>
          <a:p>
            <a:pPr>
              <a:lnSpc>
                <a:spcPct val="120000"/>
              </a:lnSpc>
            </a:pPr>
            <a:r>
              <a:rPr lang="en-US" altLang="zh-CN" dirty="0"/>
              <a:t>C.</a:t>
            </a:r>
            <a:r>
              <a:rPr lang="zh-CN" altLang="zh-CN" dirty="0"/>
              <a:t>李欣欣不是北京人</a:t>
            </a:r>
          </a:p>
          <a:p>
            <a:pPr>
              <a:lnSpc>
                <a:spcPct val="120000"/>
              </a:lnSpc>
            </a:pPr>
            <a:r>
              <a:rPr lang="en-US" altLang="zh-CN" dirty="0"/>
              <a:t>D.45</a:t>
            </a:r>
            <a:r>
              <a:rPr lang="zh-CN" altLang="zh-CN" dirty="0"/>
              <a:t>名小演员都是北京人</a:t>
            </a:r>
          </a:p>
          <a:p>
            <a:pPr>
              <a:lnSpc>
                <a:spcPct val="120000"/>
              </a:lnSpc>
            </a:pPr>
            <a:r>
              <a:rPr lang="en-US" altLang="zh-CN" dirty="0"/>
              <a:t>答案：</a:t>
            </a:r>
            <a:r>
              <a:rPr lang="en-US" altLang="en-US" dirty="0"/>
              <a:t>D</a:t>
            </a:r>
            <a:endParaRPr lang="zh-CN" altLang="zh-CN" dirty="0"/>
          </a:p>
        </p:txBody>
      </p:sp>
      <p:sp>
        <p:nvSpPr>
          <p:cNvPr id="1048712"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3" name="标题 1"/>
          <p:cNvSpPr>
            <a:spLocks noGrp="1"/>
          </p:cNvSpPr>
          <p:nvPr>
            <p:ph type="title"/>
          </p:nvPr>
        </p:nvSpPr>
        <p:spPr/>
        <p:txBody>
          <a:bodyPr/>
          <a:lstStyle/>
          <a:p>
            <a:r>
              <a:rPr lang="zh-CN" altLang="en-US" dirty="0">
                <a:sym typeface="+mn-ea"/>
              </a:rPr>
              <a:t>高频</a:t>
            </a:r>
            <a:r>
              <a:rPr lang="zh-CN" altLang="en-US">
                <a:sym typeface="+mn-ea"/>
              </a:rPr>
              <a:t>考点</a:t>
            </a:r>
            <a:r>
              <a:rPr lang="en-US" altLang="zh-CN" smtClean="0">
                <a:sym typeface="+mn-ea"/>
              </a:rPr>
              <a:t>48</a:t>
            </a:r>
            <a:r>
              <a:rPr lang="zh-CN" altLang="en-US" smtClean="0">
                <a:sym typeface="+mn-ea"/>
              </a:rPr>
              <a:t> </a:t>
            </a:r>
            <a:r>
              <a:rPr lang="zh-CN" altLang="en-US" dirty="0">
                <a:sym typeface="+mn-ea"/>
              </a:rPr>
              <a:t>真假</a:t>
            </a:r>
            <a:r>
              <a:rPr lang="zh-CN" altLang="en-US">
                <a:sym typeface="+mn-ea"/>
              </a:rPr>
              <a:t>推理</a:t>
            </a:r>
            <a:r>
              <a:rPr lang="zh-CN" altLang="en-US" smtClean="0">
                <a:sym typeface="+mn-ea"/>
              </a:rPr>
              <a:t>（二）</a:t>
            </a:r>
            <a:endParaRPr lang="zh-CN" altLang="en-US" dirty="0"/>
          </a:p>
        </p:txBody>
      </p:sp>
      <p:sp>
        <p:nvSpPr>
          <p:cNvPr id="1048714" name="内容占位符 2"/>
          <p:cNvSpPr>
            <a:spLocks noGrp="1"/>
          </p:cNvSpPr>
          <p:nvPr>
            <p:ph idx="1"/>
          </p:nvPr>
        </p:nvSpPr>
        <p:spPr/>
        <p:txBody>
          <a:bodyPr>
            <a:normAutofit fontScale="65000" lnSpcReduction="20000"/>
          </a:bodyPr>
          <a:lstStyle/>
          <a:p>
            <a:r>
              <a:rPr lang="zh-CN" altLang="zh-CN" dirty="0"/>
              <a:t>【例</a:t>
            </a:r>
            <a:r>
              <a:rPr lang="en-US" altLang="zh-CN" dirty="0"/>
              <a:t>8</a:t>
            </a:r>
            <a:r>
              <a:rPr lang="zh-CN" altLang="zh-CN" dirty="0"/>
              <a:t>】某律师事务所共有</a:t>
            </a:r>
            <a:r>
              <a:rPr lang="en-US" altLang="zh-CN" dirty="0"/>
              <a:t>6</a:t>
            </a:r>
            <a:r>
              <a:rPr lang="zh-CN" altLang="zh-CN" dirty="0"/>
              <a:t>名工作人员，这里有三个陈述：</a:t>
            </a:r>
          </a:p>
          <a:p>
            <a:r>
              <a:rPr lang="zh-CN" altLang="zh-CN" dirty="0"/>
              <a:t>（</a:t>
            </a:r>
            <a:r>
              <a:rPr lang="en-US" altLang="zh-CN" dirty="0"/>
              <a:t>1</a:t>
            </a:r>
            <a:r>
              <a:rPr lang="zh-CN" altLang="zh-CN" dirty="0"/>
              <a:t>）所里有的人会用</a:t>
            </a:r>
            <a:r>
              <a:rPr lang="en-US" altLang="zh-CN" dirty="0"/>
              <a:t>WIN8</a:t>
            </a:r>
            <a:r>
              <a:rPr lang="zh-CN" altLang="zh-CN" dirty="0"/>
              <a:t>操作系统；</a:t>
            </a:r>
          </a:p>
          <a:p>
            <a:r>
              <a:rPr lang="zh-CN" altLang="zh-CN" dirty="0"/>
              <a:t>（</a:t>
            </a:r>
            <a:r>
              <a:rPr lang="en-US" altLang="zh-CN" dirty="0"/>
              <a:t>2</a:t>
            </a:r>
            <a:r>
              <a:rPr lang="zh-CN" altLang="zh-CN" dirty="0"/>
              <a:t>）所里有的人不会用</a:t>
            </a:r>
            <a:r>
              <a:rPr lang="en-US" altLang="zh-CN" dirty="0"/>
              <a:t>WIN8</a:t>
            </a:r>
            <a:r>
              <a:rPr lang="zh-CN" altLang="zh-CN" dirty="0"/>
              <a:t>操作系统；</a:t>
            </a:r>
          </a:p>
          <a:p>
            <a:r>
              <a:rPr lang="zh-CN" altLang="zh-CN" dirty="0"/>
              <a:t>（</a:t>
            </a:r>
            <a:r>
              <a:rPr lang="en-US" altLang="zh-CN" dirty="0"/>
              <a:t>3</a:t>
            </a:r>
            <a:r>
              <a:rPr lang="zh-CN" altLang="zh-CN" dirty="0"/>
              <a:t>）主任不会用</a:t>
            </a:r>
            <a:r>
              <a:rPr lang="en-US" altLang="zh-CN" dirty="0"/>
              <a:t>WIN8</a:t>
            </a:r>
            <a:r>
              <a:rPr lang="zh-CN" altLang="zh-CN" dirty="0"/>
              <a:t>操作系统。</a:t>
            </a:r>
          </a:p>
          <a:p>
            <a:r>
              <a:rPr lang="zh-CN" altLang="zh-CN" dirty="0"/>
              <a:t>已知其中只有一个陈述为真，可以推出该所会用</a:t>
            </a:r>
            <a:r>
              <a:rPr lang="en-US" altLang="zh-CN" dirty="0"/>
              <a:t>WIN8</a:t>
            </a:r>
            <a:r>
              <a:rPr lang="zh-CN" altLang="zh-CN" dirty="0"/>
              <a:t>操作系统的人数为：</a:t>
            </a:r>
          </a:p>
          <a:p>
            <a:r>
              <a:rPr lang="en-US" altLang="zh-CN" dirty="0"/>
              <a:t>A.6</a:t>
            </a:r>
            <a:r>
              <a:rPr lang="zh-CN" altLang="zh-CN" dirty="0"/>
              <a:t>人</a:t>
            </a:r>
            <a:r>
              <a:rPr lang="en-US" altLang="zh-CN" dirty="0"/>
              <a:t>	B.1</a:t>
            </a:r>
            <a:r>
              <a:rPr lang="zh-CN" altLang="zh-CN" dirty="0"/>
              <a:t>人</a:t>
            </a:r>
          </a:p>
          <a:p>
            <a:r>
              <a:rPr lang="en-US" altLang="zh-CN" dirty="0"/>
              <a:t>C.0</a:t>
            </a:r>
            <a:r>
              <a:rPr lang="zh-CN" altLang="zh-CN" dirty="0"/>
              <a:t>人</a:t>
            </a:r>
            <a:r>
              <a:rPr lang="en-US" altLang="zh-CN" dirty="0"/>
              <a:t>	D.</a:t>
            </a:r>
            <a:r>
              <a:rPr lang="zh-CN" altLang="zh-CN" dirty="0"/>
              <a:t>不能确定</a:t>
            </a:r>
          </a:p>
          <a:p>
            <a:r>
              <a:rPr lang="en-US" altLang="zh-CN" dirty="0"/>
              <a:t>答案：</a:t>
            </a:r>
            <a:r>
              <a:rPr lang="en-US" altLang="en-US" dirty="0"/>
              <a:t>A</a:t>
            </a:r>
            <a:endParaRPr lang="zh-CN" altLang="zh-CN" dirty="0"/>
          </a:p>
        </p:txBody>
      </p:sp>
      <p:sp>
        <p:nvSpPr>
          <p:cNvPr id="1048715"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6" name="标题 1"/>
          <p:cNvSpPr>
            <a:spLocks noGrp="1"/>
          </p:cNvSpPr>
          <p:nvPr>
            <p:ph type="title"/>
          </p:nvPr>
        </p:nvSpPr>
        <p:spPr/>
        <p:txBody>
          <a:bodyPr/>
          <a:lstStyle/>
          <a:p>
            <a:r>
              <a:rPr lang="zh-CN" altLang="en-US" dirty="0">
                <a:sym typeface="+mn-ea"/>
              </a:rPr>
              <a:t>高频</a:t>
            </a:r>
            <a:r>
              <a:rPr lang="zh-CN" altLang="en-US">
                <a:sym typeface="+mn-ea"/>
              </a:rPr>
              <a:t>考点</a:t>
            </a:r>
            <a:r>
              <a:rPr lang="en-US" altLang="zh-CN" smtClean="0">
                <a:sym typeface="+mn-ea"/>
              </a:rPr>
              <a:t>48</a:t>
            </a:r>
            <a:r>
              <a:rPr lang="zh-CN" altLang="en-US" smtClean="0">
                <a:sym typeface="+mn-ea"/>
              </a:rPr>
              <a:t> </a:t>
            </a:r>
            <a:r>
              <a:rPr lang="zh-CN" altLang="en-US" dirty="0">
                <a:sym typeface="+mn-ea"/>
              </a:rPr>
              <a:t>真假</a:t>
            </a:r>
            <a:r>
              <a:rPr lang="zh-CN" altLang="en-US">
                <a:sym typeface="+mn-ea"/>
              </a:rPr>
              <a:t>推理</a:t>
            </a:r>
            <a:r>
              <a:rPr lang="zh-CN" altLang="en-US" smtClean="0">
                <a:sym typeface="+mn-ea"/>
              </a:rPr>
              <a:t>（二）</a:t>
            </a:r>
            <a:endParaRPr lang="zh-CN" altLang="en-US" dirty="0"/>
          </a:p>
        </p:txBody>
      </p:sp>
      <p:sp>
        <p:nvSpPr>
          <p:cNvPr id="1048717" name="内容占位符 2"/>
          <p:cNvSpPr>
            <a:spLocks noGrp="1"/>
          </p:cNvSpPr>
          <p:nvPr>
            <p:ph idx="1"/>
          </p:nvPr>
        </p:nvSpPr>
        <p:spPr/>
        <p:txBody>
          <a:bodyPr>
            <a:normAutofit fontScale="57500" lnSpcReduction="20000"/>
          </a:bodyPr>
          <a:lstStyle/>
          <a:p>
            <a:pPr>
              <a:lnSpc>
                <a:spcPct val="120000"/>
              </a:lnSpc>
            </a:pPr>
            <a:r>
              <a:rPr lang="zh-CN" altLang="zh-CN" dirty="0"/>
              <a:t>【例</a:t>
            </a:r>
            <a:r>
              <a:rPr lang="en-US" altLang="zh-CN" dirty="0"/>
              <a:t>9</a:t>
            </a:r>
            <a:r>
              <a:rPr lang="zh-CN" altLang="zh-CN" dirty="0"/>
              <a:t>】英国驻深圳某银行共</a:t>
            </a:r>
            <a:r>
              <a:rPr lang="en-US" altLang="zh-CN" dirty="0"/>
              <a:t>126</a:t>
            </a:r>
            <a:r>
              <a:rPr lang="zh-CN" altLang="zh-CN" dirty="0"/>
              <a:t>人，职员国籍情况信息如下：</a:t>
            </a:r>
          </a:p>
          <a:p>
            <a:pPr>
              <a:lnSpc>
                <a:spcPct val="120000"/>
              </a:lnSpc>
            </a:pPr>
            <a:r>
              <a:rPr lang="zh-CN" altLang="zh-CN" dirty="0"/>
              <a:t>（</a:t>
            </a:r>
            <a:r>
              <a:rPr lang="en-US" altLang="zh-CN" dirty="0"/>
              <a:t>1</a:t>
            </a:r>
            <a:r>
              <a:rPr lang="zh-CN" altLang="zh-CN" dirty="0"/>
              <a:t>）所有职员都是英国国籍；</a:t>
            </a:r>
          </a:p>
          <a:p>
            <a:pPr>
              <a:lnSpc>
                <a:spcPct val="120000"/>
              </a:lnSpc>
            </a:pPr>
            <a:r>
              <a:rPr lang="zh-CN" altLang="zh-CN" dirty="0"/>
              <a:t>（</a:t>
            </a:r>
            <a:r>
              <a:rPr lang="en-US" altLang="zh-CN" dirty="0"/>
              <a:t>2</a:t>
            </a:r>
            <a:r>
              <a:rPr lang="zh-CN" altLang="zh-CN" dirty="0"/>
              <a:t>）所有职员都不是英国国籍；</a:t>
            </a:r>
          </a:p>
          <a:p>
            <a:pPr>
              <a:lnSpc>
                <a:spcPct val="120000"/>
              </a:lnSpc>
            </a:pPr>
            <a:r>
              <a:rPr lang="zh-CN" altLang="zh-CN" dirty="0"/>
              <a:t>（</a:t>
            </a:r>
            <a:r>
              <a:rPr lang="en-US" altLang="zh-CN" dirty="0"/>
              <a:t>3</a:t>
            </a:r>
            <a:r>
              <a:rPr lang="zh-CN" altLang="zh-CN" dirty="0"/>
              <a:t>）行长或者助理是英国国籍。</a:t>
            </a:r>
          </a:p>
          <a:p>
            <a:pPr>
              <a:lnSpc>
                <a:spcPct val="120000"/>
              </a:lnSpc>
            </a:pPr>
            <a:r>
              <a:rPr lang="zh-CN" altLang="zh-CN" dirty="0"/>
              <a:t>上述判断只有一个是假的，则以下哪个为真：</a:t>
            </a:r>
          </a:p>
          <a:p>
            <a:pPr>
              <a:lnSpc>
                <a:spcPct val="120000"/>
              </a:lnSpc>
            </a:pPr>
            <a:r>
              <a:rPr lang="en-US" altLang="zh-CN" dirty="0"/>
              <a:t>A.</a:t>
            </a:r>
            <a:r>
              <a:rPr lang="zh-CN" altLang="zh-CN" dirty="0"/>
              <a:t>有些职员是中国国籍</a:t>
            </a:r>
          </a:p>
          <a:p>
            <a:pPr>
              <a:lnSpc>
                <a:spcPct val="120000"/>
              </a:lnSpc>
            </a:pPr>
            <a:r>
              <a:rPr lang="en-US" altLang="zh-CN" dirty="0"/>
              <a:t>B.</a:t>
            </a:r>
            <a:r>
              <a:rPr lang="zh-CN" altLang="zh-CN" dirty="0"/>
              <a:t>所有职员都不是英国国籍</a:t>
            </a:r>
          </a:p>
          <a:p>
            <a:pPr>
              <a:lnSpc>
                <a:spcPct val="120000"/>
              </a:lnSpc>
            </a:pPr>
            <a:r>
              <a:rPr lang="en-US" altLang="zh-CN" dirty="0"/>
              <a:t>C.</a:t>
            </a:r>
            <a:r>
              <a:rPr lang="zh-CN" altLang="zh-CN" dirty="0"/>
              <a:t>有些职员不是英国国籍</a:t>
            </a:r>
          </a:p>
          <a:p>
            <a:pPr>
              <a:lnSpc>
                <a:spcPct val="120000"/>
              </a:lnSpc>
            </a:pPr>
            <a:r>
              <a:rPr lang="en-US" altLang="zh-CN" dirty="0"/>
              <a:t>D.</a:t>
            </a:r>
            <a:r>
              <a:rPr lang="zh-CN" altLang="zh-CN" dirty="0"/>
              <a:t>有些职员是英国国籍</a:t>
            </a:r>
          </a:p>
          <a:p>
            <a:pPr>
              <a:lnSpc>
                <a:spcPct val="120000"/>
              </a:lnSpc>
            </a:pPr>
            <a:r>
              <a:rPr lang="en-US" altLang="zh-CN" dirty="0"/>
              <a:t>答案：</a:t>
            </a:r>
            <a:r>
              <a:rPr lang="en-US" altLang="en-US" dirty="0"/>
              <a:t>D</a:t>
            </a:r>
            <a:endParaRPr lang="zh-CN" altLang="zh-CN" dirty="0"/>
          </a:p>
        </p:txBody>
      </p:sp>
      <p:sp>
        <p:nvSpPr>
          <p:cNvPr id="1048718"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标题 1"/>
          <p:cNvSpPr>
            <a:spLocks noGrp="1"/>
          </p:cNvSpPr>
          <p:nvPr>
            <p:ph type="title"/>
          </p:nvPr>
        </p:nvSpPr>
        <p:spPr/>
        <p:txBody>
          <a:bodyPr/>
          <a:lstStyle/>
          <a:p>
            <a:r>
              <a:rPr lang="zh-CN" altLang="en-US" dirty="0">
                <a:sym typeface="+mn-ea"/>
              </a:rPr>
              <a:t>高频</a:t>
            </a:r>
            <a:r>
              <a:rPr lang="zh-CN" altLang="en-US">
                <a:sym typeface="+mn-ea"/>
              </a:rPr>
              <a:t>考点</a:t>
            </a:r>
            <a:r>
              <a:rPr lang="en-US" altLang="zh-CN" smtClean="0">
                <a:sym typeface="+mn-ea"/>
              </a:rPr>
              <a:t>48</a:t>
            </a:r>
            <a:r>
              <a:rPr lang="zh-CN" altLang="en-US" smtClean="0">
                <a:sym typeface="+mn-ea"/>
              </a:rPr>
              <a:t> </a:t>
            </a:r>
            <a:r>
              <a:rPr lang="zh-CN" altLang="en-US" dirty="0">
                <a:sym typeface="+mn-ea"/>
              </a:rPr>
              <a:t>真假</a:t>
            </a:r>
            <a:r>
              <a:rPr lang="zh-CN" altLang="en-US">
                <a:sym typeface="+mn-ea"/>
              </a:rPr>
              <a:t>推理</a:t>
            </a:r>
            <a:r>
              <a:rPr lang="zh-CN" altLang="en-US" smtClean="0">
                <a:sym typeface="+mn-ea"/>
              </a:rPr>
              <a:t>（二）</a:t>
            </a:r>
            <a:endParaRPr lang="zh-CN" altLang="en-US" dirty="0"/>
          </a:p>
        </p:txBody>
      </p:sp>
      <p:sp>
        <p:nvSpPr>
          <p:cNvPr id="1048720" name="内容占位符 2"/>
          <p:cNvSpPr>
            <a:spLocks noGrp="1"/>
          </p:cNvSpPr>
          <p:nvPr>
            <p:ph idx="1"/>
          </p:nvPr>
        </p:nvSpPr>
        <p:spPr/>
        <p:txBody>
          <a:bodyPr>
            <a:normAutofit fontScale="50000" lnSpcReduction="20000"/>
          </a:bodyPr>
          <a:lstStyle/>
          <a:p>
            <a:pPr>
              <a:lnSpc>
                <a:spcPct val="120000"/>
              </a:lnSpc>
            </a:pPr>
            <a:r>
              <a:rPr lang="zh-CN" altLang="zh-CN" dirty="0"/>
              <a:t>【例</a:t>
            </a:r>
            <a:r>
              <a:rPr lang="en-US" altLang="zh-CN" dirty="0"/>
              <a:t>10</a:t>
            </a:r>
            <a:r>
              <a:rPr lang="zh-CN" altLang="zh-CN" dirty="0"/>
              <a:t>】</a:t>
            </a:r>
            <a:r>
              <a:rPr lang="en-US" altLang="zh-CN" dirty="0"/>
              <a:t>2018</a:t>
            </a:r>
            <a:r>
              <a:rPr lang="zh-CN" altLang="zh-CN" dirty="0"/>
              <a:t>年公务员考试结束后，张强、李贵、蒋敏三个人讨论彼此的录取情况：</a:t>
            </a:r>
          </a:p>
          <a:p>
            <a:pPr>
              <a:lnSpc>
                <a:spcPct val="120000"/>
              </a:lnSpc>
            </a:pPr>
            <a:r>
              <a:rPr lang="zh-CN" altLang="zh-CN" dirty="0"/>
              <a:t>张强说：</a:t>
            </a:r>
            <a:r>
              <a:rPr lang="en-US" altLang="zh-CN" dirty="0"/>
              <a:t>“</a:t>
            </a:r>
            <a:r>
              <a:rPr lang="zh-CN" altLang="zh-CN" dirty="0"/>
              <a:t>我们中一定有人可以考上。</a:t>
            </a:r>
            <a:r>
              <a:rPr lang="en-US" altLang="zh-CN" dirty="0"/>
              <a:t>”</a:t>
            </a:r>
            <a:endParaRPr lang="zh-CN" altLang="zh-CN" dirty="0"/>
          </a:p>
          <a:p>
            <a:pPr>
              <a:lnSpc>
                <a:spcPct val="120000"/>
              </a:lnSpc>
            </a:pPr>
            <a:r>
              <a:rPr lang="zh-CN" altLang="zh-CN" dirty="0"/>
              <a:t>李贵说：</a:t>
            </a:r>
            <a:r>
              <a:rPr lang="en-US" altLang="zh-CN" dirty="0"/>
              <a:t>“</a:t>
            </a:r>
            <a:r>
              <a:rPr lang="zh-CN" altLang="zh-CN" dirty="0"/>
              <a:t>我们中有的人考不上。</a:t>
            </a:r>
            <a:r>
              <a:rPr lang="en-US" altLang="zh-CN" dirty="0"/>
              <a:t>”</a:t>
            </a:r>
            <a:endParaRPr lang="zh-CN" altLang="zh-CN" dirty="0"/>
          </a:p>
          <a:p>
            <a:pPr>
              <a:lnSpc>
                <a:spcPct val="120000"/>
              </a:lnSpc>
            </a:pPr>
            <a:r>
              <a:rPr lang="zh-CN" altLang="zh-CN" dirty="0"/>
              <a:t>蒋敏说：</a:t>
            </a:r>
            <a:r>
              <a:rPr lang="en-US" altLang="zh-CN" dirty="0"/>
              <a:t>“</a:t>
            </a:r>
            <a:r>
              <a:rPr lang="zh-CN" altLang="zh-CN" dirty="0"/>
              <a:t>别人考得上考不上我不知道，反正我应该没问题。</a:t>
            </a:r>
            <a:r>
              <a:rPr lang="en-US" altLang="zh-CN" dirty="0"/>
              <a:t>”</a:t>
            </a:r>
            <a:endParaRPr lang="zh-CN" altLang="zh-CN" dirty="0"/>
          </a:p>
          <a:p>
            <a:pPr>
              <a:lnSpc>
                <a:spcPct val="120000"/>
              </a:lnSpc>
            </a:pPr>
            <a:r>
              <a:rPr lang="zh-CN" altLang="zh-CN" dirty="0"/>
              <a:t>录取公告结束后，发现上述判断只有一个是真的，据此我们可以知道：</a:t>
            </a:r>
          </a:p>
          <a:p>
            <a:pPr>
              <a:lnSpc>
                <a:spcPct val="120000"/>
              </a:lnSpc>
            </a:pPr>
            <a:r>
              <a:rPr lang="en-US" altLang="zh-CN" dirty="0"/>
              <a:t>A.</a:t>
            </a:r>
            <a:r>
              <a:rPr lang="zh-CN" altLang="zh-CN" dirty="0"/>
              <a:t>这次没有人能够考上这次公务员</a:t>
            </a:r>
          </a:p>
          <a:p>
            <a:pPr>
              <a:lnSpc>
                <a:spcPct val="120000"/>
              </a:lnSpc>
            </a:pPr>
            <a:r>
              <a:rPr lang="en-US" altLang="zh-CN" dirty="0"/>
              <a:t>B.</a:t>
            </a:r>
            <a:r>
              <a:rPr lang="zh-CN" altLang="zh-CN" dirty="0"/>
              <a:t>蒋敏考上了</a:t>
            </a:r>
          </a:p>
          <a:p>
            <a:pPr>
              <a:lnSpc>
                <a:spcPct val="120000"/>
              </a:lnSpc>
            </a:pPr>
            <a:r>
              <a:rPr lang="en-US" altLang="zh-CN" dirty="0"/>
              <a:t>C.</a:t>
            </a:r>
            <a:r>
              <a:rPr lang="zh-CN" altLang="zh-CN" dirty="0"/>
              <a:t>这次所有人都考上了公务员</a:t>
            </a:r>
          </a:p>
          <a:p>
            <a:pPr>
              <a:lnSpc>
                <a:spcPct val="120000"/>
              </a:lnSpc>
            </a:pPr>
            <a:r>
              <a:rPr lang="en-US" altLang="zh-CN" dirty="0"/>
              <a:t>D.</a:t>
            </a:r>
            <a:r>
              <a:rPr lang="zh-CN" altLang="zh-CN" dirty="0"/>
              <a:t>这次张强说对了</a:t>
            </a:r>
          </a:p>
          <a:p>
            <a:pPr>
              <a:lnSpc>
                <a:spcPct val="120000"/>
              </a:lnSpc>
            </a:pPr>
            <a:r>
              <a:rPr lang="en-US" altLang="zh-CN" dirty="0"/>
              <a:t>答案：</a:t>
            </a:r>
            <a:r>
              <a:rPr lang="en-US" altLang="en-US" dirty="0"/>
              <a:t>A</a:t>
            </a:r>
            <a:endParaRPr lang="zh-CN" altLang="zh-CN" dirty="0"/>
          </a:p>
        </p:txBody>
      </p:sp>
      <p:sp>
        <p:nvSpPr>
          <p:cNvPr id="1048721"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2"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23" name="内容占位符 2"/>
          <p:cNvSpPr>
            <a:spLocks noGrp="1"/>
          </p:cNvSpPr>
          <p:nvPr>
            <p:ph idx="1"/>
          </p:nvPr>
        </p:nvSpPr>
        <p:spPr/>
        <p:txBody>
          <a:bodyPr>
            <a:normAutofit fontScale="88889" lnSpcReduction="20000"/>
          </a:bodyPr>
          <a:lstStyle/>
          <a:p>
            <a:r>
              <a:rPr lang="zh-CN" altLang="zh-CN" sz="1800" dirty="0"/>
              <a:t>【例</a:t>
            </a:r>
            <a:r>
              <a:rPr lang="en-US" altLang="zh-CN" sz="1800" dirty="0"/>
              <a:t>1</a:t>
            </a:r>
            <a:r>
              <a:rPr lang="zh-CN" altLang="zh-CN" sz="1800" dirty="0"/>
              <a:t>】某单位有五名业务骨干小张、小王、小赵、小丁、小李参加了一次技能测验，他们的测验成绩呈现为：小赵没有小李高，小张没有小王高，小丁不比小李低，而小王不如小赵高。</a:t>
            </a:r>
          </a:p>
          <a:p>
            <a:r>
              <a:rPr lang="zh-CN" altLang="zh-CN" sz="1800" dirty="0"/>
              <a:t>请问，小张、小王、小赵、小丁、小李测验成绩谁最高：</a:t>
            </a:r>
          </a:p>
          <a:p>
            <a:r>
              <a:rPr lang="en-US" altLang="zh-CN" sz="1800" dirty="0"/>
              <a:t>A.</a:t>
            </a:r>
            <a:r>
              <a:rPr lang="zh-CN" altLang="zh-CN" sz="1800" dirty="0"/>
              <a:t>小丁</a:t>
            </a:r>
            <a:r>
              <a:rPr lang="en-US" altLang="zh-CN" sz="1800" dirty="0"/>
              <a:t>	B.</a:t>
            </a:r>
            <a:r>
              <a:rPr lang="zh-CN" altLang="zh-CN" sz="1800" dirty="0"/>
              <a:t>小王</a:t>
            </a:r>
          </a:p>
          <a:p>
            <a:r>
              <a:rPr lang="en-US" altLang="zh-CN" sz="1800" dirty="0"/>
              <a:t>C.</a:t>
            </a:r>
            <a:r>
              <a:rPr lang="zh-CN" altLang="zh-CN" sz="1800" dirty="0"/>
              <a:t>小赵</a:t>
            </a:r>
            <a:r>
              <a:rPr lang="en-US" altLang="zh-CN" sz="1800" dirty="0"/>
              <a:t>	D.</a:t>
            </a:r>
            <a:r>
              <a:rPr lang="zh-CN" altLang="zh-CN" sz="1800" dirty="0"/>
              <a:t>小张</a:t>
            </a:r>
          </a:p>
          <a:p>
            <a:r>
              <a:rPr lang="en-US" altLang="zh-CN" sz="1800" dirty="0"/>
              <a:t>答案：</a:t>
            </a:r>
            <a:r>
              <a:rPr lang="en-US" altLang="en-US" sz="1800" dirty="0"/>
              <a:t>A</a:t>
            </a:r>
            <a:endParaRPr lang="zh-CN" altLang="zh-CN" sz="1800" dirty="0"/>
          </a:p>
        </p:txBody>
      </p:sp>
      <p:sp>
        <p:nvSpPr>
          <p:cNvPr id="1048724"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5"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26" name="内容占位符 2"/>
          <p:cNvSpPr>
            <a:spLocks noGrp="1"/>
          </p:cNvSpPr>
          <p:nvPr>
            <p:ph idx="1"/>
          </p:nvPr>
        </p:nvSpPr>
        <p:spPr/>
        <p:txBody>
          <a:bodyPr>
            <a:normAutofit fontScale="72222" lnSpcReduction="20000"/>
          </a:bodyPr>
          <a:lstStyle/>
          <a:p>
            <a:r>
              <a:rPr lang="zh-CN" altLang="zh-CN" sz="1800" dirty="0"/>
              <a:t>【例</a:t>
            </a:r>
            <a:r>
              <a:rPr lang="en-US" altLang="zh-CN" sz="1800" dirty="0"/>
              <a:t>2</a:t>
            </a:r>
            <a:r>
              <a:rPr lang="zh-CN" altLang="zh-CN" sz="1800" dirty="0"/>
              <a:t>】甲、乙、丙均为教师，其中一位是大学教师，一位是中学教师，一位是小学教师。并且大学教师比甲的学历高，乙的学历与小学教师不同，小学教师的学历比丙的低。</a:t>
            </a:r>
          </a:p>
          <a:p>
            <a:r>
              <a:rPr lang="zh-CN" altLang="zh-CN" sz="1800" dirty="0"/>
              <a:t>由此可以推出：</a:t>
            </a:r>
          </a:p>
          <a:p>
            <a:r>
              <a:rPr lang="en-US" altLang="zh-CN" sz="1800" dirty="0"/>
              <a:t>A.</a:t>
            </a:r>
            <a:r>
              <a:rPr lang="zh-CN" altLang="zh-CN" sz="1800" dirty="0"/>
              <a:t>甲是小学教师，乙是中学教师，丙是大学教师</a:t>
            </a:r>
          </a:p>
          <a:p>
            <a:r>
              <a:rPr lang="en-US" altLang="zh-CN" sz="1800" dirty="0"/>
              <a:t>B.</a:t>
            </a:r>
            <a:r>
              <a:rPr lang="zh-CN" altLang="zh-CN" sz="1800" dirty="0"/>
              <a:t>甲是中学教师，乙是小学教师，丙是大学教师</a:t>
            </a:r>
          </a:p>
          <a:p>
            <a:r>
              <a:rPr lang="en-US" altLang="zh-CN" sz="1800" dirty="0"/>
              <a:t>C.</a:t>
            </a:r>
            <a:r>
              <a:rPr lang="zh-CN" altLang="zh-CN" sz="1800" dirty="0"/>
              <a:t>甲是大学教师，乙是小学教师，丙是中学教师</a:t>
            </a:r>
          </a:p>
          <a:p>
            <a:r>
              <a:rPr lang="en-US" altLang="zh-CN" sz="1800" dirty="0"/>
              <a:t>D.</a:t>
            </a:r>
            <a:r>
              <a:rPr lang="zh-CN" altLang="zh-CN" sz="1800" dirty="0"/>
              <a:t>甲是大学教师，乙是中学教师，丙是小学教师</a:t>
            </a:r>
          </a:p>
          <a:p>
            <a:pPr algn="just" defTabSz="2874645">
              <a:lnSpc>
                <a:spcPct val="100000"/>
              </a:lnSpc>
              <a:buFont typeface="Arial" panose="020B0604020202020204" charset="-52"/>
            </a:pPr>
            <a:r>
              <a:rPr lang="en-US" altLang="en-US" sz="1800" dirty="0">
                <a:solidFill>
                  <a:srgbClr val="FFFF00"/>
                </a:solidFill>
                <a:sym typeface="+mn-ea"/>
              </a:rPr>
              <a:t>答案：A</a:t>
            </a:r>
            <a:endParaRPr lang="zh-CN" altLang="en-US" sz="1800" dirty="0">
              <a:solidFill>
                <a:srgbClr val="FFFF00"/>
              </a:solidFill>
              <a:sym typeface="+mn-ea"/>
            </a:endParaRPr>
          </a:p>
        </p:txBody>
      </p:sp>
      <p:sp>
        <p:nvSpPr>
          <p:cNvPr id="1048727"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8"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29" name="内容占位符 2"/>
          <p:cNvSpPr>
            <a:spLocks noGrp="1"/>
          </p:cNvSpPr>
          <p:nvPr>
            <p:ph idx="1"/>
          </p:nvPr>
        </p:nvSpPr>
        <p:spPr/>
        <p:txBody>
          <a:bodyPr>
            <a:normAutofit fontScale="64722" lnSpcReduction="20000"/>
          </a:bodyPr>
          <a:lstStyle/>
          <a:p>
            <a:r>
              <a:rPr lang="zh-CN" altLang="zh-CN" sz="1800" dirty="0"/>
              <a:t>【例</a:t>
            </a:r>
            <a:r>
              <a:rPr lang="en-US" altLang="zh-CN" sz="1800" dirty="0"/>
              <a:t>3</a:t>
            </a:r>
            <a:r>
              <a:rPr lang="zh-CN" altLang="zh-CN" sz="1800" dirty="0"/>
              <a:t>】有一个大家庭，父母共养有</a:t>
            </a:r>
            <a:r>
              <a:rPr lang="en-US" altLang="zh-CN" sz="1800" dirty="0"/>
              <a:t>7</a:t>
            </a:r>
            <a:r>
              <a:rPr lang="zh-CN" altLang="zh-CN" sz="1800" dirty="0"/>
              <a:t>个子女，从大到小分别是</a:t>
            </a:r>
            <a:r>
              <a:rPr lang="en-US" altLang="zh-CN" sz="1800" dirty="0"/>
              <a:t>ABCDEFG</a:t>
            </a:r>
            <a:r>
              <a:rPr lang="zh-CN" altLang="zh-CN" sz="1800" dirty="0"/>
              <a:t>，这</a:t>
            </a:r>
            <a:r>
              <a:rPr lang="en-US" altLang="zh-CN" sz="1800" dirty="0"/>
              <a:t>7</a:t>
            </a:r>
            <a:r>
              <a:rPr lang="zh-CN" altLang="zh-CN" sz="1800" dirty="0"/>
              <a:t>个孩子的情况是这样的：（</a:t>
            </a:r>
            <a:r>
              <a:rPr lang="en-US" altLang="zh-CN" sz="1800" dirty="0"/>
              <a:t>1</a:t>
            </a:r>
            <a:r>
              <a:rPr lang="zh-CN" altLang="zh-CN" sz="1800" dirty="0"/>
              <a:t>）</a:t>
            </a:r>
            <a:r>
              <a:rPr lang="en-US" altLang="zh-CN" sz="1800" dirty="0"/>
              <a:t>A</a:t>
            </a:r>
            <a:r>
              <a:rPr lang="zh-CN" altLang="zh-CN" sz="1800" dirty="0"/>
              <a:t>有</a:t>
            </a:r>
            <a:r>
              <a:rPr lang="en-US" altLang="zh-CN" sz="1800" dirty="0"/>
              <a:t>3</a:t>
            </a:r>
            <a:r>
              <a:rPr lang="zh-CN" altLang="zh-CN" sz="1800" dirty="0"/>
              <a:t>个妹妹；（</a:t>
            </a:r>
            <a:r>
              <a:rPr lang="en-US" altLang="zh-CN" sz="1800" dirty="0"/>
              <a:t>2</a:t>
            </a:r>
            <a:r>
              <a:rPr lang="zh-CN" altLang="zh-CN" sz="1800" dirty="0"/>
              <a:t>）</a:t>
            </a:r>
            <a:r>
              <a:rPr lang="en-US" altLang="zh-CN" sz="1800" dirty="0"/>
              <a:t>B</a:t>
            </a:r>
            <a:r>
              <a:rPr lang="zh-CN" altLang="zh-CN" sz="1800" dirty="0"/>
              <a:t>有</a:t>
            </a:r>
            <a:r>
              <a:rPr lang="en-US" altLang="zh-CN" sz="1800" dirty="0"/>
              <a:t>1</a:t>
            </a:r>
            <a:r>
              <a:rPr lang="zh-CN" altLang="zh-CN" sz="1800" dirty="0"/>
              <a:t>个哥哥；（</a:t>
            </a:r>
            <a:r>
              <a:rPr lang="en-US" altLang="zh-CN" sz="1800" dirty="0"/>
              <a:t>3</a:t>
            </a:r>
            <a:r>
              <a:rPr lang="zh-CN" altLang="zh-CN" sz="1800" dirty="0"/>
              <a:t>）</a:t>
            </a:r>
            <a:r>
              <a:rPr lang="en-US" altLang="zh-CN" sz="1800" dirty="0"/>
              <a:t>C</a:t>
            </a:r>
            <a:r>
              <a:rPr lang="zh-CN" altLang="zh-CN" sz="1800" dirty="0"/>
              <a:t>是老三，她有</a:t>
            </a:r>
            <a:r>
              <a:rPr lang="en-US" altLang="zh-CN" sz="1800" dirty="0"/>
              <a:t>2</a:t>
            </a:r>
            <a:r>
              <a:rPr lang="zh-CN" altLang="zh-CN" sz="1800" dirty="0"/>
              <a:t>个妹妹；（</a:t>
            </a:r>
            <a:r>
              <a:rPr lang="en-US" altLang="zh-CN" sz="1800" dirty="0"/>
              <a:t>4</a:t>
            </a:r>
            <a:r>
              <a:rPr lang="zh-CN" altLang="zh-CN" sz="1800" dirty="0"/>
              <a:t>）</a:t>
            </a:r>
            <a:r>
              <a:rPr lang="en-US" altLang="zh-CN" sz="1800" dirty="0"/>
              <a:t>E</a:t>
            </a:r>
            <a:r>
              <a:rPr lang="zh-CN" altLang="zh-CN" sz="1800" dirty="0"/>
              <a:t>有</a:t>
            </a:r>
            <a:r>
              <a:rPr lang="en-US" altLang="zh-CN" sz="1800" dirty="0"/>
              <a:t>2</a:t>
            </a:r>
            <a:r>
              <a:rPr lang="zh-CN" altLang="zh-CN" sz="1800" dirty="0"/>
              <a:t>个弟弟。</a:t>
            </a:r>
          </a:p>
          <a:p>
            <a:r>
              <a:rPr lang="zh-CN" altLang="zh-CN" sz="1800" dirty="0"/>
              <a:t>从以上情况可以得出，这</a:t>
            </a:r>
            <a:r>
              <a:rPr lang="en-US" altLang="zh-CN" sz="1800" dirty="0"/>
              <a:t>7</a:t>
            </a:r>
            <a:r>
              <a:rPr lang="zh-CN" altLang="zh-CN" sz="1800" dirty="0"/>
              <a:t>个孩子的性别分别是：</a:t>
            </a:r>
          </a:p>
          <a:p>
            <a:r>
              <a:rPr lang="en-US" altLang="zh-CN" sz="1800" dirty="0"/>
              <a:t>A.A</a:t>
            </a:r>
            <a:r>
              <a:rPr lang="zh-CN" altLang="zh-CN" sz="1800" dirty="0"/>
              <a:t>男，</a:t>
            </a:r>
            <a:r>
              <a:rPr lang="en-US" altLang="zh-CN" sz="1800" dirty="0"/>
              <a:t>B</a:t>
            </a:r>
            <a:r>
              <a:rPr lang="zh-CN" altLang="zh-CN" sz="1800" dirty="0"/>
              <a:t>女，</a:t>
            </a:r>
            <a:r>
              <a:rPr lang="en-US" altLang="zh-CN" sz="1800" dirty="0"/>
              <a:t>C</a:t>
            </a:r>
            <a:r>
              <a:rPr lang="zh-CN" altLang="zh-CN" sz="1800" dirty="0"/>
              <a:t>女，</a:t>
            </a:r>
            <a:r>
              <a:rPr lang="en-US" altLang="zh-CN" sz="1800" dirty="0"/>
              <a:t>D</a:t>
            </a:r>
            <a:r>
              <a:rPr lang="zh-CN" altLang="zh-CN" sz="1800" dirty="0"/>
              <a:t>女，</a:t>
            </a:r>
            <a:r>
              <a:rPr lang="en-US" altLang="zh-CN" sz="1800" dirty="0"/>
              <a:t>E</a:t>
            </a:r>
            <a:r>
              <a:rPr lang="zh-CN" altLang="zh-CN" sz="1800" dirty="0"/>
              <a:t>男，</a:t>
            </a:r>
            <a:r>
              <a:rPr lang="en-US" altLang="zh-CN" sz="1800" dirty="0"/>
              <a:t>F</a:t>
            </a:r>
            <a:r>
              <a:rPr lang="zh-CN" altLang="zh-CN" sz="1800" dirty="0"/>
              <a:t>男，</a:t>
            </a:r>
            <a:r>
              <a:rPr lang="en-US" altLang="zh-CN" sz="1800" dirty="0"/>
              <a:t>G</a:t>
            </a:r>
            <a:r>
              <a:rPr lang="zh-CN" altLang="zh-CN" sz="1800" dirty="0"/>
              <a:t>男</a:t>
            </a:r>
          </a:p>
          <a:p>
            <a:r>
              <a:rPr lang="en-US" altLang="zh-CN" sz="1800" dirty="0"/>
              <a:t>B.A</a:t>
            </a:r>
            <a:r>
              <a:rPr lang="zh-CN" altLang="zh-CN" sz="1800" dirty="0"/>
              <a:t>男，</a:t>
            </a:r>
            <a:r>
              <a:rPr lang="en-US" altLang="zh-CN" sz="1800" dirty="0"/>
              <a:t>B</a:t>
            </a:r>
            <a:r>
              <a:rPr lang="zh-CN" altLang="zh-CN" sz="1800" dirty="0"/>
              <a:t>男，</a:t>
            </a:r>
            <a:r>
              <a:rPr lang="en-US" altLang="zh-CN" sz="1800" dirty="0"/>
              <a:t>C</a:t>
            </a:r>
            <a:r>
              <a:rPr lang="zh-CN" altLang="zh-CN" sz="1800" dirty="0"/>
              <a:t>女，</a:t>
            </a:r>
            <a:r>
              <a:rPr lang="en-US" altLang="zh-CN" sz="1800" dirty="0"/>
              <a:t>D</a:t>
            </a:r>
            <a:r>
              <a:rPr lang="zh-CN" altLang="zh-CN" sz="1800" dirty="0"/>
              <a:t>女，</a:t>
            </a:r>
            <a:r>
              <a:rPr lang="en-US" altLang="zh-CN" sz="1800" dirty="0"/>
              <a:t>E</a:t>
            </a:r>
            <a:r>
              <a:rPr lang="zh-CN" altLang="zh-CN" sz="1800" dirty="0"/>
              <a:t>男，</a:t>
            </a:r>
            <a:r>
              <a:rPr lang="en-US" altLang="zh-CN" sz="1800" dirty="0"/>
              <a:t>F</a:t>
            </a:r>
            <a:r>
              <a:rPr lang="zh-CN" altLang="zh-CN" sz="1800" dirty="0"/>
              <a:t>女，</a:t>
            </a:r>
            <a:r>
              <a:rPr lang="en-US" altLang="zh-CN" sz="1800" dirty="0"/>
              <a:t>G</a:t>
            </a:r>
            <a:r>
              <a:rPr lang="zh-CN" altLang="zh-CN" sz="1800" dirty="0"/>
              <a:t>男</a:t>
            </a:r>
          </a:p>
          <a:p>
            <a:r>
              <a:rPr lang="en-US" altLang="zh-CN" sz="1800" dirty="0"/>
              <a:t>C.A</a:t>
            </a:r>
            <a:r>
              <a:rPr lang="zh-CN" altLang="zh-CN" sz="1800" dirty="0"/>
              <a:t>男，</a:t>
            </a:r>
            <a:r>
              <a:rPr lang="en-US" altLang="zh-CN" sz="1800" dirty="0"/>
              <a:t>B</a:t>
            </a:r>
            <a:r>
              <a:rPr lang="zh-CN" altLang="zh-CN" sz="1800" dirty="0"/>
              <a:t>男，</a:t>
            </a:r>
            <a:r>
              <a:rPr lang="en-US" altLang="zh-CN" sz="1800" dirty="0"/>
              <a:t>C</a:t>
            </a:r>
            <a:r>
              <a:rPr lang="zh-CN" altLang="zh-CN" sz="1800" dirty="0"/>
              <a:t>女，</a:t>
            </a:r>
            <a:r>
              <a:rPr lang="en-US" altLang="zh-CN" sz="1800" dirty="0"/>
              <a:t>D</a:t>
            </a:r>
            <a:r>
              <a:rPr lang="zh-CN" altLang="zh-CN" sz="1800" dirty="0"/>
              <a:t>女，</a:t>
            </a:r>
            <a:r>
              <a:rPr lang="en-US" altLang="zh-CN" sz="1800" dirty="0"/>
              <a:t>E</a:t>
            </a:r>
            <a:r>
              <a:rPr lang="zh-CN" altLang="zh-CN" sz="1800" dirty="0"/>
              <a:t>女，</a:t>
            </a:r>
            <a:r>
              <a:rPr lang="en-US" altLang="zh-CN" sz="1800" dirty="0"/>
              <a:t>F</a:t>
            </a:r>
            <a:r>
              <a:rPr lang="zh-CN" altLang="zh-CN" sz="1800" dirty="0"/>
              <a:t>男，</a:t>
            </a:r>
            <a:r>
              <a:rPr lang="en-US" altLang="zh-CN" sz="1800" dirty="0"/>
              <a:t>G</a:t>
            </a:r>
            <a:r>
              <a:rPr lang="zh-CN" altLang="zh-CN" sz="1800" dirty="0"/>
              <a:t>男</a:t>
            </a:r>
          </a:p>
          <a:p>
            <a:r>
              <a:rPr lang="en-US" altLang="zh-CN" sz="1800" dirty="0"/>
              <a:t>D.A</a:t>
            </a:r>
            <a:r>
              <a:rPr lang="zh-CN" altLang="zh-CN" sz="1800" dirty="0"/>
              <a:t>男，</a:t>
            </a:r>
            <a:r>
              <a:rPr lang="en-US" altLang="zh-CN" sz="1800" dirty="0"/>
              <a:t>B</a:t>
            </a:r>
            <a:r>
              <a:rPr lang="zh-CN" altLang="zh-CN" sz="1800" dirty="0"/>
              <a:t>女，</a:t>
            </a:r>
            <a:r>
              <a:rPr lang="en-US" altLang="zh-CN" sz="1800" dirty="0"/>
              <a:t>C</a:t>
            </a:r>
            <a:r>
              <a:rPr lang="zh-CN" altLang="zh-CN" sz="1800" dirty="0"/>
              <a:t>男，</a:t>
            </a:r>
            <a:r>
              <a:rPr lang="en-US" altLang="zh-CN" sz="1800" dirty="0"/>
              <a:t>D</a:t>
            </a:r>
            <a:r>
              <a:rPr lang="zh-CN" altLang="zh-CN" sz="1800" dirty="0"/>
              <a:t>女，</a:t>
            </a:r>
            <a:r>
              <a:rPr lang="en-US" altLang="zh-CN" sz="1800" dirty="0"/>
              <a:t>E</a:t>
            </a:r>
            <a:r>
              <a:rPr lang="zh-CN" altLang="zh-CN" sz="1800" dirty="0"/>
              <a:t>女，</a:t>
            </a:r>
            <a:r>
              <a:rPr lang="en-US" altLang="zh-CN" sz="1800" dirty="0"/>
              <a:t>F</a:t>
            </a:r>
            <a:r>
              <a:rPr lang="zh-CN" altLang="zh-CN" sz="1800" dirty="0"/>
              <a:t>男，</a:t>
            </a:r>
            <a:r>
              <a:rPr lang="en-US" altLang="zh-CN" sz="1800" dirty="0"/>
              <a:t>G</a:t>
            </a:r>
            <a:r>
              <a:rPr lang="zh-CN" altLang="zh-CN" sz="1800" dirty="0"/>
              <a:t>男</a:t>
            </a:r>
          </a:p>
          <a:p>
            <a:r>
              <a:rPr lang="en-US" altLang="zh-CN" sz="1800" dirty="0"/>
              <a:t>答案：</a:t>
            </a:r>
            <a:r>
              <a:rPr lang="en-US" altLang="en-US" sz="1800" dirty="0"/>
              <a:t>C</a:t>
            </a:r>
            <a:endParaRPr lang="zh-CN" altLang="zh-CN" sz="1800" dirty="0"/>
          </a:p>
          <a:p>
            <a:pPr algn="just" defTabSz="2874645">
              <a:lnSpc>
                <a:spcPct val="100000"/>
              </a:lnSpc>
              <a:buFont typeface="Arial" panose="020B0604020202020204" charset="-52"/>
            </a:pPr>
            <a:endParaRPr lang="zh-CN" altLang="en-US" sz="1800" dirty="0">
              <a:solidFill>
                <a:srgbClr val="FFFF00"/>
              </a:solidFill>
              <a:sym typeface="+mn-ea"/>
            </a:endParaRPr>
          </a:p>
        </p:txBody>
      </p:sp>
      <p:sp>
        <p:nvSpPr>
          <p:cNvPr id="1048730"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1"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32" name="内容占位符 2"/>
          <p:cNvSpPr>
            <a:spLocks noGrp="1"/>
          </p:cNvSpPr>
          <p:nvPr>
            <p:ph idx="1"/>
          </p:nvPr>
        </p:nvSpPr>
        <p:spPr/>
        <p:txBody>
          <a:bodyPr>
            <a:noAutofit/>
          </a:bodyPr>
          <a:lstStyle/>
          <a:p>
            <a:pPr>
              <a:lnSpc>
                <a:spcPct val="120000"/>
              </a:lnSpc>
            </a:pPr>
            <a:r>
              <a:rPr lang="zh-CN" altLang="zh-CN" sz="1000" dirty="0"/>
              <a:t>【例</a:t>
            </a:r>
            <a:r>
              <a:rPr lang="en-US" altLang="zh-CN" sz="1000" dirty="0"/>
              <a:t>4</a:t>
            </a:r>
            <a:r>
              <a:rPr lang="zh-CN" altLang="zh-CN" sz="1000" dirty="0"/>
              <a:t>】在同学聚会上，甲、乙、丙在各自的工作岗位上都做出了一定的成绩，成为了明星、教授和经理。另外：</a:t>
            </a:r>
          </a:p>
          <a:p>
            <a:pPr>
              <a:lnSpc>
                <a:spcPct val="120000"/>
              </a:lnSpc>
            </a:pPr>
            <a:r>
              <a:rPr lang="zh-CN" altLang="zh-CN" sz="1000" dirty="0"/>
              <a:t>（</a:t>
            </a:r>
            <a:r>
              <a:rPr lang="en-US" altLang="zh-CN" sz="1000" dirty="0"/>
              <a:t>1</a:t>
            </a:r>
            <a:r>
              <a:rPr lang="zh-CN" altLang="zh-CN" sz="1000" dirty="0"/>
              <a:t>）他们分别毕业于音乐系、物理系和中文系</a:t>
            </a:r>
          </a:p>
          <a:p>
            <a:pPr>
              <a:lnSpc>
                <a:spcPct val="120000"/>
              </a:lnSpc>
            </a:pPr>
            <a:r>
              <a:rPr lang="zh-CN" altLang="zh-CN" sz="1000" dirty="0"/>
              <a:t>（</a:t>
            </a:r>
            <a:r>
              <a:rPr lang="en-US" altLang="zh-CN" sz="1000" dirty="0"/>
              <a:t>2</a:t>
            </a:r>
            <a:r>
              <a:rPr lang="zh-CN" altLang="zh-CN" sz="1000" dirty="0"/>
              <a:t>）明星称赞中文系毕业者身体健康</a:t>
            </a:r>
          </a:p>
          <a:p>
            <a:pPr>
              <a:lnSpc>
                <a:spcPct val="120000"/>
              </a:lnSpc>
            </a:pPr>
            <a:r>
              <a:rPr lang="zh-CN" altLang="zh-CN" sz="1000" dirty="0"/>
              <a:t>（</a:t>
            </a:r>
            <a:r>
              <a:rPr lang="en-US" altLang="zh-CN" sz="1000" dirty="0"/>
              <a:t>3</a:t>
            </a:r>
            <a:r>
              <a:rPr lang="zh-CN" altLang="zh-CN" sz="1000" dirty="0"/>
              <a:t>）物理系毕业者请教授写了一幅字</a:t>
            </a:r>
          </a:p>
          <a:p>
            <a:pPr>
              <a:lnSpc>
                <a:spcPct val="120000"/>
              </a:lnSpc>
            </a:pPr>
            <a:r>
              <a:rPr lang="zh-CN" altLang="zh-CN" sz="1000" dirty="0"/>
              <a:t>（</a:t>
            </a:r>
            <a:r>
              <a:rPr lang="en-US" altLang="zh-CN" sz="1000" dirty="0"/>
              <a:t>4</a:t>
            </a:r>
            <a:r>
              <a:rPr lang="zh-CN" altLang="zh-CN" sz="1000" dirty="0"/>
              <a:t>）明星和物理系毕业者生活在同一个城市</a:t>
            </a:r>
          </a:p>
          <a:p>
            <a:pPr>
              <a:lnSpc>
                <a:spcPct val="120000"/>
              </a:lnSpc>
            </a:pPr>
            <a:r>
              <a:rPr lang="zh-CN" altLang="zh-CN" sz="1000" dirty="0"/>
              <a:t>（</a:t>
            </a:r>
            <a:r>
              <a:rPr lang="en-US" altLang="zh-CN" sz="1000" dirty="0"/>
              <a:t>5</a:t>
            </a:r>
            <a:r>
              <a:rPr lang="zh-CN" altLang="zh-CN" sz="1000" dirty="0"/>
              <a:t>）乙向音乐系毕业者请教过乐理问题</a:t>
            </a:r>
          </a:p>
          <a:p>
            <a:pPr>
              <a:lnSpc>
                <a:spcPct val="120000"/>
              </a:lnSpc>
            </a:pPr>
            <a:r>
              <a:rPr lang="zh-CN" altLang="zh-CN" sz="1000" dirty="0"/>
              <a:t>（</a:t>
            </a:r>
            <a:r>
              <a:rPr lang="en-US" altLang="zh-CN" sz="1000" dirty="0"/>
              <a:t>6</a:t>
            </a:r>
            <a:r>
              <a:rPr lang="zh-CN" altLang="zh-CN" sz="1000" dirty="0"/>
              <a:t>）毕业后，物理系毕业者、乙都没有和丙联系过</a:t>
            </a:r>
          </a:p>
          <a:p>
            <a:pPr>
              <a:lnSpc>
                <a:spcPct val="120000"/>
              </a:lnSpc>
            </a:pPr>
            <a:r>
              <a:rPr lang="zh-CN" altLang="zh-CN" sz="1000" dirty="0"/>
              <a:t>由此可以推出的是：</a:t>
            </a:r>
          </a:p>
          <a:p>
            <a:pPr>
              <a:lnSpc>
                <a:spcPct val="120000"/>
              </a:lnSpc>
            </a:pPr>
            <a:r>
              <a:rPr lang="en-US" altLang="zh-CN" sz="1000" dirty="0"/>
              <a:t>A.</a:t>
            </a:r>
            <a:r>
              <a:rPr lang="zh-CN" altLang="zh-CN" sz="1000" dirty="0"/>
              <a:t>丙是明星，甲毕业于</a:t>
            </a:r>
            <a:r>
              <a:rPr lang="zh-CN" altLang="zh-CN" sz="1000" dirty="0" smtClean="0"/>
              <a:t>物理系</a:t>
            </a:r>
            <a:r>
              <a:rPr lang="en-US" altLang="zh-CN" sz="1000" dirty="0" smtClean="0"/>
              <a:t>    B</a:t>
            </a:r>
            <a:r>
              <a:rPr lang="en-US" altLang="zh-CN" sz="1000" dirty="0"/>
              <a:t>.</a:t>
            </a:r>
            <a:r>
              <a:rPr lang="zh-CN" altLang="zh-CN" sz="1000" dirty="0"/>
              <a:t>乙毕业于音乐系</a:t>
            </a:r>
          </a:p>
          <a:p>
            <a:pPr>
              <a:lnSpc>
                <a:spcPct val="120000"/>
              </a:lnSpc>
            </a:pPr>
            <a:r>
              <a:rPr lang="en-US" altLang="zh-CN" sz="1000" dirty="0"/>
              <a:t>C.</a:t>
            </a:r>
            <a:r>
              <a:rPr lang="zh-CN" altLang="zh-CN" sz="1000" dirty="0"/>
              <a:t>甲毕业于音乐</a:t>
            </a:r>
            <a:r>
              <a:rPr lang="zh-CN" altLang="zh-CN" sz="1000" dirty="0" smtClean="0"/>
              <a:t>系</a:t>
            </a:r>
            <a:r>
              <a:rPr lang="en-US" altLang="zh-CN" sz="1000" dirty="0" smtClean="0"/>
              <a:t>              D</a:t>
            </a:r>
            <a:r>
              <a:rPr lang="en-US" altLang="zh-CN" sz="1000" dirty="0"/>
              <a:t>.</a:t>
            </a:r>
            <a:r>
              <a:rPr lang="zh-CN" altLang="zh-CN" sz="1000" dirty="0"/>
              <a:t>中文系毕业者是明星</a:t>
            </a:r>
          </a:p>
          <a:p>
            <a:pPr algn="just" defTabSz="2874645">
              <a:lnSpc>
                <a:spcPct val="100000"/>
              </a:lnSpc>
              <a:buFont typeface="Arial" panose="020B0604020202020204" charset="-52"/>
            </a:pPr>
            <a:r>
              <a:rPr lang="en-US" altLang="en-US" sz="1000" dirty="0">
                <a:solidFill>
                  <a:srgbClr val="FFFF00"/>
                </a:solidFill>
                <a:sym typeface="+mn-ea"/>
              </a:rPr>
              <a:t>答案：A</a:t>
            </a:r>
          </a:p>
        </p:txBody>
      </p:sp>
      <p:sp>
        <p:nvSpPr>
          <p:cNvPr id="1048733"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35" name="内容占位符 2"/>
          <p:cNvSpPr>
            <a:spLocks noGrp="1"/>
          </p:cNvSpPr>
          <p:nvPr>
            <p:ph idx="1"/>
          </p:nvPr>
        </p:nvSpPr>
        <p:spPr/>
        <p:txBody>
          <a:bodyPr>
            <a:normAutofit fontScale="62222" lnSpcReduction="20000"/>
          </a:bodyPr>
          <a:lstStyle/>
          <a:p>
            <a:pPr>
              <a:lnSpc>
                <a:spcPct val="120000"/>
              </a:lnSpc>
            </a:pPr>
            <a:r>
              <a:rPr lang="zh-CN" altLang="zh-CN" sz="1800" dirty="0"/>
              <a:t>【例</a:t>
            </a:r>
            <a:r>
              <a:rPr lang="en-US" altLang="zh-CN" sz="1800" dirty="0"/>
              <a:t>5</a:t>
            </a:r>
            <a:r>
              <a:rPr lang="zh-CN" altLang="zh-CN" sz="1800" dirty="0"/>
              <a:t>】李老师、王老师、张老师在同一所大学教语文、数学和外语，按规定每人只担任其中一门课。而且，</a:t>
            </a:r>
          </a:p>
          <a:p>
            <a:pPr>
              <a:lnSpc>
                <a:spcPct val="120000"/>
              </a:lnSpc>
            </a:pPr>
            <a:r>
              <a:rPr lang="zh-CN" altLang="zh-CN" sz="1800" dirty="0"/>
              <a:t>（</a:t>
            </a:r>
            <a:r>
              <a:rPr lang="en-US" altLang="zh-CN" sz="1800" dirty="0"/>
              <a:t>1</a:t>
            </a:r>
            <a:r>
              <a:rPr lang="zh-CN" altLang="zh-CN" sz="1800" dirty="0"/>
              <a:t>）李老师上课全部用汉语；</a:t>
            </a:r>
          </a:p>
          <a:p>
            <a:pPr>
              <a:lnSpc>
                <a:spcPct val="120000"/>
              </a:lnSpc>
            </a:pPr>
            <a:r>
              <a:rPr lang="zh-CN" altLang="zh-CN" sz="1800" dirty="0"/>
              <a:t>（</a:t>
            </a:r>
            <a:r>
              <a:rPr lang="en-US" altLang="zh-CN" sz="1800" dirty="0"/>
              <a:t>2</a:t>
            </a:r>
            <a:r>
              <a:rPr lang="zh-CN" altLang="zh-CN" sz="1800" dirty="0"/>
              <a:t>）外语老师是该校一个学生的舅舅；</a:t>
            </a:r>
          </a:p>
          <a:p>
            <a:pPr>
              <a:lnSpc>
                <a:spcPct val="120000"/>
              </a:lnSpc>
            </a:pPr>
            <a:r>
              <a:rPr lang="zh-CN" altLang="zh-CN" sz="1800" dirty="0"/>
              <a:t>（</a:t>
            </a:r>
            <a:r>
              <a:rPr lang="en-US" altLang="zh-CN" sz="1800" dirty="0"/>
              <a:t>3</a:t>
            </a:r>
            <a:r>
              <a:rPr lang="zh-CN" altLang="zh-CN" sz="1800" dirty="0"/>
              <a:t>）张老师是女教师，她的女儿考大学之前，经常向数学老师请教。</a:t>
            </a:r>
          </a:p>
          <a:p>
            <a:pPr>
              <a:lnSpc>
                <a:spcPct val="120000"/>
              </a:lnSpc>
            </a:pPr>
            <a:r>
              <a:rPr lang="zh-CN" altLang="zh-CN" sz="1800" dirty="0"/>
              <a:t>请判定他们各自上的课程是：</a:t>
            </a:r>
          </a:p>
          <a:p>
            <a:pPr>
              <a:lnSpc>
                <a:spcPct val="120000"/>
              </a:lnSpc>
            </a:pPr>
            <a:r>
              <a:rPr lang="en-US" altLang="zh-CN" sz="1800" dirty="0"/>
              <a:t>A.</a:t>
            </a:r>
            <a:r>
              <a:rPr lang="zh-CN" altLang="zh-CN" sz="1800" dirty="0"/>
              <a:t>李老师上语文，王老师上外语，张老师上数学</a:t>
            </a:r>
          </a:p>
          <a:p>
            <a:pPr>
              <a:lnSpc>
                <a:spcPct val="120000"/>
              </a:lnSpc>
            </a:pPr>
            <a:r>
              <a:rPr lang="en-US" altLang="zh-CN" sz="1800" dirty="0"/>
              <a:t>B.</a:t>
            </a:r>
            <a:r>
              <a:rPr lang="zh-CN" altLang="zh-CN" sz="1800" dirty="0"/>
              <a:t>王老师上语文，李老师上外语，张老师上数学</a:t>
            </a:r>
          </a:p>
          <a:p>
            <a:pPr>
              <a:lnSpc>
                <a:spcPct val="120000"/>
              </a:lnSpc>
            </a:pPr>
            <a:r>
              <a:rPr lang="en-US" altLang="zh-CN" sz="1800" dirty="0"/>
              <a:t>C.</a:t>
            </a:r>
            <a:r>
              <a:rPr lang="zh-CN" altLang="zh-CN" sz="1800" dirty="0"/>
              <a:t>张老师上语文，王老师上外语，李老师上数学</a:t>
            </a:r>
          </a:p>
          <a:p>
            <a:pPr>
              <a:lnSpc>
                <a:spcPct val="120000"/>
              </a:lnSpc>
            </a:pPr>
            <a:r>
              <a:rPr lang="en-US" altLang="zh-CN" sz="1800" dirty="0"/>
              <a:t>D.</a:t>
            </a:r>
            <a:r>
              <a:rPr lang="zh-CN" altLang="zh-CN" sz="1800" dirty="0"/>
              <a:t>王老师上语文，张老师上外语，李老师上数学</a:t>
            </a:r>
          </a:p>
          <a:p>
            <a:pPr>
              <a:lnSpc>
                <a:spcPct val="120000"/>
              </a:lnSpc>
            </a:pPr>
            <a:r>
              <a:rPr lang="zh-CN" altLang="zh-CN" sz="1800" dirty="0"/>
              <a:t>答</a:t>
            </a:r>
            <a:r>
              <a:rPr lang="zh-CN" altLang="zh-CN" sz="1800"/>
              <a:t>案</a:t>
            </a:r>
            <a:r>
              <a:rPr lang="zh-CN" altLang="zh-CN" sz="1800" smtClean="0"/>
              <a:t>：</a:t>
            </a:r>
            <a:r>
              <a:rPr lang="en-US" altLang="zh-CN" sz="1800" smtClean="0"/>
              <a:t>C</a:t>
            </a:r>
            <a:endParaRPr lang="en-US" altLang="zh-CN" sz="1800" dirty="0"/>
          </a:p>
          <a:p>
            <a:pPr algn="just" defTabSz="2874645">
              <a:lnSpc>
                <a:spcPct val="100000"/>
              </a:lnSpc>
              <a:buFont typeface="Arial" panose="020B0604020202020204" charset="-52"/>
            </a:pPr>
            <a:endParaRPr lang="zh-CN" altLang="en-US" sz="1800" dirty="0">
              <a:solidFill>
                <a:srgbClr val="FFFF00"/>
              </a:solidFill>
              <a:sym typeface="+mn-ea"/>
            </a:endParaRPr>
          </a:p>
        </p:txBody>
      </p:sp>
      <p:sp>
        <p:nvSpPr>
          <p:cNvPr id="1048736"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03" name="内容占位符 2"/>
          <p:cNvSpPr>
            <a:spLocks noGrp="1"/>
          </p:cNvSpPr>
          <p:nvPr>
            <p:ph idx="1"/>
          </p:nvPr>
        </p:nvSpPr>
        <p:spPr>
          <a:xfrm>
            <a:off x="444462" y="1200151"/>
            <a:ext cx="5770984" cy="3394472"/>
          </a:xfrm>
        </p:spPr>
        <p:txBody>
          <a:bodyPr>
            <a:noAutofit/>
          </a:bodyPr>
          <a:lstStyle/>
          <a:p>
            <a:pPr>
              <a:lnSpc>
                <a:spcPct val="100000"/>
              </a:lnSpc>
            </a:pPr>
            <a:r>
              <a:rPr lang="zh-CN" altLang="zh-CN" sz="1800" dirty="0"/>
              <a:t>【例</a:t>
            </a:r>
            <a:r>
              <a:rPr lang="en-US" altLang="zh-CN" sz="1800" dirty="0"/>
              <a:t>1</a:t>
            </a:r>
            <a:r>
              <a:rPr lang="zh-CN" altLang="zh-CN" sz="1800" dirty="0"/>
              <a:t>】如果某人是杀人犯，那么案发时他一定在现场。</a:t>
            </a:r>
          </a:p>
          <a:p>
            <a:pPr>
              <a:lnSpc>
                <a:spcPct val="100000"/>
              </a:lnSpc>
            </a:pPr>
            <a:r>
              <a:rPr lang="zh-CN" altLang="zh-CN" sz="1800" dirty="0"/>
              <a:t>据此回答，我们可以推知：</a:t>
            </a:r>
          </a:p>
          <a:p>
            <a:pPr>
              <a:lnSpc>
                <a:spcPct val="100000"/>
              </a:lnSpc>
            </a:pPr>
            <a:r>
              <a:rPr lang="en-US" altLang="zh-CN" sz="1800" dirty="0"/>
              <a:t>A.</a:t>
            </a:r>
            <a:r>
              <a:rPr lang="zh-CN" altLang="zh-CN" sz="1800" dirty="0"/>
              <a:t>如果张三案发时在现场，那么他就是杀人犯</a:t>
            </a:r>
          </a:p>
          <a:p>
            <a:pPr>
              <a:lnSpc>
                <a:spcPct val="100000"/>
              </a:lnSpc>
            </a:pPr>
            <a:r>
              <a:rPr lang="en-US" altLang="zh-CN" sz="1800" dirty="0"/>
              <a:t>B.</a:t>
            </a:r>
            <a:r>
              <a:rPr lang="zh-CN" altLang="zh-CN" sz="1800" dirty="0"/>
              <a:t>如果李四不是杀人犯，那么案发时他就不在现场</a:t>
            </a:r>
          </a:p>
          <a:p>
            <a:pPr>
              <a:lnSpc>
                <a:spcPct val="100000"/>
              </a:lnSpc>
            </a:pPr>
            <a:r>
              <a:rPr lang="en-US" altLang="zh-CN" sz="1800" dirty="0"/>
              <a:t>C.</a:t>
            </a:r>
            <a:r>
              <a:rPr lang="zh-CN" altLang="zh-CN" sz="1800" dirty="0"/>
              <a:t>如果王五案发时不在现场，那么他就不是杀人犯</a:t>
            </a:r>
          </a:p>
          <a:p>
            <a:pPr>
              <a:lnSpc>
                <a:spcPct val="100000"/>
              </a:lnSpc>
            </a:pPr>
            <a:r>
              <a:rPr lang="en-US" altLang="zh-CN" sz="1800" dirty="0"/>
              <a:t>D.</a:t>
            </a:r>
            <a:r>
              <a:rPr lang="zh-CN" altLang="zh-CN" sz="1800" dirty="0"/>
              <a:t>即使许六不在案发现场，也有可能是杀人犯</a:t>
            </a:r>
          </a:p>
          <a:p>
            <a:pPr>
              <a:lnSpc>
                <a:spcPct val="100000"/>
              </a:lnSpc>
            </a:pPr>
            <a:r>
              <a:rPr lang="zh-CN" altLang="zh-CN" sz="1800" dirty="0"/>
              <a:t> 答案：</a:t>
            </a:r>
            <a:r>
              <a:rPr lang="en-US" altLang="zh-CN" sz="1800" dirty="0"/>
              <a:t>C</a:t>
            </a:r>
          </a:p>
          <a:p>
            <a:pPr>
              <a:lnSpc>
                <a:spcPct val="100000"/>
              </a:lnSpc>
            </a:pPr>
            <a:endParaRPr lang="zh-CN" altLang="zh-CN" sz="1800" dirty="0"/>
          </a:p>
          <a:p>
            <a:pPr>
              <a:lnSpc>
                <a:spcPct val="100000"/>
              </a:lnSpc>
            </a:pPr>
            <a:endParaRPr lang="zh-CN" altLang="zh-CN" sz="1800" dirty="0"/>
          </a:p>
          <a:p>
            <a:pPr>
              <a:lnSpc>
                <a:spcPct val="100000"/>
              </a:lnSpc>
            </a:pPr>
            <a:endParaRPr lang="zh-CN" altLang="zh-CN" sz="1800" dirty="0"/>
          </a:p>
          <a:p>
            <a:pPr>
              <a:lnSpc>
                <a:spcPct val="100000"/>
              </a:lnSpc>
            </a:pPr>
            <a:endParaRPr lang="zh-CN" altLang="zh-CN" sz="1800" dirty="0"/>
          </a:p>
          <a:p>
            <a:pPr>
              <a:lnSpc>
                <a:spcPct val="100000"/>
              </a:lnSpc>
            </a:pPr>
            <a:endParaRPr lang="zh-CN" altLang="zh-CN" sz="1800" dirty="0"/>
          </a:p>
        </p:txBody>
      </p:sp>
      <p:sp>
        <p:nvSpPr>
          <p:cNvPr id="1048604" name="文本占位符 3"/>
          <p:cNvSpPr>
            <a:spLocks noGrp="1"/>
          </p:cNvSpPr>
          <p:nvPr>
            <p:ph type="body" orient="vert" sz="quarter" idx="13"/>
          </p:nvPr>
        </p:nvSpPr>
        <p:spPr/>
        <p:txBody>
          <a:bodyPr/>
          <a:lstStyle/>
          <a:p>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7"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38" name="内容占位符 2"/>
          <p:cNvSpPr>
            <a:spLocks noGrp="1"/>
          </p:cNvSpPr>
          <p:nvPr>
            <p:ph idx="1"/>
          </p:nvPr>
        </p:nvSpPr>
        <p:spPr/>
        <p:txBody>
          <a:bodyPr>
            <a:noAutofit/>
          </a:bodyPr>
          <a:lstStyle/>
          <a:p>
            <a:pPr>
              <a:lnSpc>
                <a:spcPct val="120000"/>
              </a:lnSpc>
            </a:pPr>
            <a:r>
              <a:rPr lang="zh-CN" altLang="zh-CN" sz="1040" dirty="0"/>
              <a:t>【例</a:t>
            </a:r>
            <a:r>
              <a:rPr lang="en-US" altLang="zh-CN" sz="1040" dirty="0"/>
              <a:t>6</a:t>
            </a:r>
            <a:r>
              <a:rPr lang="zh-CN" altLang="zh-CN" sz="1040" dirty="0"/>
              <a:t>】甲、乙、丙、丁是四位天资极高的艺术家，他们分别是：舞蹈家、画家、歌唱家和作家，尚不能确定其中每个人所从事的专业领域。已知：</a:t>
            </a:r>
          </a:p>
          <a:p>
            <a:pPr>
              <a:lnSpc>
                <a:spcPct val="120000"/>
              </a:lnSpc>
            </a:pPr>
            <a:r>
              <a:rPr lang="zh-CN" altLang="zh-CN" sz="1040" dirty="0"/>
              <a:t>（</a:t>
            </a:r>
            <a:r>
              <a:rPr lang="en-US" altLang="zh-CN" sz="1040" dirty="0"/>
              <a:t>1</a:t>
            </a:r>
            <a:r>
              <a:rPr lang="zh-CN" altLang="zh-CN" sz="1040" dirty="0"/>
              <a:t>）有一天晚上，甲和丙出席了歌唱家的首次演出；</a:t>
            </a:r>
          </a:p>
          <a:p>
            <a:pPr>
              <a:lnSpc>
                <a:spcPct val="120000"/>
              </a:lnSpc>
            </a:pPr>
            <a:r>
              <a:rPr lang="zh-CN" altLang="zh-CN" sz="1040" dirty="0"/>
              <a:t>（</a:t>
            </a:r>
            <a:r>
              <a:rPr lang="en-US" altLang="zh-CN" sz="1040" dirty="0"/>
              <a:t>2</a:t>
            </a:r>
            <a:r>
              <a:rPr lang="zh-CN" altLang="zh-CN" sz="1040" dirty="0"/>
              <a:t>）画家曾为乙和作家两个人画过肖像；</a:t>
            </a:r>
          </a:p>
          <a:p>
            <a:pPr>
              <a:lnSpc>
                <a:spcPct val="120000"/>
              </a:lnSpc>
            </a:pPr>
            <a:r>
              <a:rPr lang="zh-CN" altLang="zh-CN" sz="1040" dirty="0"/>
              <a:t>（</a:t>
            </a:r>
            <a:r>
              <a:rPr lang="en-US" altLang="zh-CN" sz="1040" dirty="0"/>
              <a:t>3</a:t>
            </a:r>
            <a:r>
              <a:rPr lang="zh-CN" altLang="zh-CN" sz="1040" dirty="0"/>
              <a:t>）作家准备写一本甲的传记，他写的丁传记是畅销书；</a:t>
            </a:r>
          </a:p>
          <a:p>
            <a:pPr>
              <a:lnSpc>
                <a:spcPct val="120000"/>
              </a:lnSpc>
            </a:pPr>
            <a:r>
              <a:rPr lang="zh-CN" altLang="zh-CN" sz="1040" dirty="0"/>
              <a:t>（</a:t>
            </a:r>
            <a:r>
              <a:rPr lang="en-US" altLang="zh-CN" sz="1040" dirty="0"/>
              <a:t>4</a:t>
            </a:r>
            <a:r>
              <a:rPr lang="zh-CN" altLang="zh-CN" sz="1040" dirty="0"/>
              <a:t>）甲从来没见过丙。</a:t>
            </a:r>
          </a:p>
          <a:p>
            <a:pPr>
              <a:lnSpc>
                <a:spcPct val="120000"/>
              </a:lnSpc>
            </a:pPr>
            <a:r>
              <a:rPr lang="zh-CN" altLang="zh-CN" sz="1040" dirty="0"/>
              <a:t>下面哪一选项正确地描述了每个人的身份：</a:t>
            </a:r>
          </a:p>
          <a:p>
            <a:pPr>
              <a:lnSpc>
                <a:spcPct val="120000"/>
              </a:lnSpc>
            </a:pPr>
            <a:r>
              <a:rPr lang="en-US" altLang="zh-CN" sz="1040" dirty="0"/>
              <a:t>A.</a:t>
            </a:r>
            <a:r>
              <a:rPr lang="zh-CN" altLang="zh-CN" sz="1040" dirty="0"/>
              <a:t>甲是歌唱家，乙是作家，丙是画家，丁是舞蹈家</a:t>
            </a:r>
          </a:p>
          <a:p>
            <a:pPr>
              <a:lnSpc>
                <a:spcPct val="120000"/>
              </a:lnSpc>
            </a:pPr>
            <a:r>
              <a:rPr lang="en-US" altLang="zh-CN" sz="1040" dirty="0"/>
              <a:t>B.</a:t>
            </a:r>
            <a:r>
              <a:rPr lang="zh-CN" altLang="zh-CN" sz="1040" dirty="0"/>
              <a:t>甲是舞蹈家，乙是歌唱家，丙是作家，丁是画家</a:t>
            </a:r>
          </a:p>
          <a:p>
            <a:pPr>
              <a:lnSpc>
                <a:spcPct val="120000"/>
              </a:lnSpc>
            </a:pPr>
            <a:r>
              <a:rPr lang="en-US" altLang="zh-CN" sz="1040" dirty="0"/>
              <a:t>C.</a:t>
            </a:r>
            <a:r>
              <a:rPr lang="zh-CN" altLang="zh-CN" sz="1040" dirty="0"/>
              <a:t>甲是画家，乙是作家，丙是歌唱家，丁是作家</a:t>
            </a:r>
          </a:p>
          <a:p>
            <a:pPr>
              <a:lnSpc>
                <a:spcPct val="120000"/>
              </a:lnSpc>
            </a:pPr>
            <a:r>
              <a:rPr lang="en-US" altLang="zh-CN" sz="1040" dirty="0"/>
              <a:t>D.</a:t>
            </a:r>
            <a:r>
              <a:rPr lang="zh-CN" altLang="zh-CN" sz="1040" dirty="0"/>
              <a:t>甲是作家，乙是画家，丙是舞蹈家，丁是歌唱家</a:t>
            </a:r>
          </a:p>
          <a:p>
            <a:pPr>
              <a:lnSpc>
                <a:spcPct val="120000"/>
              </a:lnSpc>
            </a:pPr>
            <a:r>
              <a:rPr lang="zh-CN" altLang="zh-CN" sz="1040" dirty="0">
                <a:sym typeface="+mn-ea"/>
              </a:rPr>
              <a:t>答案：</a:t>
            </a:r>
            <a:r>
              <a:rPr lang="en-US" sz="1040" dirty="0">
                <a:sym typeface="+mn-ea"/>
              </a:rPr>
              <a:t>B</a:t>
            </a:r>
          </a:p>
        </p:txBody>
      </p:sp>
      <p:sp>
        <p:nvSpPr>
          <p:cNvPr id="1048739"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0"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41" name="内容占位符 2"/>
          <p:cNvSpPr>
            <a:spLocks noGrp="1"/>
          </p:cNvSpPr>
          <p:nvPr>
            <p:ph idx="1"/>
          </p:nvPr>
        </p:nvSpPr>
        <p:spPr/>
        <p:txBody>
          <a:bodyPr>
            <a:normAutofit fontScale="73333" lnSpcReduction="20000"/>
          </a:bodyPr>
          <a:lstStyle/>
          <a:p>
            <a:r>
              <a:rPr lang="zh-CN" altLang="zh-CN" sz="1800" dirty="0"/>
              <a:t>【例</a:t>
            </a:r>
            <a:r>
              <a:rPr lang="en-US" altLang="zh-CN" sz="1800" dirty="0"/>
              <a:t>7</a:t>
            </a:r>
            <a:r>
              <a:rPr lang="zh-CN" altLang="zh-CN" sz="1800" dirty="0"/>
              <a:t>】甲、乙和丙，一位是山东人，一位是河南人，一位是湖北人。现在只知道：丙比湖北人年龄大，甲和河南人不同岁，河南人比乙年龄小。</a:t>
            </a:r>
          </a:p>
          <a:p>
            <a:r>
              <a:rPr lang="zh-CN" altLang="zh-CN" sz="1800" dirty="0"/>
              <a:t>由此可以推知：</a:t>
            </a:r>
          </a:p>
          <a:p>
            <a:r>
              <a:rPr lang="en-US" altLang="zh-CN" sz="1800" dirty="0"/>
              <a:t>A.</a:t>
            </a:r>
            <a:r>
              <a:rPr lang="zh-CN" altLang="zh-CN" sz="1800" dirty="0"/>
              <a:t>甲不是湖北人</a:t>
            </a:r>
          </a:p>
          <a:p>
            <a:r>
              <a:rPr lang="en-US" altLang="zh-CN" sz="1800" dirty="0"/>
              <a:t>B.</a:t>
            </a:r>
            <a:r>
              <a:rPr lang="zh-CN" altLang="zh-CN" sz="1800" dirty="0"/>
              <a:t>河南人比甲年龄小</a:t>
            </a:r>
          </a:p>
          <a:p>
            <a:r>
              <a:rPr lang="en-US" altLang="zh-CN" sz="1800" dirty="0"/>
              <a:t>C.</a:t>
            </a:r>
            <a:r>
              <a:rPr lang="zh-CN" altLang="zh-CN" sz="1800" dirty="0"/>
              <a:t>河南人比山东人年龄大</a:t>
            </a:r>
          </a:p>
          <a:p>
            <a:r>
              <a:rPr lang="en-US" altLang="zh-CN" sz="1800" dirty="0"/>
              <a:t>D.</a:t>
            </a:r>
            <a:r>
              <a:rPr lang="zh-CN" altLang="zh-CN" sz="1800" dirty="0"/>
              <a:t>湖北人年龄最小</a:t>
            </a:r>
          </a:p>
          <a:p>
            <a:r>
              <a:rPr lang="zh-CN" altLang="zh-CN" sz="1800" dirty="0">
                <a:sym typeface="+mn-ea"/>
              </a:rPr>
              <a:t>答案：</a:t>
            </a:r>
            <a:r>
              <a:rPr lang="en-US" altLang="zh-CN" sz="1800" dirty="0">
                <a:sym typeface="+mn-ea"/>
              </a:rPr>
              <a:t>D</a:t>
            </a:r>
            <a:endParaRPr lang="zh-CN" altLang="zh-CN" sz="1800" dirty="0"/>
          </a:p>
        </p:txBody>
      </p:sp>
      <p:sp>
        <p:nvSpPr>
          <p:cNvPr id="1048742"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44" name="内容占位符 2"/>
          <p:cNvSpPr>
            <a:spLocks noGrp="1"/>
          </p:cNvSpPr>
          <p:nvPr>
            <p:ph idx="1"/>
          </p:nvPr>
        </p:nvSpPr>
        <p:spPr/>
        <p:txBody>
          <a:bodyPr>
            <a:normAutofit fontScale="62222" lnSpcReduction="20000"/>
          </a:bodyPr>
          <a:lstStyle/>
          <a:p>
            <a:r>
              <a:rPr lang="zh-CN" altLang="zh-CN" sz="1800" dirty="0"/>
              <a:t>【例</a:t>
            </a:r>
            <a:r>
              <a:rPr lang="en-US" altLang="zh-CN" sz="1800" dirty="0"/>
              <a:t>8</a:t>
            </a:r>
            <a:r>
              <a:rPr lang="zh-CN" altLang="zh-CN" sz="1800" dirty="0"/>
              <a:t>】有三个小孩分别叫蓝蓝（女）、红红</a:t>
            </a:r>
            <a:r>
              <a:rPr lang="en-US" altLang="zh-CN" sz="1800" dirty="0"/>
              <a:t>(</a:t>
            </a:r>
            <a:r>
              <a:rPr lang="zh-CN" altLang="zh-CN" sz="1800" dirty="0"/>
              <a:t>女</a:t>
            </a:r>
            <a:r>
              <a:rPr lang="en-US" altLang="zh-CN" sz="1800" dirty="0"/>
              <a:t>)</a:t>
            </a:r>
            <a:r>
              <a:rPr lang="zh-CN" altLang="zh-CN" sz="1800" dirty="0"/>
              <a:t>和虎虎。孩子的妈妈分别是卫国珍、姜家英、申仁丽。邻居李奶奶说：冯一中和姜家英的孩子都参加了少年女子舞蹈队，陈二国的女儿不是红红，楚三仁、申仁丽不是一家人。</a:t>
            </a:r>
          </a:p>
          <a:p>
            <a:r>
              <a:rPr lang="zh-CN" altLang="zh-CN" sz="1800" dirty="0"/>
              <a:t>因此可以推断出下列为一家人的是：</a:t>
            </a:r>
          </a:p>
          <a:p>
            <a:r>
              <a:rPr lang="en-US" altLang="zh-CN" sz="1800" dirty="0"/>
              <a:t>A.</a:t>
            </a:r>
            <a:r>
              <a:rPr lang="zh-CN" altLang="zh-CN" sz="1800" dirty="0"/>
              <a:t>陈二国、姜家英和红红，楚三仁、卫国珍和蓝蓝</a:t>
            </a:r>
          </a:p>
          <a:p>
            <a:r>
              <a:rPr lang="en-US" altLang="zh-CN" sz="1800" dirty="0"/>
              <a:t>B.</a:t>
            </a:r>
            <a:r>
              <a:rPr lang="zh-CN" altLang="zh-CN" sz="1800" dirty="0"/>
              <a:t>楚三仁、卫国珍和虎虎，冯一中、申仁丽和红红</a:t>
            </a:r>
          </a:p>
          <a:p>
            <a:r>
              <a:rPr lang="en-US" altLang="zh-CN" sz="1800" dirty="0"/>
              <a:t>C.</a:t>
            </a:r>
            <a:r>
              <a:rPr lang="zh-CN" altLang="zh-CN" sz="1800" dirty="0"/>
              <a:t>陈二国、申仁丽和红红，楚三仁、姜家英和虎虎</a:t>
            </a:r>
          </a:p>
          <a:p>
            <a:r>
              <a:rPr lang="en-US" altLang="zh-CN" sz="1800" dirty="0"/>
              <a:t>D.</a:t>
            </a:r>
            <a:r>
              <a:rPr lang="zh-CN" altLang="zh-CN" sz="1800" dirty="0"/>
              <a:t>楚三仁、申仁丽和红红，冯一中、卫国珍和虎虎</a:t>
            </a:r>
          </a:p>
          <a:p>
            <a:r>
              <a:rPr lang="zh-CN" altLang="zh-CN" sz="1800" dirty="0">
                <a:sym typeface="+mn-ea"/>
              </a:rPr>
              <a:t>答案：</a:t>
            </a:r>
            <a:r>
              <a:rPr lang="en-US" altLang="zh-CN" sz="1800" dirty="0">
                <a:sym typeface="+mn-ea"/>
              </a:rPr>
              <a:t>B</a:t>
            </a:r>
          </a:p>
        </p:txBody>
      </p:sp>
      <p:sp>
        <p:nvSpPr>
          <p:cNvPr id="1048745"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6"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47" name="内容占位符 2"/>
          <p:cNvSpPr>
            <a:spLocks noGrp="1"/>
          </p:cNvSpPr>
          <p:nvPr>
            <p:ph idx="1"/>
          </p:nvPr>
        </p:nvSpPr>
        <p:spPr/>
        <p:txBody>
          <a:bodyPr>
            <a:normAutofit fontScale="73333" lnSpcReduction="20000"/>
          </a:bodyPr>
          <a:lstStyle/>
          <a:p>
            <a:r>
              <a:rPr lang="zh-CN" altLang="zh-CN" sz="1800" dirty="0"/>
              <a:t>【例</a:t>
            </a:r>
            <a:r>
              <a:rPr lang="en-US" altLang="zh-CN" sz="1800" dirty="0"/>
              <a:t>9</a:t>
            </a:r>
            <a:r>
              <a:rPr lang="zh-CN" altLang="zh-CN" sz="1800" dirty="0"/>
              <a:t>】甲、乙、丙三人各自举着红旗、绿旗和黄旗，分别从东面、南面和西面三个方向朝山顶攀登。甲不举红旗，也不从东面上山；举红旗的人从西面上山；乙举着绿旗。</a:t>
            </a:r>
          </a:p>
          <a:p>
            <a:r>
              <a:rPr lang="zh-CN" altLang="zh-CN" sz="1800" dirty="0"/>
              <a:t>由此可以推出：</a:t>
            </a:r>
          </a:p>
          <a:p>
            <a:r>
              <a:rPr lang="en-US" altLang="zh-CN" sz="1800" dirty="0"/>
              <a:t>A.</a:t>
            </a:r>
            <a:r>
              <a:rPr lang="zh-CN" altLang="zh-CN" sz="1800" dirty="0"/>
              <a:t>举绿旗者从南面上山</a:t>
            </a:r>
          </a:p>
          <a:p>
            <a:r>
              <a:rPr lang="en-US" altLang="zh-CN" sz="1800" dirty="0"/>
              <a:t>B.</a:t>
            </a:r>
            <a:r>
              <a:rPr lang="zh-CN" altLang="zh-CN" sz="1800" dirty="0"/>
              <a:t>丙从东面上山</a:t>
            </a:r>
          </a:p>
          <a:p>
            <a:r>
              <a:rPr lang="en-US" altLang="zh-CN" sz="1800" dirty="0"/>
              <a:t>C.</a:t>
            </a:r>
            <a:r>
              <a:rPr lang="zh-CN" altLang="zh-CN" sz="1800" dirty="0"/>
              <a:t>举黄旗的不是甲</a:t>
            </a:r>
          </a:p>
          <a:p>
            <a:r>
              <a:rPr lang="en-US" altLang="zh-CN" sz="1800" dirty="0"/>
              <a:t>D.</a:t>
            </a:r>
            <a:r>
              <a:rPr lang="zh-CN" altLang="zh-CN" sz="1800" dirty="0"/>
              <a:t>乙不从南面上山</a:t>
            </a:r>
          </a:p>
          <a:p>
            <a:r>
              <a:rPr lang="zh-CN" altLang="zh-CN" sz="1800" dirty="0">
                <a:sym typeface="+mn-ea"/>
              </a:rPr>
              <a:t>答案：</a:t>
            </a:r>
            <a:r>
              <a:rPr lang="en-US" altLang="zh-CN" sz="1800" dirty="0">
                <a:sym typeface="+mn-ea"/>
              </a:rPr>
              <a:t>D</a:t>
            </a:r>
            <a:endParaRPr lang="zh-CN" altLang="zh-CN" sz="1800" dirty="0"/>
          </a:p>
        </p:txBody>
      </p:sp>
      <p:sp>
        <p:nvSpPr>
          <p:cNvPr id="1048748"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标题 1"/>
          <p:cNvSpPr>
            <a:spLocks noGrp="1"/>
          </p:cNvSpPr>
          <p:nvPr>
            <p:ph type="title"/>
          </p:nvPr>
        </p:nvSpPr>
        <p:spPr/>
        <p:txBody>
          <a:bodyPr/>
          <a:lstStyle/>
          <a:p>
            <a:r>
              <a:rPr lang="zh-CN" altLang="en-US" dirty="0">
                <a:sym typeface="+mn-ea"/>
              </a:rPr>
              <a:t>高频考点</a:t>
            </a:r>
            <a:r>
              <a:rPr lang="en-US" altLang="zh-CN" dirty="0">
                <a:sym typeface="+mn-ea"/>
              </a:rPr>
              <a:t>49 </a:t>
            </a:r>
            <a:r>
              <a:rPr lang="zh-CN" altLang="en-US" dirty="0">
                <a:sym typeface="+mn-ea"/>
              </a:rPr>
              <a:t>分析推理</a:t>
            </a:r>
            <a:endParaRPr lang="zh-CN" altLang="en-US" dirty="0"/>
          </a:p>
        </p:txBody>
      </p:sp>
      <p:sp>
        <p:nvSpPr>
          <p:cNvPr id="1048750" name="内容占位符 2"/>
          <p:cNvSpPr>
            <a:spLocks noGrp="1"/>
          </p:cNvSpPr>
          <p:nvPr>
            <p:ph idx="1"/>
          </p:nvPr>
        </p:nvSpPr>
        <p:spPr/>
        <p:txBody>
          <a:bodyPr>
            <a:normAutofit fontScale="51111" lnSpcReduction="20000"/>
          </a:bodyPr>
          <a:lstStyle/>
          <a:p>
            <a:pPr>
              <a:lnSpc>
                <a:spcPct val="100000"/>
              </a:lnSpc>
            </a:pPr>
            <a:r>
              <a:rPr lang="zh-CN" altLang="zh-CN" dirty="0"/>
              <a:t>【例</a:t>
            </a:r>
            <a:r>
              <a:rPr lang="en-US" altLang="zh-CN" dirty="0"/>
              <a:t>10</a:t>
            </a:r>
            <a:r>
              <a:rPr lang="zh-CN" altLang="zh-CN" dirty="0"/>
              <a:t>】某局办公室共有</a:t>
            </a:r>
            <a:r>
              <a:rPr lang="en-US" altLang="zh-CN" dirty="0"/>
              <a:t>10</a:t>
            </a:r>
            <a:r>
              <a:rPr lang="zh-CN" altLang="zh-CN" dirty="0"/>
              <a:t>个文件柜按序号一字排开。其中</a:t>
            </a:r>
            <a:r>
              <a:rPr lang="en-US" altLang="zh-CN" dirty="0"/>
              <a:t>1</a:t>
            </a:r>
            <a:r>
              <a:rPr lang="zh-CN" altLang="zh-CN" dirty="0"/>
              <a:t>个文件柜只放上级文件，</a:t>
            </a:r>
            <a:r>
              <a:rPr lang="en-US" altLang="zh-CN" dirty="0"/>
              <a:t>2</a:t>
            </a:r>
            <a:r>
              <a:rPr lang="zh-CN" altLang="zh-CN" dirty="0"/>
              <a:t>个只放本局文件，</a:t>
            </a:r>
            <a:r>
              <a:rPr lang="en-US" altLang="zh-CN" dirty="0"/>
              <a:t>3</a:t>
            </a:r>
            <a:r>
              <a:rPr lang="zh-CN" altLang="zh-CN" dirty="0"/>
              <a:t>个只放各处室材料，</a:t>
            </a:r>
            <a:r>
              <a:rPr lang="en-US" altLang="zh-CN" dirty="0"/>
              <a:t>4</a:t>
            </a:r>
            <a:r>
              <a:rPr lang="zh-CN" altLang="zh-CN" dirty="0"/>
              <a:t>个只放基层单位材料。</a:t>
            </a:r>
          </a:p>
          <a:p>
            <a:pPr algn="just" defTabSz="2874645">
              <a:lnSpc>
                <a:spcPct val="100000"/>
              </a:lnSpc>
              <a:buFont typeface="Arial" panose="020B0604020202020204" charset="-52"/>
            </a:pPr>
            <a:endParaRPr lang="zh-CN" altLang="zh-CN" dirty="0" smtClean="0">
              <a:solidFill>
                <a:srgbClr val="FFFF00"/>
              </a:solidFill>
              <a:sym typeface="+mn-ea"/>
            </a:endParaRPr>
          </a:p>
          <a:p>
            <a:pPr>
              <a:lnSpc>
                <a:spcPct val="100000"/>
              </a:lnSpc>
            </a:pPr>
            <a:r>
              <a:rPr lang="zh-CN" altLang="zh-CN" dirty="0"/>
              <a:t>要求：</a:t>
            </a:r>
          </a:p>
          <a:p>
            <a:pPr>
              <a:lnSpc>
                <a:spcPct val="100000"/>
              </a:lnSpc>
            </a:pPr>
            <a:r>
              <a:rPr lang="zh-CN" altLang="zh-CN" dirty="0"/>
              <a:t>（</a:t>
            </a:r>
            <a:r>
              <a:rPr lang="en-US" altLang="zh-CN" dirty="0"/>
              <a:t>1</a:t>
            </a:r>
            <a:r>
              <a:rPr lang="zh-CN" altLang="zh-CN" dirty="0"/>
              <a:t>）</a:t>
            </a:r>
            <a:r>
              <a:rPr lang="en-US" altLang="zh-CN" dirty="0"/>
              <a:t>1</a:t>
            </a:r>
            <a:r>
              <a:rPr lang="zh-CN" altLang="zh-CN" dirty="0"/>
              <a:t>号和</a:t>
            </a:r>
            <a:r>
              <a:rPr lang="en-US" altLang="zh-CN" dirty="0"/>
              <a:t>10</a:t>
            </a:r>
            <a:r>
              <a:rPr lang="zh-CN" altLang="zh-CN" dirty="0"/>
              <a:t>号文件柜放各处室材料；</a:t>
            </a:r>
          </a:p>
          <a:p>
            <a:pPr>
              <a:lnSpc>
                <a:spcPct val="100000"/>
              </a:lnSpc>
            </a:pPr>
            <a:r>
              <a:rPr lang="zh-CN" altLang="zh-CN" dirty="0"/>
              <a:t>（</a:t>
            </a:r>
            <a:r>
              <a:rPr lang="en-US" altLang="zh-CN" dirty="0"/>
              <a:t>2</a:t>
            </a:r>
            <a:r>
              <a:rPr lang="zh-CN" altLang="zh-CN" dirty="0"/>
              <a:t>）两个放本局文件的文件柜连号；</a:t>
            </a:r>
          </a:p>
          <a:p>
            <a:pPr>
              <a:lnSpc>
                <a:spcPct val="100000"/>
              </a:lnSpc>
            </a:pPr>
            <a:r>
              <a:rPr lang="zh-CN" altLang="zh-CN" dirty="0"/>
              <a:t>（</a:t>
            </a:r>
            <a:r>
              <a:rPr lang="en-US" altLang="zh-CN" dirty="0"/>
              <a:t>3</a:t>
            </a:r>
            <a:r>
              <a:rPr lang="zh-CN" altLang="zh-CN" dirty="0"/>
              <a:t>）放基层单位材料的文件柜与放本局文件的文件柜不连号；</a:t>
            </a:r>
          </a:p>
          <a:p>
            <a:pPr>
              <a:lnSpc>
                <a:spcPct val="100000"/>
              </a:lnSpc>
            </a:pPr>
            <a:r>
              <a:rPr lang="zh-CN" altLang="zh-CN" dirty="0"/>
              <a:t>（</a:t>
            </a:r>
            <a:r>
              <a:rPr lang="en-US" altLang="zh-CN" dirty="0"/>
              <a:t>4</a:t>
            </a:r>
            <a:r>
              <a:rPr lang="zh-CN" altLang="zh-CN" dirty="0"/>
              <a:t>）放各处室材料的文件柜与放上级文件的文件柜不连号。</a:t>
            </a:r>
          </a:p>
          <a:p>
            <a:pPr>
              <a:lnSpc>
                <a:spcPct val="100000"/>
              </a:lnSpc>
            </a:pPr>
            <a:r>
              <a:rPr lang="zh-CN" altLang="zh-CN" dirty="0"/>
              <a:t>（</a:t>
            </a:r>
            <a:r>
              <a:rPr lang="en-US" altLang="zh-CN" dirty="0"/>
              <a:t>5</a:t>
            </a:r>
            <a:r>
              <a:rPr lang="zh-CN" altLang="zh-CN" dirty="0"/>
              <a:t>）已知</a:t>
            </a:r>
            <a:r>
              <a:rPr lang="en-US" altLang="zh-CN" dirty="0"/>
              <a:t>4</a:t>
            </a:r>
            <a:r>
              <a:rPr lang="zh-CN" altLang="zh-CN" dirty="0"/>
              <a:t>号文件柜放本局文件，</a:t>
            </a:r>
            <a:r>
              <a:rPr lang="en-US" altLang="zh-CN" dirty="0"/>
              <a:t>5</a:t>
            </a:r>
            <a:r>
              <a:rPr lang="zh-CN" altLang="zh-CN" dirty="0"/>
              <a:t>号文件柜放上级文件。</a:t>
            </a:r>
          </a:p>
          <a:p>
            <a:pPr>
              <a:lnSpc>
                <a:spcPct val="100000"/>
              </a:lnSpc>
            </a:pPr>
            <a:r>
              <a:rPr lang="zh-CN" altLang="zh-CN" dirty="0"/>
              <a:t>由此可以推出：</a:t>
            </a:r>
          </a:p>
          <a:p>
            <a:pPr>
              <a:lnSpc>
                <a:spcPct val="100000"/>
              </a:lnSpc>
            </a:pPr>
            <a:r>
              <a:rPr lang="en-US" altLang="zh-CN" dirty="0"/>
              <a:t>A.6</a:t>
            </a:r>
            <a:r>
              <a:rPr lang="zh-CN" altLang="zh-CN" dirty="0"/>
              <a:t>号文件柜放各处室</a:t>
            </a:r>
            <a:r>
              <a:rPr lang="zh-CN" altLang="zh-CN" dirty="0" smtClean="0"/>
              <a:t>材料</a:t>
            </a:r>
            <a:r>
              <a:rPr lang="en-US" altLang="zh-CN" dirty="0" smtClean="0"/>
              <a:t>           B.7</a:t>
            </a:r>
            <a:r>
              <a:rPr lang="zh-CN" altLang="zh-CN" dirty="0"/>
              <a:t>号文件柜放各处室材料</a:t>
            </a:r>
          </a:p>
          <a:p>
            <a:pPr>
              <a:lnSpc>
                <a:spcPct val="100000"/>
              </a:lnSpc>
            </a:pPr>
            <a:r>
              <a:rPr lang="en-US" altLang="zh-CN" dirty="0"/>
              <a:t>C.2</a:t>
            </a:r>
            <a:r>
              <a:rPr lang="zh-CN" altLang="zh-CN" dirty="0"/>
              <a:t>号文件柜放基层单位</a:t>
            </a:r>
            <a:r>
              <a:rPr lang="zh-CN" altLang="zh-CN" dirty="0" smtClean="0"/>
              <a:t>材料</a:t>
            </a:r>
            <a:r>
              <a:rPr lang="en-US" altLang="zh-CN" dirty="0" smtClean="0"/>
              <a:t>         D.9</a:t>
            </a:r>
            <a:r>
              <a:rPr lang="zh-CN" altLang="zh-CN" dirty="0"/>
              <a:t>号文件柜放基层单位材料</a:t>
            </a:r>
          </a:p>
          <a:p>
            <a:pPr>
              <a:lnSpc>
                <a:spcPct val="100000"/>
              </a:lnSpc>
            </a:pPr>
            <a:endParaRPr lang="en-US" altLang="zh-CN" dirty="0">
              <a:sym typeface="+mn-ea"/>
            </a:endParaRPr>
          </a:p>
          <a:p>
            <a:pPr algn="just" defTabSz="2874645">
              <a:lnSpc>
                <a:spcPct val="100000"/>
              </a:lnSpc>
              <a:buFont typeface="Arial" panose="020B0604020202020204" charset="-52"/>
            </a:pPr>
            <a:endParaRPr lang="zh-CN" altLang="en-US" sz="1800" dirty="0">
              <a:solidFill>
                <a:srgbClr val="FFFF00"/>
              </a:solidFill>
              <a:sym typeface="+mn-ea"/>
            </a:endParaRPr>
          </a:p>
        </p:txBody>
      </p:sp>
      <p:sp>
        <p:nvSpPr>
          <p:cNvPr id="1048751" name="文本占位符 3"/>
          <p:cNvSpPr>
            <a:spLocks noGrp="1"/>
          </p:cNvSpPr>
          <p:nvPr>
            <p:ph type="body" orient="vert" sz="quarter" idx="13"/>
          </p:nvPr>
        </p:nvSpPr>
        <p:spPr/>
        <p:txBody>
          <a:bodyPr/>
          <a:lstStyle/>
          <a:p>
            <a:endParaRPr lang="zh-CN" altLang="en-US"/>
          </a:p>
        </p:txBody>
      </p:sp>
      <p:graphicFrame>
        <p:nvGraphicFramePr>
          <p:cNvPr id="4194304" name="表格 6"/>
          <p:cNvGraphicFramePr>
            <a:graphicFrameLocks noGrp="1"/>
          </p:cNvGraphicFramePr>
          <p:nvPr/>
        </p:nvGraphicFramePr>
        <p:xfrm>
          <a:off x="1048754" y="1635646"/>
          <a:ext cx="4587875" cy="254000"/>
        </p:xfrm>
        <a:graphic>
          <a:graphicData uri="http://schemas.openxmlformats.org/drawingml/2006/table">
            <a:tbl>
              <a:tblPr firstRow="1" firstCol="1" bandRow="1">
                <a:tableStyleId>{5C22544A-7EE6-4342-B048-85BDC9FD1C3A}</a:tableStyleId>
              </a:tblPr>
              <a:tblGrid>
                <a:gridCol w="447040">
                  <a:extLst>
                    <a:ext uri="{9D8B030D-6E8A-4147-A177-3AD203B41FA5}">
                      <a16:colId xmlns:a16="http://schemas.microsoft.com/office/drawing/2014/main" val="20000"/>
                    </a:ext>
                  </a:extLst>
                </a:gridCol>
                <a:gridCol w="450215">
                  <a:extLst>
                    <a:ext uri="{9D8B030D-6E8A-4147-A177-3AD203B41FA5}">
                      <a16:colId xmlns:a16="http://schemas.microsoft.com/office/drawing/2014/main" val="20001"/>
                    </a:ext>
                  </a:extLst>
                </a:gridCol>
                <a:gridCol w="450215">
                  <a:extLst>
                    <a:ext uri="{9D8B030D-6E8A-4147-A177-3AD203B41FA5}">
                      <a16:colId xmlns:a16="http://schemas.microsoft.com/office/drawing/2014/main" val="20002"/>
                    </a:ext>
                  </a:extLst>
                </a:gridCol>
                <a:gridCol w="449580">
                  <a:extLst>
                    <a:ext uri="{9D8B030D-6E8A-4147-A177-3AD203B41FA5}">
                      <a16:colId xmlns:a16="http://schemas.microsoft.com/office/drawing/2014/main" val="20003"/>
                    </a:ext>
                  </a:extLst>
                </a:gridCol>
                <a:gridCol w="450215">
                  <a:extLst>
                    <a:ext uri="{9D8B030D-6E8A-4147-A177-3AD203B41FA5}">
                      <a16:colId xmlns:a16="http://schemas.microsoft.com/office/drawing/2014/main" val="20004"/>
                    </a:ext>
                  </a:extLst>
                </a:gridCol>
                <a:gridCol w="450215">
                  <a:extLst>
                    <a:ext uri="{9D8B030D-6E8A-4147-A177-3AD203B41FA5}">
                      <a16:colId xmlns:a16="http://schemas.microsoft.com/office/drawing/2014/main" val="20005"/>
                    </a:ext>
                  </a:extLst>
                </a:gridCol>
                <a:gridCol w="450215">
                  <a:extLst>
                    <a:ext uri="{9D8B030D-6E8A-4147-A177-3AD203B41FA5}">
                      <a16:colId xmlns:a16="http://schemas.microsoft.com/office/drawing/2014/main" val="20006"/>
                    </a:ext>
                  </a:extLst>
                </a:gridCol>
                <a:gridCol w="449580">
                  <a:extLst>
                    <a:ext uri="{9D8B030D-6E8A-4147-A177-3AD203B41FA5}">
                      <a16:colId xmlns:a16="http://schemas.microsoft.com/office/drawing/2014/main" val="20007"/>
                    </a:ext>
                  </a:extLst>
                </a:gridCol>
                <a:gridCol w="450215">
                  <a:extLst>
                    <a:ext uri="{9D8B030D-6E8A-4147-A177-3AD203B41FA5}">
                      <a16:colId xmlns:a16="http://schemas.microsoft.com/office/drawing/2014/main" val="20008"/>
                    </a:ext>
                  </a:extLst>
                </a:gridCol>
                <a:gridCol w="540385">
                  <a:extLst>
                    <a:ext uri="{9D8B030D-6E8A-4147-A177-3AD203B41FA5}">
                      <a16:colId xmlns:a16="http://schemas.microsoft.com/office/drawing/2014/main" val="20009"/>
                    </a:ext>
                  </a:extLst>
                </a:gridCol>
              </a:tblGrid>
              <a:tr h="133985">
                <a:tc>
                  <a:txBody>
                    <a:bodyPr/>
                    <a:lstStyle/>
                    <a:p>
                      <a:pPr indent="127000" algn="just">
                        <a:lnSpc>
                          <a:spcPts val="2000"/>
                        </a:lnSpc>
                        <a:spcAft>
                          <a:spcPts val="0"/>
                        </a:spcAft>
                        <a:tabLst>
                          <a:tab pos="2667000" algn="l"/>
                          <a:tab pos="2533650" algn="l"/>
                          <a:tab pos="2667000" algn="l"/>
                        </a:tabLst>
                      </a:pPr>
                      <a:r>
                        <a:rPr lang="en-US" sz="1200" kern="100" dirty="0">
                          <a:effectLst/>
                        </a:rPr>
                        <a:t>1</a:t>
                      </a:r>
                      <a:endParaRPr lang="zh-CN" sz="12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tc>
                  <a:txBody>
                    <a:bodyPr/>
                    <a:lstStyle/>
                    <a:p>
                      <a:pPr indent="127000" algn="just">
                        <a:lnSpc>
                          <a:spcPts val="2000"/>
                        </a:lnSpc>
                        <a:spcAft>
                          <a:spcPts val="0"/>
                        </a:spcAft>
                        <a:tabLst>
                          <a:tab pos="2667000" algn="l"/>
                          <a:tab pos="2533650" algn="l"/>
                          <a:tab pos="2667000" algn="l"/>
                        </a:tabLst>
                      </a:pPr>
                      <a:r>
                        <a:rPr lang="en-US" sz="1200" kern="100" dirty="0">
                          <a:effectLst/>
                        </a:rPr>
                        <a:t>2</a:t>
                      </a:r>
                      <a:endParaRPr lang="zh-CN" sz="12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tc>
                  <a:txBody>
                    <a:bodyPr/>
                    <a:lstStyle/>
                    <a:p>
                      <a:pPr indent="127000" algn="just">
                        <a:lnSpc>
                          <a:spcPts val="2000"/>
                        </a:lnSpc>
                        <a:spcAft>
                          <a:spcPts val="0"/>
                        </a:spcAft>
                        <a:tabLst>
                          <a:tab pos="2667000" algn="l"/>
                          <a:tab pos="2533650" algn="l"/>
                          <a:tab pos="2667000" algn="l"/>
                        </a:tabLst>
                      </a:pPr>
                      <a:r>
                        <a:rPr lang="en-US" sz="1200" kern="100">
                          <a:effectLst/>
                        </a:rPr>
                        <a:t>3</a:t>
                      </a:r>
                      <a:endParaRPr lang="zh-CN" sz="12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tc>
                  <a:txBody>
                    <a:bodyPr/>
                    <a:lstStyle/>
                    <a:p>
                      <a:pPr indent="127000" algn="just">
                        <a:lnSpc>
                          <a:spcPts val="2000"/>
                        </a:lnSpc>
                        <a:spcAft>
                          <a:spcPts val="0"/>
                        </a:spcAft>
                        <a:tabLst>
                          <a:tab pos="2667000" algn="l"/>
                          <a:tab pos="2533650" algn="l"/>
                          <a:tab pos="2667000" algn="l"/>
                        </a:tabLst>
                      </a:pPr>
                      <a:r>
                        <a:rPr lang="en-US" sz="1200" kern="100">
                          <a:effectLst/>
                        </a:rPr>
                        <a:t>4</a:t>
                      </a:r>
                      <a:endParaRPr lang="zh-CN" sz="12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tc>
                  <a:txBody>
                    <a:bodyPr/>
                    <a:lstStyle/>
                    <a:p>
                      <a:pPr indent="127000" algn="just">
                        <a:lnSpc>
                          <a:spcPts val="2000"/>
                        </a:lnSpc>
                        <a:spcAft>
                          <a:spcPts val="0"/>
                        </a:spcAft>
                        <a:tabLst>
                          <a:tab pos="2667000" algn="l"/>
                          <a:tab pos="2533650" algn="l"/>
                          <a:tab pos="2667000" algn="l"/>
                        </a:tabLst>
                      </a:pPr>
                      <a:r>
                        <a:rPr lang="en-US" sz="1200" kern="100">
                          <a:effectLst/>
                        </a:rPr>
                        <a:t>5</a:t>
                      </a:r>
                      <a:endParaRPr lang="zh-CN" sz="12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tc>
                  <a:txBody>
                    <a:bodyPr/>
                    <a:lstStyle/>
                    <a:p>
                      <a:pPr indent="127000" algn="just">
                        <a:lnSpc>
                          <a:spcPts val="2000"/>
                        </a:lnSpc>
                        <a:spcAft>
                          <a:spcPts val="0"/>
                        </a:spcAft>
                        <a:tabLst>
                          <a:tab pos="2667000" algn="l"/>
                          <a:tab pos="2533650" algn="l"/>
                          <a:tab pos="2667000" algn="l"/>
                        </a:tabLst>
                      </a:pPr>
                      <a:r>
                        <a:rPr lang="en-US" sz="1200" kern="100" dirty="0">
                          <a:effectLst/>
                        </a:rPr>
                        <a:t>6</a:t>
                      </a:r>
                      <a:endParaRPr lang="zh-CN" sz="12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tc>
                  <a:txBody>
                    <a:bodyPr/>
                    <a:lstStyle/>
                    <a:p>
                      <a:pPr indent="127000" algn="just">
                        <a:lnSpc>
                          <a:spcPts val="2000"/>
                        </a:lnSpc>
                        <a:spcAft>
                          <a:spcPts val="0"/>
                        </a:spcAft>
                        <a:tabLst>
                          <a:tab pos="2667000" algn="l"/>
                          <a:tab pos="2533650" algn="l"/>
                          <a:tab pos="2667000" algn="l"/>
                        </a:tabLst>
                      </a:pPr>
                      <a:r>
                        <a:rPr lang="en-US" sz="1200" kern="100">
                          <a:effectLst/>
                        </a:rPr>
                        <a:t>7</a:t>
                      </a:r>
                      <a:endParaRPr lang="zh-CN" sz="12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tc>
                  <a:txBody>
                    <a:bodyPr/>
                    <a:lstStyle/>
                    <a:p>
                      <a:pPr indent="127000" algn="just">
                        <a:lnSpc>
                          <a:spcPts val="2000"/>
                        </a:lnSpc>
                        <a:spcAft>
                          <a:spcPts val="0"/>
                        </a:spcAft>
                        <a:tabLst>
                          <a:tab pos="2667000" algn="l"/>
                          <a:tab pos="2533650" algn="l"/>
                          <a:tab pos="2667000" algn="l"/>
                        </a:tabLst>
                      </a:pPr>
                      <a:r>
                        <a:rPr lang="en-US" sz="1200" kern="100">
                          <a:effectLst/>
                        </a:rPr>
                        <a:t>8</a:t>
                      </a:r>
                      <a:endParaRPr lang="zh-CN" sz="12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tc>
                  <a:txBody>
                    <a:bodyPr/>
                    <a:lstStyle/>
                    <a:p>
                      <a:pPr indent="127000" algn="just">
                        <a:lnSpc>
                          <a:spcPts val="2000"/>
                        </a:lnSpc>
                        <a:spcAft>
                          <a:spcPts val="0"/>
                        </a:spcAft>
                        <a:tabLst>
                          <a:tab pos="2667000" algn="l"/>
                          <a:tab pos="2533650" algn="l"/>
                          <a:tab pos="2667000" algn="l"/>
                        </a:tabLst>
                      </a:pPr>
                      <a:r>
                        <a:rPr lang="en-US" sz="1200" kern="100">
                          <a:effectLst/>
                        </a:rPr>
                        <a:t>9</a:t>
                      </a:r>
                      <a:endParaRPr lang="zh-CN" sz="12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tc>
                  <a:txBody>
                    <a:bodyPr/>
                    <a:lstStyle/>
                    <a:p>
                      <a:pPr indent="127000" algn="just">
                        <a:lnSpc>
                          <a:spcPts val="2000"/>
                        </a:lnSpc>
                        <a:spcAft>
                          <a:spcPts val="0"/>
                        </a:spcAft>
                        <a:tabLst>
                          <a:tab pos="2667000" algn="l"/>
                          <a:tab pos="2533650" algn="l"/>
                          <a:tab pos="2667000" algn="l"/>
                        </a:tabLst>
                      </a:pPr>
                      <a:r>
                        <a:rPr lang="en-US" sz="1200" kern="100" dirty="0">
                          <a:effectLst/>
                        </a:rPr>
                        <a:t>10</a:t>
                      </a:r>
                      <a:endParaRPr lang="zh-CN" sz="12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bl>
          </a:graphicData>
        </a:graphic>
      </p:graphicFrame>
      <p:sp>
        <p:nvSpPr>
          <p:cNvPr id="2" name="文本框 0"/>
          <p:cNvSpPr txBox="1"/>
          <p:nvPr/>
        </p:nvSpPr>
        <p:spPr>
          <a:xfrm>
            <a:off x="3778885" y="4594860"/>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2"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53" name="内容占位符 2"/>
          <p:cNvSpPr>
            <a:spLocks noGrp="1"/>
          </p:cNvSpPr>
          <p:nvPr>
            <p:ph idx="1"/>
          </p:nvPr>
        </p:nvSpPr>
        <p:spPr/>
        <p:txBody>
          <a:bodyPr>
            <a:normAutofit fontScale="55000" lnSpcReduction="20000"/>
          </a:bodyPr>
          <a:lstStyle/>
          <a:p>
            <a:r>
              <a:rPr lang="zh-CN" altLang="zh-CN" dirty="0"/>
              <a:t>【例</a:t>
            </a:r>
            <a:r>
              <a:rPr lang="en-US" altLang="zh-CN" dirty="0"/>
              <a:t>1</a:t>
            </a:r>
            <a:r>
              <a:rPr lang="zh-CN" altLang="zh-CN" dirty="0"/>
              <a:t>】一项研究中，在其他条件均相同的情况下，研究人员每天用含有</a:t>
            </a:r>
            <a:r>
              <a:rPr lang="en-US" altLang="zh-CN" dirty="0"/>
              <a:t>0.002</a:t>
            </a:r>
            <a:r>
              <a:rPr lang="zh-CN" altLang="zh-CN" dirty="0"/>
              <a:t>克</a:t>
            </a:r>
            <a:r>
              <a:rPr lang="en-US" altLang="zh-CN" dirty="0"/>
              <a:t>13-oxo-ODA</a:t>
            </a:r>
            <a:r>
              <a:rPr lang="zh-CN" altLang="zh-CN" dirty="0"/>
              <a:t>的高热量食物喂食一组肥胖小鼠，另一组肥胖小鼠则单纯喂食高热量食物。</a:t>
            </a:r>
            <a:r>
              <a:rPr lang="en-US" altLang="zh-CN" dirty="0"/>
              <a:t>4</a:t>
            </a:r>
            <a:r>
              <a:rPr lang="zh-CN" altLang="zh-CN" dirty="0"/>
              <a:t>周后测量它们体内中性脂肪含量和血糖值，发现前者血液和肝脏中的中性脂肪比后者少</a:t>
            </a:r>
            <a:r>
              <a:rPr lang="en-US" altLang="zh-CN" dirty="0"/>
              <a:t>30%</a:t>
            </a:r>
            <a:r>
              <a:rPr lang="zh-CN" altLang="zh-CN" dirty="0"/>
              <a:t>左右，血糖值也比后者低</a:t>
            </a:r>
            <a:r>
              <a:rPr lang="en-US" altLang="zh-CN" dirty="0"/>
              <a:t>20%</a:t>
            </a:r>
            <a:r>
              <a:rPr lang="zh-CN" altLang="zh-CN" dirty="0"/>
              <a:t>左右。</a:t>
            </a:r>
            <a:r>
              <a:rPr lang="en-US" altLang="zh-CN" dirty="0"/>
              <a:t>13-oxo-ODA</a:t>
            </a:r>
            <a:r>
              <a:rPr lang="zh-CN" altLang="zh-CN" dirty="0"/>
              <a:t>是一种亚油酸，在西红柿特别是在经过加热处理的西红柿汁中含量较高。</a:t>
            </a:r>
          </a:p>
          <a:p>
            <a:r>
              <a:rPr lang="zh-CN" altLang="zh-CN" dirty="0"/>
              <a:t>由此可以推出：</a:t>
            </a:r>
          </a:p>
          <a:p>
            <a:r>
              <a:rPr lang="en-US" altLang="zh-CN" dirty="0"/>
              <a:t>A.13-oxo-ODA</a:t>
            </a:r>
            <a:r>
              <a:rPr lang="zh-CN" altLang="zh-CN" dirty="0"/>
              <a:t>有助于降低脂肪含量和血糖值</a:t>
            </a:r>
          </a:p>
          <a:p>
            <a:r>
              <a:rPr lang="en-US" altLang="zh-CN" dirty="0"/>
              <a:t>B.13-oxo-ODA</a:t>
            </a:r>
            <a:r>
              <a:rPr lang="zh-CN" altLang="zh-CN" dirty="0"/>
              <a:t>对小鼠的身体健康有益</a:t>
            </a:r>
          </a:p>
          <a:p>
            <a:r>
              <a:rPr lang="en-US" altLang="zh-CN" dirty="0"/>
              <a:t>C.</a:t>
            </a:r>
            <a:r>
              <a:rPr lang="zh-CN" altLang="zh-CN" dirty="0"/>
              <a:t>食用经过加热处理的西红柿更有利于健康</a:t>
            </a:r>
          </a:p>
          <a:p>
            <a:r>
              <a:rPr lang="en-US" altLang="zh-CN" dirty="0"/>
              <a:t>D.</a:t>
            </a:r>
            <a:r>
              <a:rPr lang="zh-CN" altLang="zh-CN" dirty="0"/>
              <a:t>亚油酸是一种对身体健康有益的物质</a:t>
            </a:r>
          </a:p>
        </p:txBody>
      </p:sp>
      <p:sp>
        <p:nvSpPr>
          <p:cNvPr id="1048754"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594860"/>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A</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5"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56" name="内容占位符 2"/>
          <p:cNvSpPr>
            <a:spLocks noGrp="1"/>
          </p:cNvSpPr>
          <p:nvPr>
            <p:ph idx="1"/>
          </p:nvPr>
        </p:nvSpPr>
        <p:spPr/>
        <p:txBody>
          <a:bodyPr>
            <a:normAutofit fontScale="75000" lnSpcReduction="20000"/>
          </a:bodyPr>
          <a:lstStyle/>
          <a:p>
            <a:r>
              <a:rPr lang="zh-CN" altLang="zh-CN" dirty="0"/>
              <a:t>【例</a:t>
            </a:r>
            <a:r>
              <a:rPr lang="en-US" altLang="zh-CN" dirty="0"/>
              <a:t>2</a:t>
            </a:r>
            <a:r>
              <a:rPr lang="zh-CN" altLang="zh-CN" dirty="0"/>
              <a:t>】有经验的飞行员比新手在学习驾驶超轻型飞机时更困难。由于习惯于较重飞机，有经验的飞行员在驾驶超轻型飞机时，对风的影响没有足够的重视。</a:t>
            </a:r>
          </a:p>
          <a:p>
            <a:r>
              <a:rPr lang="zh-CN" altLang="zh-CN" dirty="0"/>
              <a:t>据此可知，较重飞机：</a:t>
            </a:r>
          </a:p>
          <a:p>
            <a:r>
              <a:rPr lang="en-US" altLang="zh-CN" dirty="0"/>
              <a:t>A.</a:t>
            </a:r>
            <a:r>
              <a:rPr lang="zh-CN" altLang="zh-CN" dirty="0"/>
              <a:t>比轻型飞机容易着陆</a:t>
            </a:r>
          </a:p>
          <a:p>
            <a:r>
              <a:rPr lang="en-US" altLang="zh-CN" dirty="0"/>
              <a:t>B.</a:t>
            </a:r>
            <a:r>
              <a:rPr lang="zh-CN" altLang="zh-CN" dirty="0"/>
              <a:t>不像超轻型飞机那样受飞行员欢迎</a:t>
            </a:r>
          </a:p>
          <a:p>
            <a:r>
              <a:rPr lang="en-US" altLang="zh-CN" dirty="0"/>
              <a:t>C.</a:t>
            </a:r>
            <a:r>
              <a:rPr lang="zh-CN" altLang="zh-CN" dirty="0"/>
              <a:t>比超轻型飞机在风中易于控制</a:t>
            </a:r>
          </a:p>
          <a:p>
            <a:r>
              <a:rPr lang="en-US" altLang="zh-CN" dirty="0"/>
              <a:t>D.</a:t>
            </a:r>
            <a:r>
              <a:rPr lang="zh-CN" altLang="zh-CN" dirty="0"/>
              <a:t>比超轻型飞机更省油</a:t>
            </a:r>
          </a:p>
        </p:txBody>
      </p:sp>
      <p:sp>
        <p:nvSpPr>
          <p:cNvPr id="1048757"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C</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8"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59" name="内容占位符 2"/>
          <p:cNvSpPr>
            <a:spLocks noGrp="1"/>
          </p:cNvSpPr>
          <p:nvPr>
            <p:ph idx="1"/>
          </p:nvPr>
        </p:nvSpPr>
        <p:spPr/>
        <p:txBody>
          <a:bodyPr>
            <a:normAutofit fontScale="75000" lnSpcReduction="20000"/>
          </a:bodyPr>
          <a:lstStyle/>
          <a:p>
            <a:r>
              <a:rPr lang="zh-CN" altLang="zh-CN" dirty="0"/>
              <a:t>【例</a:t>
            </a:r>
            <a:r>
              <a:rPr lang="en-US" altLang="zh-CN" dirty="0"/>
              <a:t>3</a:t>
            </a:r>
            <a:r>
              <a:rPr lang="zh-CN" altLang="zh-CN" dirty="0"/>
              <a:t>】张珊有合法和非法概念，但没有道德上对与错的概念。他由于自己的某个行为受到起诉。尽管他承认自己的行为是违法的，但却不知道这一行为事实上是不道德的。</a:t>
            </a:r>
          </a:p>
          <a:p>
            <a:r>
              <a:rPr lang="zh-CN" altLang="zh-CN" dirty="0"/>
              <a:t>上述断定能恰当地推出以下哪项结论：</a:t>
            </a:r>
          </a:p>
          <a:p>
            <a:r>
              <a:rPr lang="en-US" altLang="zh-CN" dirty="0"/>
              <a:t>A.</a:t>
            </a:r>
            <a:r>
              <a:rPr lang="zh-CN" altLang="zh-CN" dirty="0"/>
              <a:t>张珊做了某种违法的事</a:t>
            </a:r>
          </a:p>
          <a:p>
            <a:r>
              <a:rPr lang="en-US" altLang="zh-CN" dirty="0"/>
              <a:t>B.</a:t>
            </a:r>
            <a:r>
              <a:rPr lang="zh-CN" altLang="zh-CN" dirty="0"/>
              <a:t>张珊做了某种不道德的事</a:t>
            </a:r>
          </a:p>
          <a:p>
            <a:r>
              <a:rPr lang="en-US" altLang="zh-CN" dirty="0"/>
              <a:t>C.</a:t>
            </a:r>
            <a:r>
              <a:rPr lang="zh-CN" altLang="zh-CN" dirty="0"/>
              <a:t>张珊是法律专业的毕业生</a:t>
            </a:r>
          </a:p>
          <a:p>
            <a:r>
              <a:rPr lang="en-US" altLang="zh-CN" dirty="0"/>
              <a:t>D.</a:t>
            </a:r>
            <a:r>
              <a:rPr lang="zh-CN" altLang="zh-CN" dirty="0"/>
              <a:t>非法的行为不可能合乎道德</a:t>
            </a:r>
          </a:p>
        </p:txBody>
      </p:sp>
      <p:sp>
        <p:nvSpPr>
          <p:cNvPr id="1048760"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a:t>
            </a:r>
            <a:r>
              <a:rPr lang="zh-CN" altLang="zh-CN" sz="1400">
                <a:solidFill>
                  <a:schemeClr val="bg1"/>
                </a:solidFill>
                <a:latin typeface="+mn-ea"/>
              </a:rPr>
              <a:t>案</a:t>
            </a:r>
            <a:r>
              <a:rPr lang="zh-CN" altLang="zh-CN" sz="1400" smtClean="0">
                <a:solidFill>
                  <a:schemeClr val="bg1"/>
                </a:solidFill>
                <a:latin typeface="+mn-ea"/>
              </a:rPr>
              <a:t>：</a:t>
            </a:r>
            <a:r>
              <a:rPr lang="en-US" altLang="zh-CN" sz="1400" smtClean="0">
                <a:solidFill>
                  <a:schemeClr val="bg1"/>
                </a:solidFill>
                <a:latin typeface="+mn-ea"/>
              </a:rPr>
              <a:t>B</a:t>
            </a:r>
            <a:endParaRPr lang="en-US" altLang="zh-CN" sz="1400" dirty="0">
              <a:solidFill>
                <a:schemeClr val="bg1"/>
              </a:solidFill>
              <a:latin typeface="+mn-ea"/>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1"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62" name="内容占位符 2"/>
          <p:cNvSpPr>
            <a:spLocks noGrp="1"/>
          </p:cNvSpPr>
          <p:nvPr>
            <p:ph idx="1"/>
          </p:nvPr>
        </p:nvSpPr>
        <p:spPr/>
        <p:txBody>
          <a:bodyPr>
            <a:normAutofit fontScale="87500" lnSpcReduction="20000"/>
          </a:bodyPr>
          <a:lstStyle/>
          <a:p>
            <a:r>
              <a:rPr lang="zh-CN" altLang="zh-CN" sz="1400" dirty="0"/>
              <a:t>【例</a:t>
            </a:r>
            <a:r>
              <a:rPr lang="en-US" altLang="zh-CN" sz="1400" dirty="0"/>
              <a:t>4</a:t>
            </a:r>
            <a:r>
              <a:rPr lang="zh-CN" altLang="zh-CN" sz="1400" dirty="0"/>
              <a:t>】专家指出，老年人的自杀行为原因主要是在衰老过程中引起的</a:t>
            </a:r>
            <a:r>
              <a:rPr lang="en-US" altLang="zh-CN" sz="1400" dirty="0"/>
              <a:t>“</a:t>
            </a:r>
            <a:r>
              <a:rPr lang="zh-CN" altLang="zh-CN" sz="1400" dirty="0"/>
              <a:t>丧失事件</a:t>
            </a:r>
            <a:r>
              <a:rPr lang="en-US" altLang="zh-CN" sz="1400" dirty="0"/>
              <a:t>”</a:t>
            </a:r>
            <a:r>
              <a:rPr lang="zh-CN" altLang="zh-CN" sz="1400" dirty="0"/>
              <a:t>，如丧失健康、丧失伴侣、丧失子女的关心、丧失经济能力等。因此，有关人士指出，社会、家庭都应该对老年人给予关心，社区也应提供必要的服务，如长期护理服务、心理咨询服务、法律帮助等；而相关的危机干预组织也得一起配合，共同努力，降低老年人自杀的概率。</a:t>
            </a:r>
          </a:p>
          <a:p>
            <a:r>
              <a:rPr lang="zh-CN" altLang="zh-CN" sz="1400" dirty="0"/>
              <a:t>根据以上信息，下列表述正确的一句是：</a:t>
            </a:r>
          </a:p>
          <a:p>
            <a:r>
              <a:rPr lang="en-US" altLang="zh-CN" sz="1400" dirty="0"/>
              <a:t>A.</a:t>
            </a:r>
            <a:r>
              <a:rPr lang="zh-CN" altLang="zh-CN" sz="1400" dirty="0"/>
              <a:t>老年人自杀主要是因为他们的衰老、不健康</a:t>
            </a:r>
          </a:p>
          <a:p>
            <a:r>
              <a:rPr lang="en-US" altLang="zh-CN" sz="1400" dirty="0"/>
              <a:t>B.</a:t>
            </a:r>
            <a:r>
              <a:rPr lang="zh-CN" altLang="zh-CN" sz="1400" dirty="0"/>
              <a:t>老年人自杀概率这么高，相关的危机干预组织必须承担责任</a:t>
            </a:r>
          </a:p>
          <a:p>
            <a:r>
              <a:rPr lang="en-US" altLang="zh-CN" sz="1400" dirty="0"/>
              <a:t>C.</a:t>
            </a:r>
            <a:r>
              <a:rPr lang="zh-CN" altLang="zh-CN" sz="1400" dirty="0"/>
              <a:t>家庭子女、社区、危机干预组织等社会各界应共同关心老年人的生活</a:t>
            </a:r>
          </a:p>
          <a:p>
            <a:r>
              <a:rPr lang="en-US" altLang="zh-CN" sz="1400" dirty="0"/>
              <a:t>D.</a:t>
            </a:r>
            <a:r>
              <a:rPr lang="zh-CN" altLang="zh-CN" sz="1400" dirty="0"/>
              <a:t>只要社区做好了相应的护理与咨询服务，老年人的自杀概率就一定降低</a:t>
            </a:r>
          </a:p>
        </p:txBody>
      </p:sp>
      <p:sp>
        <p:nvSpPr>
          <p:cNvPr id="1048763"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7550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C</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4"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65" name="内容占位符 2"/>
          <p:cNvSpPr>
            <a:spLocks noGrp="1"/>
          </p:cNvSpPr>
          <p:nvPr>
            <p:ph idx="1"/>
          </p:nvPr>
        </p:nvSpPr>
        <p:spPr/>
        <p:txBody>
          <a:bodyPr>
            <a:normAutofit fontScale="75000" lnSpcReduction="20000"/>
          </a:bodyPr>
          <a:lstStyle/>
          <a:p>
            <a:r>
              <a:rPr lang="zh-CN" altLang="zh-CN" dirty="0"/>
              <a:t>【例</a:t>
            </a:r>
            <a:r>
              <a:rPr lang="en-US" altLang="zh-CN" dirty="0"/>
              <a:t>5</a:t>
            </a:r>
            <a:r>
              <a:rPr lang="zh-CN" altLang="zh-CN" dirty="0"/>
              <a:t>】一项对西部山区小塘村的调查发现，小塘村约五分之三的儿童入中学后出现中度以上的近视，而他们的父母及祖辈，没有机会到正规学校接受教育，很少出现近视。</a:t>
            </a:r>
          </a:p>
          <a:p>
            <a:r>
              <a:rPr lang="zh-CN" altLang="zh-CN" dirty="0"/>
              <a:t>以下哪项作为上述断定的结论最为恰当：</a:t>
            </a:r>
          </a:p>
          <a:p>
            <a:r>
              <a:rPr lang="en-US" altLang="zh-CN" dirty="0"/>
              <a:t>A.</a:t>
            </a:r>
            <a:r>
              <a:rPr lang="zh-CN" altLang="zh-CN" dirty="0"/>
              <a:t>接受文化教育是造成近视的原因</a:t>
            </a:r>
          </a:p>
          <a:p>
            <a:r>
              <a:rPr lang="en-US" altLang="zh-CN" dirty="0"/>
              <a:t>B.</a:t>
            </a:r>
            <a:r>
              <a:rPr lang="zh-CN" altLang="zh-CN" dirty="0"/>
              <a:t>只有在儿童期接受正式教育才易于成为近视</a:t>
            </a:r>
          </a:p>
          <a:p>
            <a:r>
              <a:rPr lang="en-US" altLang="zh-CN" dirty="0"/>
              <a:t>C.</a:t>
            </a:r>
            <a:r>
              <a:rPr lang="zh-CN" altLang="zh-CN" dirty="0"/>
              <a:t>阅读和课堂作业带来的视觉压力必然造成儿童的近视</a:t>
            </a:r>
          </a:p>
          <a:p>
            <a:r>
              <a:rPr lang="en-US" altLang="zh-CN" dirty="0"/>
              <a:t>D.</a:t>
            </a:r>
            <a:r>
              <a:rPr lang="zh-CN" altLang="zh-CN" dirty="0"/>
              <a:t>文化教育的发展和近视现象的出现有密切关系</a:t>
            </a:r>
          </a:p>
        </p:txBody>
      </p:sp>
      <p:sp>
        <p:nvSpPr>
          <p:cNvPr id="1048766"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06" name="内容占位符 2"/>
          <p:cNvSpPr>
            <a:spLocks noGrp="1"/>
          </p:cNvSpPr>
          <p:nvPr>
            <p:ph idx="1"/>
          </p:nvPr>
        </p:nvSpPr>
        <p:spPr/>
        <p:txBody>
          <a:bodyPr>
            <a:noAutofit/>
          </a:bodyPr>
          <a:lstStyle/>
          <a:p>
            <a:pPr>
              <a:lnSpc>
                <a:spcPct val="120000"/>
              </a:lnSpc>
            </a:pPr>
            <a:r>
              <a:rPr lang="zh-CN" altLang="zh-CN" sz="1400" dirty="0"/>
              <a:t>【例</a:t>
            </a:r>
            <a:r>
              <a:rPr lang="en-US" altLang="zh-CN" sz="1400" dirty="0"/>
              <a:t>2</a:t>
            </a:r>
            <a:r>
              <a:rPr lang="zh-CN" altLang="zh-CN" sz="1400" dirty="0"/>
              <a:t>】从世界经济的发展历程来看，如果一国或地区的经济保持着稳定的增长速度，大多数商品和服务的价格必然随之上涨，只要这种涨幅始终在一个较小的区间内就不会对经济造成负面影响。</a:t>
            </a:r>
          </a:p>
          <a:p>
            <a:pPr>
              <a:lnSpc>
                <a:spcPct val="120000"/>
              </a:lnSpc>
            </a:pPr>
            <a:r>
              <a:rPr lang="zh-CN" altLang="zh-CN" sz="1400" dirty="0"/>
              <a:t>由此可以推出，在一定时期内：</a:t>
            </a:r>
          </a:p>
          <a:p>
            <a:pPr>
              <a:lnSpc>
                <a:spcPct val="120000"/>
              </a:lnSpc>
            </a:pPr>
            <a:r>
              <a:rPr lang="en-US" altLang="zh-CN" sz="1400" dirty="0"/>
              <a:t>A.</a:t>
            </a:r>
            <a:r>
              <a:rPr lang="zh-CN" altLang="zh-CN" sz="1400" dirty="0"/>
              <a:t>如果大多数商品价格上涨，说明该国经济正在稳定增长</a:t>
            </a:r>
          </a:p>
          <a:p>
            <a:pPr>
              <a:lnSpc>
                <a:spcPct val="120000"/>
              </a:lnSpc>
            </a:pPr>
            <a:r>
              <a:rPr lang="en-US" altLang="zh-CN" sz="1400" dirty="0"/>
              <a:t>B.</a:t>
            </a:r>
            <a:r>
              <a:rPr lang="zh-CN" altLang="zh-CN" sz="1400" dirty="0"/>
              <a:t>如果大多数商品价格涨幅过大，对该国经济必然有负面影响</a:t>
            </a:r>
          </a:p>
          <a:p>
            <a:pPr>
              <a:lnSpc>
                <a:spcPct val="120000"/>
              </a:lnSpc>
            </a:pPr>
            <a:r>
              <a:rPr lang="en-US" altLang="zh-CN" sz="1400" dirty="0"/>
              <a:t>C.</a:t>
            </a:r>
            <a:r>
              <a:rPr lang="zh-CN" altLang="zh-CN" sz="1400" dirty="0"/>
              <a:t>如果大多数商品价格不上涨，说明该国经济没有保持稳定增长</a:t>
            </a:r>
          </a:p>
          <a:p>
            <a:pPr>
              <a:lnSpc>
                <a:spcPct val="120000"/>
              </a:lnSpc>
            </a:pPr>
            <a:r>
              <a:rPr lang="en-US" altLang="zh-CN" sz="1400" dirty="0"/>
              <a:t>D.</a:t>
            </a:r>
            <a:r>
              <a:rPr lang="zh-CN" altLang="zh-CN" sz="1400" dirty="0"/>
              <a:t>如果经济发展水平下降，该国的大多数商品价格也会降低</a:t>
            </a:r>
          </a:p>
          <a:p>
            <a:pPr>
              <a:lnSpc>
                <a:spcPct val="120000"/>
              </a:lnSpc>
            </a:pPr>
            <a:r>
              <a:rPr lang="zh-CN" altLang="zh-CN" sz="1400" dirty="0">
                <a:sym typeface="+mn-ea"/>
              </a:rPr>
              <a:t>答案：</a:t>
            </a:r>
            <a:r>
              <a:rPr lang="en-US" altLang="zh-CN" sz="1400" dirty="0">
                <a:sym typeface="+mn-ea"/>
              </a:rPr>
              <a:t>C</a:t>
            </a:r>
          </a:p>
          <a:p>
            <a:pPr>
              <a:lnSpc>
                <a:spcPct val="120000"/>
              </a:lnSpc>
            </a:pPr>
            <a:endParaRPr lang="zh-CN" altLang="zh-CN" sz="1400" dirty="0"/>
          </a:p>
        </p:txBody>
      </p:sp>
      <p:sp>
        <p:nvSpPr>
          <p:cNvPr id="1048607"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68" name="内容占位符 2"/>
          <p:cNvSpPr>
            <a:spLocks noGrp="1"/>
          </p:cNvSpPr>
          <p:nvPr>
            <p:ph idx="1"/>
          </p:nvPr>
        </p:nvSpPr>
        <p:spPr/>
        <p:txBody>
          <a:bodyPr>
            <a:normAutofit fontScale="87500"/>
          </a:bodyPr>
          <a:lstStyle/>
          <a:p>
            <a:r>
              <a:rPr lang="zh-CN" altLang="zh-CN" sz="1400" dirty="0"/>
              <a:t>【例</a:t>
            </a:r>
            <a:r>
              <a:rPr lang="en-US" altLang="zh-CN" sz="1400" dirty="0"/>
              <a:t>6</a:t>
            </a:r>
            <a:r>
              <a:rPr lang="zh-CN" altLang="zh-CN" sz="1400" dirty="0"/>
              <a:t>】许多上了年纪的老北京都对小时候庙会上看到的各种绝活念念不忘。如今，这些绝活有了更为正式的称呼</a:t>
            </a:r>
            <a:r>
              <a:rPr lang="en-US" altLang="zh-CN" sz="1400" dirty="0"/>
              <a:t>——</a:t>
            </a:r>
            <a:r>
              <a:rPr lang="zh-CN" altLang="zh-CN" sz="1400" dirty="0"/>
              <a:t>民间艺术，然而，随着社会现代化进程加快，中国民俗文化、面临前所未有的生存危机，城市环境不断变化，人们兴趣爱好快速分流和转移，加上民间艺术人才逐渐流失，这一切都使民间艺术发展面临困境。</a:t>
            </a:r>
          </a:p>
          <a:p>
            <a:r>
              <a:rPr lang="zh-CN" altLang="zh-CN" sz="1400" dirty="0"/>
              <a:t>这段文字可以推出：</a:t>
            </a:r>
          </a:p>
          <a:p>
            <a:r>
              <a:rPr lang="en-US" altLang="zh-CN" sz="1400" dirty="0"/>
              <a:t>A.</a:t>
            </a:r>
            <a:r>
              <a:rPr lang="zh-CN" altLang="zh-CN" sz="1400" dirty="0"/>
              <a:t>市场化是民间艺术的出路</a:t>
            </a:r>
          </a:p>
          <a:p>
            <a:r>
              <a:rPr lang="en-US" altLang="zh-CN" sz="1400" dirty="0"/>
              <a:t>B.</a:t>
            </a:r>
            <a:r>
              <a:rPr lang="zh-CN" altLang="zh-CN" sz="1400" dirty="0"/>
              <a:t>民俗文化需要抢救性保护</a:t>
            </a:r>
          </a:p>
          <a:p>
            <a:r>
              <a:rPr lang="en-US" altLang="zh-CN" sz="1400" dirty="0"/>
              <a:t>C.</a:t>
            </a:r>
            <a:r>
              <a:rPr lang="zh-CN" altLang="zh-CN" sz="1400" dirty="0"/>
              <a:t>城市建设应突出文化特色</a:t>
            </a:r>
          </a:p>
          <a:p>
            <a:r>
              <a:rPr lang="en-US" altLang="zh-CN" sz="1400" dirty="0"/>
              <a:t>D.</a:t>
            </a:r>
            <a:r>
              <a:rPr lang="zh-CN" altLang="zh-CN" sz="1400" dirty="0"/>
              <a:t>应提高民间艺术人才的社会地位</a:t>
            </a:r>
          </a:p>
        </p:txBody>
      </p:sp>
      <p:sp>
        <p:nvSpPr>
          <p:cNvPr id="1048769"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B</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0"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71" name="内容占位符 2"/>
          <p:cNvSpPr>
            <a:spLocks noGrp="1"/>
          </p:cNvSpPr>
          <p:nvPr>
            <p:ph idx="1"/>
          </p:nvPr>
        </p:nvSpPr>
        <p:spPr/>
        <p:txBody>
          <a:bodyPr>
            <a:normAutofit fontScale="70000" lnSpcReduction="20000"/>
          </a:bodyPr>
          <a:lstStyle/>
          <a:p>
            <a:r>
              <a:rPr lang="zh-CN" altLang="zh-CN" dirty="0"/>
              <a:t>【例</a:t>
            </a:r>
            <a:r>
              <a:rPr lang="en-US" altLang="zh-CN" dirty="0"/>
              <a:t>7</a:t>
            </a:r>
            <a:r>
              <a:rPr lang="zh-CN" altLang="zh-CN" dirty="0"/>
              <a:t>】据有关调查，</a:t>
            </a:r>
            <a:r>
              <a:rPr lang="en-US" altLang="zh-CN" dirty="0"/>
              <a:t>70</a:t>
            </a:r>
            <a:r>
              <a:rPr lang="zh-CN" altLang="zh-CN" dirty="0"/>
              <a:t>％的中国家庭只要有了孩子就不养宠物，他们的观点是，宠物对孩子的健康有威胁。而一些西方国家几乎家家都有宠物，对于他们来说，宠物是孩子成长过程中不可缺少的玩伴。</a:t>
            </a:r>
          </a:p>
          <a:p>
            <a:r>
              <a:rPr lang="zh-CN" altLang="zh-CN" dirty="0"/>
              <a:t>从这段文字可以推出：</a:t>
            </a:r>
          </a:p>
          <a:p>
            <a:r>
              <a:rPr lang="en-US" altLang="zh-CN" dirty="0"/>
              <a:t>A.</a:t>
            </a:r>
            <a:r>
              <a:rPr lang="zh-CN" altLang="zh-CN" dirty="0"/>
              <a:t>中国人对于孩子的关爱超过宠物</a:t>
            </a:r>
          </a:p>
          <a:p>
            <a:r>
              <a:rPr lang="en-US" altLang="zh-CN" dirty="0"/>
              <a:t>B.</a:t>
            </a:r>
            <a:r>
              <a:rPr lang="zh-CN" altLang="zh-CN" dirty="0"/>
              <a:t>西方人爱宠物甚于他们的孩子</a:t>
            </a:r>
          </a:p>
          <a:p>
            <a:r>
              <a:rPr lang="en-US" altLang="zh-CN" dirty="0"/>
              <a:t>C.</a:t>
            </a:r>
            <a:r>
              <a:rPr lang="zh-CN" altLang="zh-CN" dirty="0"/>
              <a:t>饲养宠物对于孩子来说，有利有弊，弊大于利</a:t>
            </a:r>
          </a:p>
          <a:p>
            <a:r>
              <a:rPr lang="en-US" altLang="zh-CN" dirty="0"/>
              <a:t>D.</a:t>
            </a:r>
            <a:r>
              <a:rPr lang="zh-CN" altLang="zh-CN" dirty="0"/>
              <a:t>中西方家庭对于饲养宠物的观念不一样</a:t>
            </a:r>
          </a:p>
        </p:txBody>
      </p:sp>
      <p:sp>
        <p:nvSpPr>
          <p:cNvPr id="1048772"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3"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74" name="内容占位符 2"/>
          <p:cNvSpPr>
            <a:spLocks noGrp="1"/>
          </p:cNvSpPr>
          <p:nvPr>
            <p:ph idx="1"/>
          </p:nvPr>
        </p:nvSpPr>
        <p:spPr/>
        <p:txBody>
          <a:bodyPr>
            <a:normAutofit fontScale="75000" lnSpcReduction="20000"/>
          </a:bodyPr>
          <a:lstStyle/>
          <a:p>
            <a:r>
              <a:rPr lang="zh-CN" altLang="zh-CN" dirty="0"/>
              <a:t>【例</a:t>
            </a:r>
            <a:r>
              <a:rPr lang="en-US" altLang="zh-CN" dirty="0"/>
              <a:t>8</a:t>
            </a:r>
            <a:r>
              <a:rPr lang="zh-CN" altLang="zh-CN" dirty="0"/>
              <a:t>】一本使用十几万字写出中国上下五千年文明史的普及读物《中国读本》，继在我国创下累计发行</a:t>
            </a:r>
            <a:r>
              <a:rPr lang="en-US" altLang="zh-CN" dirty="0"/>
              <a:t>1000</a:t>
            </a:r>
            <a:r>
              <a:rPr lang="zh-CN" altLang="zh-CN" dirty="0"/>
              <a:t>余万册的骄人成绩后，又开始走出中国走向世界。</a:t>
            </a:r>
          </a:p>
          <a:p>
            <a:r>
              <a:rPr lang="zh-CN" altLang="zh-CN" dirty="0"/>
              <a:t>根据这段文字，可以推出的是：</a:t>
            </a:r>
          </a:p>
          <a:p>
            <a:r>
              <a:rPr lang="en-US" altLang="zh-CN" dirty="0"/>
              <a:t>A.</a:t>
            </a:r>
            <a:r>
              <a:rPr lang="zh-CN" altLang="zh-CN" dirty="0"/>
              <a:t>历史图书应该走普及化、大众化道路</a:t>
            </a:r>
          </a:p>
          <a:p>
            <a:r>
              <a:rPr lang="en-US" altLang="zh-CN" dirty="0"/>
              <a:t>B.</a:t>
            </a:r>
            <a:r>
              <a:rPr lang="zh-CN" altLang="zh-CN" dirty="0"/>
              <a:t>越来越多的外国人对中国历史感兴趣</a:t>
            </a:r>
          </a:p>
          <a:p>
            <a:r>
              <a:rPr lang="en-US" altLang="zh-CN" dirty="0"/>
              <a:t>C.</a:t>
            </a:r>
            <a:r>
              <a:rPr lang="zh-CN" altLang="zh-CN" dirty="0"/>
              <a:t>《中国读本》可能授权国外出版商出版</a:t>
            </a:r>
          </a:p>
          <a:p>
            <a:r>
              <a:rPr lang="en-US" altLang="zh-CN" dirty="0"/>
              <a:t>D.</a:t>
            </a:r>
            <a:r>
              <a:rPr lang="zh-CN" altLang="zh-CN" dirty="0"/>
              <a:t>越是大众的，越是民族的，越容易走向世界</a:t>
            </a:r>
          </a:p>
        </p:txBody>
      </p:sp>
      <p:sp>
        <p:nvSpPr>
          <p:cNvPr id="1048775"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C</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6"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77" name="内容占位符 2"/>
          <p:cNvSpPr>
            <a:spLocks noGrp="1"/>
          </p:cNvSpPr>
          <p:nvPr>
            <p:ph idx="1"/>
          </p:nvPr>
        </p:nvSpPr>
        <p:spPr/>
        <p:txBody>
          <a:bodyPr>
            <a:normAutofit fontScale="55000" lnSpcReduction="20000"/>
          </a:bodyPr>
          <a:lstStyle/>
          <a:p>
            <a:r>
              <a:rPr lang="zh-CN" altLang="zh-CN" dirty="0"/>
              <a:t>【例</a:t>
            </a:r>
            <a:r>
              <a:rPr lang="en-US" altLang="zh-CN" dirty="0"/>
              <a:t>9</a:t>
            </a:r>
            <a:r>
              <a:rPr lang="zh-CN" altLang="zh-CN" dirty="0"/>
              <a:t>】读者上网阅读各类网络小说已成为阅读新时尚，</a:t>
            </a:r>
            <a:r>
              <a:rPr lang="en-US" altLang="zh-CN" dirty="0"/>
              <a:t>“</a:t>
            </a:r>
            <a:r>
              <a:rPr lang="zh-CN" altLang="zh-CN" dirty="0"/>
              <a:t>点击率小说</a:t>
            </a:r>
            <a:r>
              <a:rPr lang="en-US" altLang="zh-CN" dirty="0"/>
              <a:t>”</a:t>
            </a:r>
            <a:r>
              <a:rPr lang="zh-CN" altLang="zh-CN" dirty="0"/>
              <a:t>在网络小说的基础上脱颖而出，成为一种新的出版模式。网络上的作品因为高点击率走红出版，网络写手可以获得版权税。网站因为人气赚取高点击率；出版社因为高点击率和人气判断市场，赢得市场销售业绩，为了获得更高的点击率，有的专业写手甚至根据出版商的要求写书。</a:t>
            </a:r>
          </a:p>
          <a:p>
            <a:r>
              <a:rPr lang="zh-CN" altLang="zh-CN" dirty="0"/>
              <a:t>根据这段文字，无法推出的是：</a:t>
            </a:r>
          </a:p>
          <a:p>
            <a:r>
              <a:rPr lang="en-US" altLang="zh-CN" dirty="0"/>
              <a:t>A.</a:t>
            </a:r>
            <a:r>
              <a:rPr lang="zh-CN" altLang="zh-CN" dirty="0"/>
              <a:t>网络阅读将逐步取代传统的阅读模式</a:t>
            </a:r>
          </a:p>
          <a:p>
            <a:r>
              <a:rPr lang="en-US" altLang="zh-CN" dirty="0"/>
              <a:t>B.</a:t>
            </a:r>
            <a:r>
              <a:rPr lang="zh-CN" altLang="zh-CN" dirty="0"/>
              <a:t>点击率小说受到网站和出版商的大力欢迎</a:t>
            </a:r>
          </a:p>
          <a:p>
            <a:r>
              <a:rPr lang="en-US" altLang="zh-CN" dirty="0"/>
              <a:t>C.</a:t>
            </a:r>
            <a:r>
              <a:rPr lang="zh-CN" altLang="zh-CN" dirty="0"/>
              <a:t>网络写手必须满足读者需求，作品才会有较高的点击率</a:t>
            </a:r>
          </a:p>
          <a:p>
            <a:r>
              <a:rPr lang="en-US" altLang="zh-CN" dirty="0"/>
              <a:t>D.</a:t>
            </a:r>
            <a:r>
              <a:rPr lang="zh-CN" altLang="zh-CN" dirty="0"/>
              <a:t>点击率小说使网络写手、网站与出版社建立起</a:t>
            </a:r>
            <a:r>
              <a:rPr lang="en-US" altLang="zh-CN" dirty="0"/>
              <a:t>“</a:t>
            </a:r>
            <a:r>
              <a:rPr lang="zh-CN" altLang="zh-CN" dirty="0"/>
              <a:t>三赢</a:t>
            </a:r>
            <a:r>
              <a:rPr lang="en-US" altLang="zh-CN" dirty="0"/>
              <a:t>”</a:t>
            </a:r>
            <a:r>
              <a:rPr lang="zh-CN" altLang="zh-CN" dirty="0"/>
              <a:t>的出版模式</a:t>
            </a:r>
          </a:p>
        </p:txBody>
      </p:sp>
      <p:sp>
        <p:nvSpPr>
          <p:cNvPr id="1048778"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A</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9" name="标题 1"/>
          <p:cNvSpPr>
            <a:spLocks noGrp="1"/>
          </p:cNvSpPr>
          <p:nvPr>
            <p:ph type="title"/>
          </p:nvPr>
        </p:nvSpPr>
        <p:spPr/>
        <p:txBody>
          <a:bodyPr/>
          <a:lstStyle/>
          <a:p>
            <a:r>
              <a:rPr lang="zh-CN" altLang="en-US" dirty="0">
                <a:sym typeface="+mn-ea"/>
              </a:rPr>
              <a:t>高频考点</a:t>
            </a:r>
            <a:r>
              <a:rPr lang="en-US" altLang="zh-CN" dirty="0">
                <a:sym typeface="+mn-ea"/>
              </a:rPr>
              <a:t>50</a:t>
            </a:r>
            <a:r>
              <a:rPr lang="zh-CN" altLang="en-US" dirty="0">
                <a:sym typeface="+mn-ea"/>
              </a:rPr>
              <a:t> 归纳推理</a:t>
            </a:r>
            <a:endParaRPr lang="zh-CN" altLang="en-US" dirty="0"/>
          </a:p>
        </p:txBody>
      </p:sp>
      <p:sp>
        <p:nvSpPr>
          <p:cNvPr id="1048780" name="内容占位符 2"/>
          <p:cNvSpPr>
            <a:spLocks noGrp="1"/>
          </p:cNvSpPr>
          <p:nvPr>
            <p:ph idx="1"/>
          </p:nvPr>
        </p:nvSpPr>
        <p:spPr/>
        <p:txBody>
          <a:bodyPr>
            <a:normAutofit fontScale="70000" lnSpcReduction="20000"/>
          </a:bodyPr>
          <a:lstStyle/>
          <a:p>
            <a:r>
              <a:rPr lang="zh-CN" altLang="zh-CN" dirty="0"/>
              <a:t>【例</a:t>
            </a:r>
            <a:r>
              <a:rPr lang="en-US" altLang="zh-CN" dirty="0"/>
              <a:t>10</a:t>
            </a:r>
            <a:r>
              <a:rPr lang="zh-CN" altLang="zh-CN" dirty="0"/>
              <a:t>】美国科学家发现，雄性非洲慈鲷鱼能通过观察其他雄性成员在抢占地盘争斗中的表现而评估对手的实力，在加入争斗时总是挑战那些最弱的对手。这是科学家首次发现鱼类具有这种推理能力。</a:t>
            </a:r>
          </a:p>
          <a:p>
            <a:r>
              <a:rPr lang="zh-CN" altLang="zh-CN" dirty="0"/>
              <a:t>由此可以推知：</a:t>
            </a:r>
          </a:p>
          <a:p>
            <a:r>
              <a:rPr lang="en-US" altLang="zh-CN" dirty="0"/>
              <a:t>A.</a:t>
            </a:r>
            <a:r>
              <a:rPr lang="zh-CN" altLang="zh-CN" dirty="0"/>
              <a:t>雄性非洲慈鲷鱼逻辑能力比雌性强</a:t>
            </a:r>
          </a:p>
          <a:p>
            <a:r>
              <a:rPr lang="en-US" altLang="zh-CN" dirty="0"/>
              <a:t>B.</a:t>
            </a:r>
            <a:r>
              <a:rPr lang="zh-CN" altLang="zh-CN" dirty="0"/>
              <a:t>雄性非洲慈鲷鱼具有人类的某些理性认识特点</a:t>
            </a:r>
          </a:p>
          <a:p>
            <a:r>
              <a:rPr lang="en-US" altLang="zh-CN" dirty="0"/>
              <a:t>C.</a:t>
            </a:r>
            <a:r>
              <a:rPr lang="zh-CN" altLang="zh-CN" dirty="0"/>
              <a:t>逻辑推理能力较强的鱼能够占有较大的地盘</a:t>
            </a:r>
          </a:p>
          <a:p>
            <a:r>
              <a:rPr lang="en-US" altLang="zh-CN" dirty="0"/>
              <a:t>D.</a:t>
            </a:r>
            <a:r>
              <a:rPr lang="zh-CN" altLang="zh-CN" dirty="0"/>
              <a:t>人类是逻辑推理能力最强的高等动物</a:t>
            </a:r>
          </a:p>
        </p:txBody>
      </p:sp>
      <p:sp>
        <p:nvSpPr>
          <p:cNvPr id="1048781"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B</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2"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783" name="内容占位符 2"/>
          <p:cNvSpPr>
            <a:spLocks noGrp="1"/>
          </p:cNvSpPr>
          <p:nvPr>
            <p:ph idx="1"/>
          </p:nvPr>
        </p:nvSpPr>
        <p:spPr/>
        <p:txBody>
          <a:bodyPr>
            <a:normAutofit fontScale="65000" lnSpcReduction="20000"/>
          </a:bodyPr>
          <a:lstStyle/>
          <a:p>
            <a:pPr>
              <a:lnSpc>
                <a:spcPct val="120000"/>
              </a:lnSpc>
            </a:pPr>
            <a:r>
              <a:rPr lang="zh-CN" altLang="zh-CN" dirty="0"/>
              <a:t>【例</a:t>
            </a:r>
            <a:r>
              <a:rPr lang="en-US" altLang="zh-CN" dirty="0"/>
              <a:t>1</a:t>
            </a:r>
            <a:r>
              <a:rPr lang="zh-CN" altLang="zh-CN" dirty="0"/>
              <a:t>】科学家发现，儿童时期不接触细菌和病菌，是</a:t>
            </a:r>
            <a:r>
              <a:rPr lang="en-US" altLang="zh-CN" dirty="0"/>
              <a:t>5</a:t>
            </a:r>
            <a:r>
              <a:rPr lang="zh-CN" altLang="zh-CN" dirty="0"/>
              <a:t>岁以下人群糖尿病病例近年来急剧增加的主要原因之一。而那些生活在农村的孩子由于更早接触到带菌的物质，有更多机会与宠物相处，患过敏症、哮喘和湿疹等疾病的机率反而很低。所以，将细菌消灭得过于彻底的环境可能反而会给儿童的健康带来危害。</a:t>
            </a:r>
          </a:p>
          <a:p>
            <a:pPr>
              <a:lnSpc>
                <a:spcPct val="120000"/>
              </a:lnSpc>
            </a:pPr>
            <a:r>
              <a:rPr lang="zh-CN" altLang="zh-CN" dirty="0"/>
              <a:t>以下哪项如果为真，将有力地支持上述结论：</a:t>
            </a:r>
          </a:p>
          <a:p>
            <a:pPr>
              <a:lnSpc>
                <a:spcPct val="120000"/>
              </a:lnSpc>
            </a:pPr>
            <a:r>
              <a:rPr lang="en-US" altLang="zh-CN" dirty="0"/>
              <a:t>A.</a:t>
            </a:r>
            <a:r>
              <a:rPr lang="zh-CN" altLang="zh-CN" dirty="0"/>
              <a:t>刚出生的婴儿，其体表和体内是无菌的，但开始吃奶、喝水后，细菌便乘机进入体内</a:t>
            </a:r>
          </a:p>
          <a:p>
            <a:pPr>
              <a:lnSpc>
                <a:spcPct val="120000"/>
              </a:lnSpc>
            </a:pPr>
            <a:r>
              <a:rPr lang="en-US" altLang="zh-CN" dirty="0"/>
              <a:t>B.</a:t>
            </a:r>
            <a:r>
              <a:rPr lang="zh-CN" altLang="zh-CN" dirty="0"/>
              <a:t>人体皮肤上的细菌大多起保护作用，并为每个人制造出独特的体味</a:t>
            </a:r>
          </a:p>
          <a:p>
            <a:pPr>
              <a:lnSpc>
                <a:spcPct val="120000"/>
              </a:lnSpc>
            </a:pPr>
            <a:r>
              <a:rPr lang="en-US" altLang="zh-CN" dirty="0"/>
              <a:t>C.</a:t>
            </a:r>
            <a:r>
              <a:rPr lang="zh-CN" altLang="zh-CN" dirty="0"/>
              <a:t>大部分细菌是有益于身体健康的，人的健康长寿离不开正常的菌群</a:t>
            </a:r>
          </a:p>
          <a:p>
            <a:pPr>
              <a:lnSpc>
                <a:spcPct val="120000"/>
              </a:lnSpc>
            </a:pPr>
            <a:r>
              <a:rPr lang="en-US" altLang="zh-CN" dirty="0"/>
              <a:t>D.</a:t>
            </a:r>
            <a:r>
              <a:rPr lang="zh-CN" altLang="zh-CN" dirty="0"/>
              <a:t>很多有害细菌平时与人体相安无事，当人体免疫力下降时，细菌便开始侵害人体</a:t>
            </a:r>
          </a:p>
        </p:txBody>
      </p:sp>
      <p:sp>
        <p:nvSpPr>
          <p:cNvPr id="1048784" name="文本占位符 3"/>
          <p:cNvSpPr>
            <a:spLocks noGrp="1"/>
          </p:cNvSpPr>
          <p:nvPr>
            <p:ph type="body" orient="vert" sz="quarter" idx="13"/>
          </p:nvPr>
        </p:nvSpPr>
        <p:spPr/>
        <p:txBody>
          <a:bodyPr/>
          <a:lstStyle/>
          <a:p>
            <a:endParaRPr lang="zh-CN" altLang="en-US"/>
          </a:p>
        </p:txBody>
      </p:sp>
      <p:sp>
        <p:nvSpPr>
          <p:cNvPr id="2" name="文本框 1"/>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C</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5"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786" name="内容占位符 2"/>
          <p:cNvSpPr>
            <a:spLocks noGrp="1"/>
          </p:cNvSpPr>
          <p:nvPr>
            <p:ph idx="1"/>
          </p:nvPr>
        </p:nvSpPr>
        <p:spPr/>
        <p:txBody>
          <a:bodyPr>
            <a:noAutofit/>
          </a:bodyPr>
          <a:lstStyle/>
          <a:p>
            <a:pPr>
              <a:lnSpc>
                <a:spcPct val="120000"/>
              </a:lnSpc>
            </a:pPr>
            <a:r>
              <a:rPr lang="zh-CN" altLang="zh-CN" sz="1200" dirty="0"/>
              <a:t>【例</a:t>
            </a:r>
            <a:r>
              <a:rPr lang="en-US" altLang="zh-CN" sz="1200" dirty="0"/>
              <a:t>2</a:t>
            </a:r>
            <a:r>
              <a:rPr lang="zh-CN" altLang="zh-CN" sz="1200" dirty="0"/>
              <a:t>】人们在社会生活中常会面临选择，要么选择风险小，报酬低的机会；要么选择风险大，报酬高的机会。究竟是在个人决策的情况下富于冒险性，还是在群体决策的情况下富于冒险性？有研究表明，群体比个体更富有冒险精神，群体倾向于获利大但成功率小的行为。</a:t>
            </a:r>
          </a:p>
          <a:p>
            <a:pPr>
              <a:lnSpc>
                <a:spcPct val="120000"/>
              </a:lnSpc>
            </a:pPr>
            <a:r>
              <a:rPr lang="zh-CN" altLang="zh-CN" sz="1200" dirty="0"/>
              <a:t>以下哪项如果为真，最能支持上述研究结论：</a:t>
            </a:r>
          </a:p>
          <a:p>
            <a:pPr>
              <a:lnSpc>
                <a:spcPct val="120000"/>
              </a:lnSpc>
            </a:pPr>
            <a:r>
              <a:rPr lang="en-US" altLang="zh-CN" sz="1200" dirty="0"/>
              <a:t>A.</a:t>
            </a:r>
            <a:r>
              <a:rPr lang="zh-CN" altLang="zh-CN" sz="1200" dirty="0"/>
              <a:t>在群体进行决策时，人们往往会比个人决策时更倾向于向某一个极端偏斜，从而背离最佳决策</a:t>
            </a:r>
          </a:p>
          <a:p>
            <a:pPr>
              <a:lnSpc>
                <a:spcPct val="120000"/>
              </a:lnSpc>
            </a:pPr>
            <a:r>
              <a:rPr lang="en-US" altLang="zh-CN" sz="1200" dirty="0"/>
              <a:t>B.</a:t>
            </a:r>
            <a:r>
              <a:rPr lang="zh-CN" altLang="zh-CN" sz="1200" dirty="0"/>
              <a:t>个体会将其意见与群体其他成员相互比较，因其想要被其他群体成员所接受及喜爱，所以个体往往会顺从群体的一般意见</a:t>
            </a:r>
          </a:p>
          <a:p>
            <a:pPr>
              <a:lnSpc>
                <a:spcPct val="120000"/>
              </a:lnSpc>
            </a:pPr>
            <a:r>
              <a:rPr lang="en-US" altLang="zh-CN" sz="1200" dirty="0"/>
              <a:t>C.</a:t>
            </a:r>
            <a:r>
              <a:rPr lang="zh-CN" altLang="zh-CN" sz="1200" dirty="0"/>
              <a:t>在群体决策中，很可能出现以个体或子群体为主发表意见、进行决策的情况，使群体决策为个体或子群体所左右</a:t>
            </a:r>
          </a:p>
          <a:p>
            <a:pPr>
              <a:lnSpc>
                <a:spcPct val="120000"/>
              </a:lnSpc>
            </a:pPr>
            <a:r>
              <a:rPr lang="en-US" altLang="zh-CN" sz="1200" dirty="0"/>
              <a:t>D.</a:t>
            </a:r>
            <a:r>
              <a:rPr lang="zh-CN" altLang="zh-CN" sz="1200" dirty="0"/>
              <a:t>群体决策有利于充分利用其成员不同的教育程度、经验和背景，他们的广泛参与有利于提高决策的科学性</a:t>
            </a:r>
          </a:p>
        </p:txBody>
      </p:sp>
      <p:sp>
        <p:nvSpPr>
          <p:cNvPr id="1048787"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A</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8"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789" name="内容占位符 2"/>
          <p:cNvSpPr>
            <a:spLocks noGrp="1"/>
          </p:cNvSpPr>
          <p:nvPr>
            <p:ph idx="1"/>
          </p:nvPr>
        </p:nvSpPr>
        <p:spPr/>
        <p:txBody>
          <a:bodyPr>
            <a:normAutofit fontScale="55000" lnSpcReduction="20000"/>
          </a:bodyPr>
          <a:lstStyle/>
          <a:p>
            <a:r>
              <a:rPr lang="zh-CN" altLang="zh-CN" dirty="0"/>
              <a:t>【例</a:t>
            </a:r>
            <a:r>
              <a:rPr lang="en-US" altLang="zh-CN" dirty="0"/>
              <a:t>3</a:t>
            </a:r>
            <a:r>
              <a:rPr lang="zh-CN" altLang="zh-CN" dirty="0"/>
              <a:t>】碎片化时代人们的注意力很难持久，让用户在邮件页面停留更长时间已经成为了营销者不断努力的方向，随着富媒体化的逐步流行，邮件逐步从单一静态向动态转变，个性化邮件的特性也逐步凸显，</a:t>
            </a:r>
            <a:r>
              <a:rPr lang="en-US" altLang="zh-CN" dirty="0"/>
              <a:t>GIF</a:t>
            </a:r>
            <a:r>
              <a:rPr lang="zh-CN" altLang="zh-CN" dirty="0"/>
              <a:t>制作简单，兼容性强，在邮件中可以增加冲击力，因此，在邮件中插入</a:t>
            </a:r>
            <a:r>
              <a:rPr lang="en-US" altLang="zh-CN" dirty="0"/>
              <a:t>GIF</a:t>
            </a:r>
            <a:r>
              <a:rPr lang="zh-CN" altLang="zh-CN" dirty="0"/>
              <a:t>动态图片，更能吸引用户的目光，增加用户的点击率。</a:t>
            </a:r>
          </a:p>
          <a:p>
            <a:r>
              <a:rPr lang="zh-CN" altLang="zh-CN" dirty="0"/>
              <a:t>以下哪项如果为真，最能支持上述结论：</a:t>
            </a:r>
          </a:p>
          <a:p>
            <a:r>
              <a:rPr lang="en-US" altLang="zh-CN" dirty="0"/>
              <a:t>A.</a:t>
            </a:r>
            <a:r>
              <a:rPr lang="zh-CN" altLang="zh-CN" dirty="0"/>
              <a:t>如果针对特定用户群而制定个性化营销邮件，那么销售机会会增加</a:t>
            </a:r>
            <a:r>
              <a:rPr lang="en-US" altLang="zh-CN" dirty="0"/>
              <a:t>20%</a:t>
            </a:r>
            <a:endParaRPr lang="zh-CN" altLang="zh-CN" dirty="0"/>
          </a:p>
          <a:p>
            <a:r>
              <a:rPr lang="en-US" altLang="zh-CN" dirty="0"/>
              <a:t>B.</a:t>
            </a:r>
            <a:r>
              <a:rPr lang="zh-CN" altLang="zh-CN" dirty="0"/>
              <a:t>过去没有插入</a:t>
            </a:r>
            <a:r>
              <a:rPr lang="en-US" altLang="zh-CN" dirty="0"/>
              <a:t>GIF</a:t>
            </a:r>
            <a:r>
              <a:rPr lang="zh-CN" altLang="zh-CN" dirty="0"/>
              <a:t>动态图片的个性化营销邮件，也为很多企业带来了成功</a:t>
            </a:r>
          </a:p>
          <a:p>
            <a:r>
              <a:rPr lang="en-US" altLang="zh-CN" dirty="0"/>
              <a:t>C.</a:t>
            </a:r>
            <a:r>
              <a:rPr lang="zh-CN" altLang="zh-CN" dirty="0"/>
              <a:t>上世纪</a:t>
            </a:r>
            <a:r>
              <a:rPr lang="en-US" altLang="zh-CN" dirty="0"/>
              <a:t>70</a:t>
            </a:r>
            <a:r>
              <a:rPr lang="zh-CN" altLang="zh-CN" dirty="0"/>
              <a:t>年代出生的人习惯于电子邮件的静态界面，不喜欢花里胡哨的东西</a:t>
            </a:r>
          </a:p>
          <a:p>
            <a:r>
              <a:rPr lang="en-US" altLang="zh-CN" dirty="0"/>
              <a:t>D.</a:t>
            </a:r>
            <a:r>
              <a:rPr lang="zh-CN" altLang="zh-CN" dirty="0"/>
              <a:t>插入</a:t>
            </a:r>
            <a:r>
              <a:rPr lang="en-US" altLang="zh-CN" dirty="0"/>
              <a:t>GIF</a:t>
            </a:r>
            <a:r>
              <a:rPr lang="zh-CN" altLang="zh-CN" dirty="0"/>
              <a:t>动态图片的个性化营销邮件，比普通发送的邮件给企业带来的收入多</a:t>
            </a:r>
            <a:r>
              <a:rPr lang="en-US" altLang="zh-CN" dirty="0"/>
              <a:t>18</a:t>
            </a:r>
            <a:r>
              <a:rPr lang="zh-CN" altLang="zh-CN" dirty="0"/>
              <a:t>倍</a:t>
            </a:r>
          </a:p>
        </p:txBody>
      </p:sp>
      <p:sp>
        <p:nvSpPr>
          <p:cNvPr id="1048790"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1"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792" name="内容占位符 2"/>
          <p:cNvSpPr>
            <a:spLocks noGrp="1"/>
          </p:cNvSpPr>
          <p:nvPr>
            <p:ph idx="1"/>
          </p:nvPr>
        </p:nvSpPr>
        <p:spPr/>
        <p:txBody>
          <a:bodyPr>
            <a:normAutofit fontScale="65000" lnSpcReduction="20000"/>
          </a:bodyPr>
          <a:lstStyle/>
          <a:p>
            <a:r>
              <a:rPr lang="zh-CN" altLang="zh-CN" dirty="0"/>
              <a:t>【例</a:t>
            </a:r>
            <a:r>
              <a:rPr lang="en-US" altLang="zh-CN" dirty="0"/>
              <a:t>4</a:t>
            </a:r>
            <a:r>
              <a:rPr lang="zh-CN" altLang="zh-CN" dirty="0"/>
              <a:t>】人都容易得感冒，感冒又分为病毒性感冒和细菌性感冒，病毒性感冒是由于病毒所致，而细菌性感冒是由于细菌所致。对于病毒性感冒，因为人自身是有免疫系统的，所以不需要吃药，只要多喝水，一般一个星期就能痊愈了。由此可以得出结论，感冒也可以不用去看医生。</a:t>
            </a:r>
          </a:p>
          <a:p>
            <a:r>
              <a:rPr lang="zh-CN" altLang="zh-CN" dirty="0"/>
              <a:t>上述结论需要基于以下哪项才能提出：</a:t>
            </a:r>
          </a:p>
          <a:p>
            <a:r>
              <a:rPr lang="en-US" altLang="zh-CN" dirty="0"/>
              <a:t>A.</a:t>
            </a:r>
            <a:r>
              <a:rPr lang="zh-CN" altLang="zh-CN" dirty="0"/>
              <a:t>感冒时乱用药会有副作用</a:t>
            </a:r>
          </a:p>
          <a:p>
            <a:r>
              <a:rPr lang="en-US" altLang="zh-CN" dirty="0"/>
              <a:t>B.</a:t>
            </a:r>
            <a:r>
              <a:rPr lang="zh-CN" altLang="zh-CN" dirty="0"/>
              <a:t>感冒是一种常见的呼吸道疾病</a:t>
            </a:r>
          </a:p>
          <a:p>
            <a:r>
              <a:rPr lang="en-US" altLang="zh-CN" dirty="0"/>
              <a:t>C.</a:t>
            </a:r>
            <a:r>
              <a:rPr lang="zh-CN" altLang="zh-CN" dirty="0"/>
              <a:t>人感冒时多数得的是病毒性感冒</a:t>
            </a:r>
          </a:p>
          <a:p>
            <a:r>
              <a:rPr lang="en-US" altLang="zh-CN" dirty="0"/>
              <a:t>D.</a:t>
            </a:r>
            <a:r>
              <a:rPr lang="zh-CN" altLang="zh-CN" dirty="0"/>
              <a:t>感冒会引起鼻塞、咳嗽、打喷嚔</a:t>
            </a:r>
          </a:p>
        </p:txBody>
      </p:sp>
      <p:sp>
        <p:nvSpPr>
          <p:cNvPr id="1048793"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C</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4"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795" name="内容占位符 2"/>
          <p:cNvSpPr>
            <a:spLocks noGrp="1"/>
          </p:cNvSpPr>
          <p:nvPr>
            <p:ph idx="1"/>
          </p:nvPr>
        </p:nvSpPr>
        <p:spPr/>
        <p:txBody>
          <a:bodyPr>
            <a:noAutofit/>
          </a:bodyPr>
          <a:lstStyle/>
          <a:p>
            <a:pPr>
              <a:lnSpc>
                <a:spcPct val="120000"/>
              </a:lnSpc>
            </a:pPr>
            <a:r>
              <a:rPr lang="zh-CN" altLang="zh-CN" sz="1400" dirty="0"/>
              <a:t>【例</a:t>
            </a:r>
            <a:r>
              <a:rPr lang="en-US" altLang="zh-CN" sz="1400" dirty="0"/>
              <a:t>5</a:t>
            </a:r>
            <a:r>
              <a:rPr lang="zh-CN" altLang="zh-CN" sz="1400" dirty="0"/>
              <a:t>】</a:t>
            </a:r>
            <a:r>
              <a:rPr lang="en-US" altLang="zh-CN" sz="1400" dirty="0"/>
              <a:t>20</a:t>
            </a:r>
            <a:r>
              <a:rPr lang="zh-CN" altLang="zh-CN" sz="1400" dirty="0"/>
              <a:t>世纪</a:t>
            </a:r>
            <a:r>
              <a:rPr lang="en-US" altLang="zh-CN" sz="1400" dirty="0"/>
              <a:t>60</a:t>
            </a:r>
            <a:r>
              <a:rPr lang="zh-CN" altLang="zh-CN" sz="1400" dirty="0"/>
              <a:t>年代，加州大学伯克利分校进行了一系列关于小鼠认知能力的实验。在实验中，一组小鼠被放在摆满各种玩具，转轮和隧道的笼子里，另一组小鼠则在空无一物的笼子里长大，实验结果显示，前一组小鼠大脑的体积更大，认知能力也显著高于后一组，研究人员因此作出推论：充分的外界刺激可以改变大脑的结构和能力。</a:t>
            </a:r>
          </a:p>
          <a:p>
            <a:pPr>
              <a:lnSpc>
                <a:spcPct val="120000"/>
              </a:lnSpc>
            </a:pPr>
            <a:r>
              <a:rPr lang="zh-CN" altLang="zh-CN" sz="1400" dirty="0"/>
              <a:t>下列哪项为真，最能加强研究人员的推论：</a:t>
            </a:r>
          </a:p>
          <a:p>
            <a:pPr>
              <a:lnSpc>
                <a:spcPct val="120000"/>
              </a:lnSpc>
            </a:pPr>
            <a:r>
              <a:rPr lang="en-US" altLang="zh-CN" sz="1400" dirty="0"/>
              <a:t>A.</a:t>
            </a:r>
            <a:r>
              <a:rPr lang="zh-CN" altLang="zh-CN" sz="1400" dirty="0"/>
              <a:t>实验中，前一组小鼠的食物营养更丰富</a:t>
            </a:r>
          </a:p>
          <a:p>
            <a:pPr>
              <a:lnSpc>
                <a:spcPct val="120000"/>
              </a:lnSpc>
            </a:pPr>
            <a:r>
              <a:rPr lang="en-US" altLang="zh-CN" sz="1400" dirty="0"/>
              <a:t>B.</a:t>
            </a:r>
            <a:r>
              <a:rPr lang="zh-CN" altLang="zh-CN" sz="1400" dirty="0"/>
              <a:t>实验后，后一组小鼠的运动能力超强</a:t>
            </a:r>
          </a:p>
          <a:p>
            <a:pPr>
              <a:lnSpc>
                <a:spcPct val="120000"/>
              </a:lnSpc>
            </a:pPr>
            <a:r>
              <a:rPr lang="en-US" altLang="zh-CN" sz="1400" dirty="0"/>
              <a:t>C.</a:t>
            </a:r>
            <a:r>
              <a:rPr lang="zh-CN" altLang="zh-CN" sz="1400" dirty="0"/>
              <a:t>后来，两组小鼠的平均寿命差不多</a:t>
            </a:r>
          </a:p>
          <a:p>
            <a:pPr>
              <a:lnSpc>
                <a:spcPct val="120000"/>
              </a:lnSpc>
            </a:pPr>
            <a:r>
              <a:rPr lang="en-US" altLang="zh-CN" sz="1400" dirty="0"/>
              <a:t>D.</a:t>
            </a:r>
            <a:r>
              <a:rPr lang="zh-CN" altLang="zh-CN" sz="1400" dirty="0"/>
              <a:t>实验前，两组小鼠的个体差异不大</a:t>
            </a:r>
          </a:p>
        </p:txBody>
      </p:sp>
      <p:sp>
        <p:nvSpPr>
          <p:cNvPr id="1048796"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09" name="内容占位符 2"/>
          <p:cNvSpPr>
            <a:spLocks noGrp="1"/>
          </p:cNvSpPr>
          <p:nvPr>
            <p:ph idx="1"/>
          </p:nvPr>
        </p:nvSpPr>
        <p:spPr/>
        <p:txBody>
          <a:bodyPr>
            <a:normAutofit fontScale="67500" lnSpcReduction="20000"/>
          </a:bodyPr>
          <a:lstStyle/>
          <a:p>
            <a:r>
              <a:rPr lang="zh-CN" altLang="zh-CN" dirty="0" smtClean="0"/>
              <a:t>【</a:t>
            </a:r>
            <a:r>
              <a:rPr lang="zh-CN" altLang="zh-CN" dirty="0"/>
              <a:t>例</a:t>
            </a:r>
            <a:r>
              <a:rPr lang="en-US" altLang="zh-CN" dirty="0"/>
              <a:t>3</a:t>
            </a:r>
            <a:r>
              <a:rPr lang="zh-CN" altLang="zh-CN" dirty="0"/>
              <a:t>】</a:t>
            </a:r>
            <a:r>
              <a:rPr lang="en-US" altLang="zh-CN" dirty="0"/>
              <a:t>“</a:t>
            </a:r>
            <a:r>
              <a:rPr lang="zh-CN" altLang="zh-CN" dirty="0"/>
              <a:t>只有领导关心职工的需求，职工才可能全力以赴地工作</a:t>
            </a:r>
            <a:r>
              <a:rPr lang="en-US" altLang="zh-CN" dirty="0"/>
              <a:t>”</a:t>
            </a:r>
            <a:r>
              <a:rPr lang="zh-CN" altLang="zh-CN" dirty="0"/>
              <a:t>。</a:t>
            </a:r>
          </a:p>
          <a:p>
            <a:r>
              <a:rPr lang="zh-CN" altLang="zh-CN" dirty="0"/>
              <a:t>据此我们可以知道：</a:t>
            </a:r>
          </a:p>
          <a:p>
            <a:r>
              <a:rPr lang="en-US" altLang="zh-CN" dirty="0"/>
              <a:t>A.</a:t>
            </a:r>
            <a:r>
              <a:rPr lang="zh-CN" altLang="zh-CN" dirty="0"/>
              <a:t>领导关心职工需求之后，职工就会全力以赴地工作</a:t>
            </a:r>
          </a:p>
          <a:p>
            <a:r>
              <a:rPr lang="en-US" altLang="zh-CN" dirty="0"/>
              <a:t>B.</a:t>
            </a:r>
            <a:r>
              <a:rPr lang="zh-CN" altLang="zh-CN" dirty="0"/>
              <a:t>只要职工不尽心尽力工作，领导就不关心他</a:t>
            </a:r>
          </a:p>
          <a:p>
            <a:r>
              <a:rPr lang="en-US" altLang="zh-CN" dirty="0"/>
              <a:t>C.</a:t>
            </a:r>
            <a:r>
              <a:rPr lang="zh-CN" altLang="zh-CN" dirty="0"/>
              <a:t>领导不关心职工的需求，职工一定不会全力以赴地工作</a:t>
            </a:r>
          </a:p>
          <a:p>
            <a:r>
              <a:rPr lang="en-US" altLang="zh-CN" dirty="0"/>
              <a:t>D.</a:t>
            </a:r>
            <a:r>
              <a:rPr lang="zh-CN" altLang="zh-CN" dirty="0"/>
              <a:t>只有职工尽心尽力工作，领导才关心他</a:t>
            </a:r>
          </a:p>
          <a:p>
            <a:r>
              <a:rPr lang="zh-CN" altLang="zh-CN" dirty="0">
                <a:sym typeface="+mn-ea"/>
              </a:rPr>
              <a:t>答案：</a:t>
            </a:r>
            <a:r>
              <a:rPr lang="en-US" altLang="zh-CN" dirty="0">
                <a:sym typeface="+mn-ea"/>
              </a:rPr>
              <a:t>C</a:t>
            </a:r>
            <a:endParaRPr lang="en-US" altLang="zh-CN" dirty="0"/>
          </a:p>
          <a:p>
            <a:endParaRPr lang="zh-CN" altLang="zh-CN" dirty="0"/>
          </a:p>
          <a:p>
            <a:endParaRPr lang="zh-CN" altLang="en-US" dirty="0"/>
          </a:p>
        </p:txBody>
      </p:sp>
      <p:sp>
        <p:nvSpPr>
          <p:cNvPr id="1048610"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7"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798" name="内容占位符 2"/>
          <p:cNvSpPr>
            <a:spLocks noGrp="1"/>
          </p:cNvSpPr>
          <p:nvPr>
            <p:ph idx="1"/>
          </p:nvPr>
        </p:nvSpPr>
        <p:spPr/>
        <p:txBody>
          <a:bodyPr>
            <a:normAutofit/>
          </a:bodyPr>
          <a:lstStyle/>
          <a:p>
            <a:r>
              <a:rPr lang="zh-CN" altLang="zh-CN" sz="1200" dirty="0"/>
              <a:t>【例</a:t>
            </a:r>
            <a:r>
              <a:rPr lang="en-US" altLang="zh-CN" sz="1200" dirty="0"/>
              <a:t>6</a:t>
            </a:r>
            <a:r>
              <a:rPr lang="zh-CN" altLang="zh-CN" sz="1200" dirty="0"/>
              <a:t>】</a:t>
            </a:r>
            <a:r>
              <a:rPr lang="zh-TW" altLang="zh-CN" sz="1200" dirty="0"/>
              <a:t>由于一种新的电池技术装置的出现</a:t>
            </a:r>
            <a:r>
              <a:rPr lang="zh-CN" altLang="zh-CN" sz="1200" dirty="0"/>
              <a:t>，</a:t>
            </a:r>
            <a:r>
              <a:rPr lang="zh-TW" altLang="zh-CN" sz="1200" dirty="0"/>
              <a:t>手机在几分钟内充满电很快就会变成现实</a:t>
            </a:r>
            <a:r>
              <a:rPr lang="zh-CN" altLang="zh-CN" sz="1200" dirty="0"/>
              <a:t>。</a:t>
            </a:r>
            <a:r>
              <a:rPr lang="zh-TW" altLang="zh-CN" sz="1200" dirty="0"/>
              <a:t>这种新装置是一种超级电容器</a:t>
            </a:r>
            <a:r>
              <a:rPr lang="zh-CN" altLang="zh-CN" sz="1200" dirty="0"/>
              <a:t>，</a:t>
            </a:r>
            <a:r>
              <a:rPr lang="zh-TW" altLang="zh-CN" sz="1200" dirty="0"/>
              <a:t>它储存电流的方式是通过让带电离子聚集到多</a:t>
            </a:r>
            <a:r>
              <a:rPr lang="zh-CN" altLang="zh-CN" sz="1200" dirty="0"/>
              <a:t>孔</a:t>
            </a:r>
            <a:r>
              <a:rPr lang="zh-TW" altLang="zh-CN" sz="1200" dirty="0"/>
              <a:t>材料表面</a:t>
            </a:r>
            <a:r>
              <a:rPr lang="zh-CN" altLang="zh-CN" sz="1200" dirty="0"/>
              <a:t>，</a:t>
            </a:r>
            <a:r>
              <a:rPr lang="zh-TW" altLang="zh-CN" sz="1200" dirty="0"/>
              <a:t>而非像传统电池那样通过化学反应储存这些高子，因此这种超级电容器能在几分钟内储满电，研究人员认为这种技术装置将会替代传统电池。</a:t>
            </a:r>
            <a:endParaRPr lang="zh-CN" altLang="zh-CN" sz="1200" dirty="0"/>
          </a:p>
          <a:p>
            <a:r>
              <a:rPr lang="zh-TW" altLang="zh-CN" sz="1200" dirty="0"/>
              <a:t>以下哪项如果为真，不能支持上述结论</a:t>
            </a:r>
            <a:r>
              <a:rPr lang="zh-CN" altLang="zh-CN" sz="1200" dirty="0"/>
              <a:t>：</a:t>
            </a:r>
          </a:p>
          <a:p>
            <a:r>
              <a:rPr lang="en-US" altLang="zh-CN" sz="1200" dirty="0"/>
              <a:t>A.</a:t>
            </a:r>
            <a:r>
              <a:rPr lang="zh-CN" altLang="zh-CN" sz="1200" dirty="0"/>
              <a:t>超级电容器能够储存大量电能，保证长时间正常运行</a:t>
            </a:r>
          </a:p>
          <a:p>
            <a:r>
              <a:rPr lang="en-US" altLang="zh-CN" sz="1200" dirty="0"/>
              <a:t>B.</a:t>
            </a:r>
            <a:r>
              <a:rPr lang="zh-CN" altLang="zh-CN" sz="1200" dirty="0"/>
              <a:t>超级电容器能循环使用数百万次，相比之下传统电池只能使用数千次</a:t>
            </a:r>
          </a:p>
          <a:p>
            <a:r>
              <a:rPr lang="en-US" altLang="zh-CN" sz="1200" dirty="0"/>
              <a:t>C.</a:t>
            </a:r>
            <a:r>
              <a:rPr lang="zh-CN" altLang="zh-CN" sz="1200" dirty="0"/>
              <a:t>超级电容器可嵌入汽车底盘为汽车提供动力，可更方便地进行无线充电</a:t>
            </a:r>
          </a:p>
          <a:p>
            <a:r>
              <a:rPr lang="en-US" altLang="zh-CN" sz="1200" dirty="0"/>
              <a:t>D.</a:t>
            </a:r>
            <a:r>
              <a:rPr lang="zh-CN" altLang="zh-CN" sz="1200" dirty="0"/>
              <a:t>超级电容器充电时所耗电能比传统电池少</a:t>
            </a:r>
            <a:r>
              <a:rPr lang="en-US" altLang="zh-CN" sz="1200" dirty="0"/>
              <a:t>90%</a:t>
            </a:r>
            <a:r>
              <a:rPr lang="zh-CN" altLang="zh-CN" sz="1200" dirty="0"/>
              <a:t>，但供电时间比后者长</a:t>
            </a:r>
            <a:r>
              <a:rPr lang="en-US" altLang="zh-CN" sz="1200" dirty="0"/>
              <a:t>10</a:t>
            </a:r>
            <a:r>
              <a:rPr lang="zh-CN" altLang="zh-CN" sz="1200" dirty="0"/>
              <a:t>倍</a:t>
            </a:r>
          </a:p>
        </p:txBody>
      </p:sp>
      <p:sp>
        <p:nvSpPr>
          <p:cNvPr id="1048799"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C</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0"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801" name="内容占位符 2"/>
          <p:cNvSpPr>
            <a:spLocks noGrp="1"/>
          </p:cNvSpPr>
          <p:nvPr>
            <p:ph idx="1"/>
          </p:nvPr>
        </p:nvSpPr>
        <p:spPr/>
        <p:txBody>
          <a:bodyPr>
            <a:normAutofit fontScale="65000" lnSpcReduction="20000"/>
          </a:bodyPr>
          <a:lstStyle/>
          <a:p>
            <a:pPr>
              <a:lnSpc>
                <a:spcPct val="120000"/>
              </a:lnSpc>
            </a:pPr>
            <a:r>
              <a:rPr lang="zh-CN" altLang="zh-CN" dirty="0"/>
              <a:t>【例</a:t>
            </a:r>
            <a:r>
              <a:rPr lang="en-US" altLang="zh-CN" dirty="0"/>
              <a:t>7</a:t>
            </a:r>
            <a:r>
              <a:rPr lang="zh-CN" altLang="zh-CN" dirty="0"/>
              <a:t>】研究人员认为，如果母亲在怀孕期间的头几个月接触杀虫剂较多，那么出生的婴儿在智力上可能较差。他们认为，妇女怀孕后不久胚胎大脑便开始发育，因此怀孕前期是婴儿大脑发育的关键时期，接触杀虫剂较多可能改变孕妇体内正在发育的胚胎大脑周围的环境。</a:t>
            </a:r>
          </a:p>
          <a:p>
            <a:pPr>
              <a:lnSpc>
                <a:spcPct val="120000"/>
              </a:lnSpc>
            </a:pPr>
            <a:r>
              <a:rPr lang="zh-CN" altLang="zh-CN" dirty="0"/>
              <a:t>以下哪项如果为真，最能支持研究人员的观点：</a:t>
            </a:r>
          </a:p>
          <a:p>
            <a:pPr>
              <a:lnSpc>
                <a:spcPct val="120000"/>
              </a:lnSpc>
            </a:pPr>
            <a:r>
              <a:rPr lang="en-US" altLang="zh-CN" dirty="0"/>
              <a:t>A.</a:t>
            </a:r>
            <a:r>
              <a:rPr lang="zh-CN" altLang="zh-CN" dirty="0"/>
              <a:t>由于母亲接触杀虫剂较多，导致许多婴儿提前出生</a:t>
            </a:r>
          </a:p>
          <a:p>
            <a:pPr>
              <a:lnSpc>
                <a:spcPct val="120000"/>
              </a:lnSpc>
            </a:pPr>
            <a:r>
              <a:rPr lang="en-US" altLang="zh-CN" dirty="0"/>
              <a:t>B.</a:t>
            </a:r>
            <a:r>
              <a:rPr lang="zh-CN" altLang="zh-CN" dirty="0"/>
              <a:t>杀虫剂对人们的健康是一个潜在的威胁，它还会导致帕金森症、癌症和心理疾病等很多疾病</a:t>
            </a:r>
          </a:p>
          <a:p>
            <a:pPr>
              <a:lnSpc>
                <a:spcPct val="120000"/>
              </a:lnSpc>
            </a:pPr>
            <a:r>
              <a:rPr lang="en-US" altLang="zh-CN" dirty="0"/>
              <a:t>C.</a:t>
            </a:r>
            <a:r>
              <a:rPr lang="zh-CN" altLang="zh-CN" dirty="0"/>
              <a:t>此前的研究已经发现，较多地接触杀虫剂会导致孕妇的甲状腺出现问题，而孕妇的甲状腺状况会影响胎儿的智力发育</a:t>
            </a:r>
          </a:p>
          <a:p>
            <a:pPr>
              <a:lnSpc>
                <a:spcPct val="120000"/>
              </a:lnSpc>
            </a:pPr>
            <a:r>
              <a:rPr lang="en-US" altLang="zh-CN" dirty="0"/>
              <a:t>D.</a:t>
            </a:r>
            <a:r>
              <a:rPr lang="zh-CN" altLang="zh-CN" dirty="0"/>
              <a:t>研究人员对</a:t>
            </a:r>
            <a:r>
              <a:rPr lang="en-US" altLang="zh-CN" dirty="0"/>
              <a:t>1500</a:t>
            </a:r>
            <a:r>
              <a:rPr lang="zh-CN" altLang="zh-CN" dirty="0"/>
              <a:t>个孕妇进行了跟踪调查，发现较多地接触杀虫剂的孕妇所生育的孩子在数学和语言学科上表现显著较差</a:t>
            </a:r>
          </a:p>
        </p:txBody>
      </p:sp>
      <p:sp>
        <p:nvSpPr>
          <p:cNvPr id="1048802"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C</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3"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804" name="内容占位符 2"/>
          <p:cNvSpPr>
            <a:spLocks noGrp="1"/>
          </p:cNvSpPr>
          <p:nvPr>
            <p:ph idx="1"/>
          </p:nvPr>
        </p:nvSpPr>
        <p:spPr/>
        <p:txBody>
          <a:bodyPr>
            <a:normAutofit fontScale="70000" lnSpcReduction="20000"/>
          </a:bodyPr>
          <a:lstStyle/>
          <a:p>
            <a:pPr>
              <a:lnSpc>
                <a:spcPct val="120000"/>
              </a:lnSpc>
            </a:pPr>
            <a:r>
              <a:rPr lang="zh-CN" altLang="zh-CN" dirty="0"/>
              <a:t>【例</a:t>
            </a:r>
            <a:r>
              <a:rPr lang="en-US" altLang="zh-CN" dirty="0"/>
              <a:t>8</a:t>
            </a:r>
            <a:r>
              <a:rPr lang="zh-CN" altLang="zh-CN" dirty="0"/>
              <a:t>】快递公司服务范围即服务网络所能覆盖或到达的范围，是衡量快递公司竞争能力的最重要因素，也是快递企业提供快递服务的物质基础。服务范围决定了快递公司快件所能到达的服务区域。对于客户来说，快递公司能提供的服务范围当然是越大越好。</a:t>
            </a:r>
          </a:p>
          <a:p>
            <a:pPr>
              <a:lnSpc>
                <a:spcPct val="120000"/>
              </a:lnSpc>
            </a:pPr>
            <a:r>
              <a:rPr lang="zh-CN" altLang="zh-CN" dirty="0"/>
              <a:t>以下哪项如果为真，不能支持上述判断：</a:t>
            </a:r>
          </a:p>
          <a:p>
            <a:pPr>
              <a:lnSpc>
                <a:spcPct val="120000"/>
              </a:lnSpc>
            </a:pPr>
            <a:r>
              <a:rPr lang="en-US" altLang="zh-CN" dirty="0"/>
              <a:t>A.</a:t>
            </a:r>
            <a:r>
              <a:rPr lang="zh-CN" altLang="zh-CN" dirty="0"/>
              <a:t>许多服务范围小的快递公司在激烈的市场竞争下举步维艰</a:t>
            </a:r>
          </a:p>
          <a:p>
            <a:pPr>
              <a:lnSpc>
                <a:spcPct val="120000"/>
              </a:lnSpc>
            </a:pPr>
            <a:r>
              <a:rPr lang="en-US" altLang="zh-CN" dirty="0"/>
              <a:t>B.</a:t>
            </a:r>
            <a:r>
              <a:rPr lang="zh-CN" altLang="zh-CN" dirty="0"/>
              <a:t>大中型客户的业务范围往往非常广泛，覆盖全国各地</a:t>
            </a:r>
          </a:p>
          <a:p>
            <a:pPr>
              <a:lnSpc>
                <a:spcPct val="120000"/>
              </a:lnSpc>
            </a:pPr>
            <a:r>
              <a:rPr lang="en-US" altLang="zh-CN" dirty="0"/>
              <a:t>C.</a:t>
            </a:r>
            <a:r>
              <a:rPr lang="zh-CN" altLang="zh-CN" dirty="0"/>
              <a:t>服务网络覆盖面广的快递公司，如</a:t>
            </a:r>
            <a:r>
              <a:rPr lang="en-US" altLang="zh-CN" dirty="0"/>
              <a:t>EMS</a:t>
            </a:r>
            <a:r>
              <a:rPr lang="zh-CN" altLang="zh-CN" dirty="0"/>
              <a:t>、中铁快运等四家的营业总额超过国内市场总额的</a:t>
            </a:r>
            <a:r>
              <a:rPr lang="en-US" altLang="zh-CN" dirty="0"/>
              <a:t>50</a:t>
            </a:r>
            <a:r>
              <a:rPr lang="zh-CN" altLang="zh-CN" dirty="0"/>
              <a:t>％</a:t>
            </a:r>
          </a:p>
          <a:p>
            <a:pPr>
              <a:lnSpc>
                <a:spcPct val="120000"/>
              </a:lnSpc>
            </a:pPr>
            <a:r>
              <a:rPr lang="en-US" altLang="zh-CN" dirty="0"/>
              <a:t>D.</a:t>
            </a:r>
            <a:r>
              <a:rPr lang="zh-CN" altLang="zh-CN" dirty="0"/>
              <a:t>划分为省内和省外快件后，快递公司主要以重量计费，并不以距离计费</a:t>
            </a:r>
          </a:p>
        </p:txBody>
      </p:sp>
      <p:sp>
        <p:nvSpPr>
          <p:cNvPr id="1048805"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6"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807" name="内容占位符 2"/>
          <p:cNvSpPr>
            <a:spLocks noGrp="1"/>
          </p:cNvSpPr>
          <p:nvPr>
            <p:ph idx="1"/>
          </p:nvPr>
        </p:nvSpPr>
        <p:spPr/>
        <p:txBody>
          <a:bodyPr>
            <a:normAutofit fontScale="70000" lnSpcReduction="20000"/>
          </a:bodyPr>
          <a:lstStyle/>
          <a:p>
            <a:r>
              <a:rPr lang="zh-CN" altLang="zh-CN" dirty="0"/>
              <a:t>【例</a:t>
            </a:r>
            <a:r>
              <a:rPr lang="en-US" altLang="zh-CN" dirty="0"/>
              <a:t>9</a:t>
            </a:r>
            <a:r>
              <a:rPr lang="zh-CN" altLang="zh-CN" dirty="0"/>
              <a:t>】一项新的研究表明，存在于舌头上的能检测甜味的蛋白质，也存在于肠道。研究人员据此推测，肠道同样能尝出糖果的味道。这项研究的负责人说：</a:t>
            </a:r>
            <a:r>
              <a:rPr lang="en-US" altLang="zh-CN" dirty="0"/>
              <a:t>“</a:t>
            </a:r>
            <a:r>
              <a:rPr lang="zh-CN" altLang="zh-CN" dirty="0"/>
              <a:t>其实，肠道与舌头品尝甜味的方式是一样的。</a:t>
            </a:r>
            <a:r>
              <a:rPr lang="en-US" altLang="zh-CN" dirty="0"/>
              <a:t>”</a:t>
            </a:r>
            <a:endParaRPr lang="zh-CN" altLang="zh-CN" dirty="0"/>
          </a:p>
          <a:p>
            <a:r>
              <a:rPr lang="zh-CN" altLang="zh-CN" dirty="0"/>
              <a:t>下列哪项最能支持上述推测：</a:t>
            </a:r>
          </a:p>
          <a:p>
            <a:r>
              <a:rPr lang="en-US" altLang="zh-CN" dirty="0"/>
              <a:t>A.</a:t>
            </a:r>
            <a:r>
              <a:rPr lang="zh-CN" altLang="zh-CN" dirty="0"/>
              <a:t>只要有了这种检测甜味蛋白质的物质，就能尝到甜味</a:t>
            </a:r>
          </a:p>
          <a:p>
            <a:r>
              <a:rPr lang="en-US" altLang="zh-CN" dirty="0"/>
              <a:t>B.</a:t>
            </a:r>
            <a:r>
              <a:rPr lang="zh-CN" altLang="zh-CN" dirty="0"/>
              <a:t>除了甜味，肠道还能尝到酸味</a:t>
            </a:r>
          </a:p>
          <a:p>
            <a:r>
              <a:rPr lang="en-US" altLang="zh-CN" dirty="0"/>
              <a:t>C.</a:t>
            </a:r>
            <a:r>
              <a:rPr lang="zh-CN" altLang="zh-CN" dirty="0"/>
              <a:t>除了肠道，还有其他器官能够尝到甜味</a:t>
            </a:r>
          </a:p>
          <a:p>
            <a:r>
              <a:rPr lang="en-US" altLang="zh-CN" dirty="0"/>
              <a:t>D.</a:t>
            </a:r>
            <a:r>
              <a:rPr lang="zh-CN" altLang="zh-CN" dirty="0"/>
              <a:t>味觉可以通过其他感觉表达出来</a:t>
            </a:r>
            <a:endParaRPr lang="zh-CN" altLang="en-US" dirty="0">
              <a:sym typeface="+mn-ea"/>
            </a:endParaRPr>
          </a:p>
        </p:txBody>
      </p:sp>
      <p:sp>
        <p:nvSpPr>
          <p:cNvPr id="1048808"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A</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9" name="标题 1"/>
          <p:cNvSpPr>
            <a:spLocks noGrp="1"/>
          </p:cNvSpPr>
          <p:nvPr>
            <p:ph type="title"/>
          </p:nvPr>
        </p:nvSpPr>
        <p:spPr/>
        <p:txBody>
          <a:bodyPr>
            <a:normAutofit/>
          </a:bodyPr>
          <a:lstStyle/>
          <a:p>
            <a:r>
              <a:rPr lang="zh-CN" altLang="en-US" dirty="0">
                <a:sym typeface="+mn-ea"/>
              </a:rPr>
              <a:t>高频考点</a:t>
            </a:r>
            <a:r>
              <a:rPr lang="en-US" altLang="zh-CN" dirty="0">
                <a:sym typeface="+mn-ea"/>
              </a:rPr>
              <a:t>51 </a:t>
            </a:r>
            <a:r>
              <a:rPr lang="zh-CN" altLang="en-US" dirty="0">
                <a:sym typeface="+mn-ea"/>
              </a:rPr>
              <a:t>加强论证</a:t>
            </a:r>
            <a:endParaRPr lang="zh-CN" altLang="en-US" dirty="0"/>
          </a:p>
        </p:txBody>
      </p:sp>
      <p:sp>
        <p:nvSpPr>
          <p:cNvPr id="1048810" name="内容占位符 2"/>
          <p:cNvSpPr>
            <a:spLocks noGrp="1"/>
          </p:cNvSpPr>
          <p:nvPr>
            <p:ph idx="1"/>
          </p:nvPr>
        </p:nvSpPr>
        <p:spPr/>
        <p:txBody>
          <a:bodyPr>
            <a:normAutofit/>
          </a:bodyPr>
          <a:lstStyle/>
          <a:p>
            <a:pPr>
              <a:lnSpc>
                <a:spcPct val="120000"/>
              </a:lnSpc>
            </a:pPr>
            <a:r>
              <a:rPr lang="zh-CN" altLang="zh-CN" sz="1200" dirty="0"/>
              <a:t>【例</a:t>
            </a:r>
            <a:r>
              <a:rPr lang="en-US" altLang="zh-CN" sz="1200" dirty="0"/>
              <a:t>10</a:t>
            </a:r>
            <a:r>
              <a:rPr lang="zh-CN" altLang="zh-CN" sz="1200" dirty="0"/>
              <a:t>】据悉，科学家已在肝脏中找到了真正清除炎症细胞的</a:t>
            </a:r>
            <a:r>
              <a:rPr lang="en-US" altLang="zh-CN" sz="1200" dirty="0"/>
              <a:t>“</a:t>
            </a:r>
            <a:r>
              <a:rPr lang="zh-CN" altLang="zh-CN" sz="1200" dirty="0"/>
              <a:t>功臣</a:t>
            </a:r>
            <a:r>
              <a:rPr lang="en-US" altLang="zh-CN" sz="1200" dirty="0"/>
              <a:t>”</a:t>
            </a:r>
            <a:r>
              <a:rPr lang="zh-CN" altLang="zh-CN" sz="1200" dirty="0"/>
              <a:t>之一</a:t>
            </a:r>
            <a:r>
              <a:rPr lang="en-US" altLang="zh-CN" sz="1200" dirty="0"/>
              <a:t>——</a:t>
            </a:r>
            <a:r>
              <a:rPr lang="en-US" altLang="zh-CN" sz="1200" dirty="0" err="1"/>
              <a:t>LSECtin</a:t>
            </a:r>
            <a:r>
              <a:rPr lang="zh-CN" altLang="zh-CN" sz="1200" dirty="0"/>
              <a:t>。</a:t>
            </a:r>
            <a:r>
              <a:rPr lang="en-US" altLang="zh-CN" sz="1200" dirty="0" err="1"/>
              <a:t>LSECtin</a:t>
            </a:r>
            <a:r>
              <a:rPr lang="zh-CN" altLang="zh-CN" sz="1200" dirty="0"/>
              <a:t>能选择性地识别出被激活的炎症细胞，有效制止它们繁殖并抑制它们产生炎症因子。科学家利用最尖端的基因剔除技术，从动物机体内完全去掉</a:t>
            </a:r>
            <a:r>
              <a:rPr lang="en-US" altLang="zh-CN" sz="1200" dirty="0" err="1"/>
              <a:t>LSECtin</a:t>
            </a:r>
            <a:r>
              <a:rPr lang="zh-CN" altLang="zh-CN" sz="1200" dirty="0"/>
              <a:t>，发现机体内的炎症细胞明显增多，炎症因子也会随之急剧增加。人们由此推测，</a:t>
            </a:r>
            <a:r>
              <a:rPr lang="en-US" altLang="zh-CN" sz="1200" dirty="0" err="1"/>
              <a:t>LSECtin</a:t>
            </a:r>
            <a:r>
              <a:rPr lang="zh-CN" altLang="zh-CN" sz="1200" dirty="0"/>
              <a:t>很有可能发展成为治疗肝脏炎性疾病的特效药物。</a:t>
            </a:r>
          </a:p>
          <a:p>
            <a:pPr>
              <a:lnSpc>
                <a:spcPct val="120000"/>
              </a:lnSpc>
            </a:pPr>
            <a:r>
              <a:rPr lang="zh-CN" altLang="zh-CN" sz="1200" dirty="0"/>
              <a:t>以下各项判断如果为真，则哪项最能支持上述推测：</a:t>
            </a:r>
          </a:p>
          <a:p>
            <a:pPr>
              <a:lnSpc>
                <a:spcPct val="120000"/>
              </a:lnSpc>
            </a:pPr>
            <a:r>
              <a:rPr lang="en-US" altLang="zh-CN" sz="1200" dirty="0"/>
              <a:t>A.</a:t>
            </a:r>
            <a:r>
              <a:rPr lang="zh-CN" altLang="zh-CN" sz="1200" dirty="0"/>
              <a:t>给患有急性肝炎的动物注入</a:t>
            </a:r>
            <a:r>
              <a:rPr lang="en-US" altLang="zh-CN" sz="1200" dirty="0" err="1"/>
              <a:t>LSECtin</a:t>
            </a:r>
            <a:r>
              <a:rPr lang="zh-CN" altLang="zh-CN" sz="1200" dirty="0"/>
              <a:t>后，发现其肝脏内的炎症因子明显减少</a:t>
            </a:r>
          </a:p>
          <a:p>
            <a:pPr>
              <a:lnSpc>
                <a:spcPct val="120000"/>
              </a:lnSpc>
            </a:pPr>
            <a:r>
              <a:rPr lang="en-US" altLang="zh-CN" sz="1200" dirty="0"/>
              <a:t>B.</a:t>
            </a:r>
            <a:r>
              <a:rPr lang="zh-CN" altLang="zh-CN" sz="1200" dirty="0"/>
              <a:t>肝脏能清除不断从血液中循环到肝脏内的炎症细胞</a:t>
            </a:r>
          </a:p>
          <a:p>
            <a:pPr>
              <a:lnSpc>
                <a:spcPct val="120000"/>
              </a:lnSpc>
            </a:pPr>
            <a:r>
              <a:rPr lang="en-US" altLang="zh-CN" sz="1200" dirty="0" err="1"/>
              <a:t>C.LSECtin</a:t>
            </a:r>
            <a:r>
              <a:rPr lang="zh-CN" altLang="zh-CN" sz="1200" dirty="0"/>
              <a:t>是迄今为止第一个被发现的在肝脏中特异表达的免疫调控分子</a:t>
            </a:r>
          </a:p>
          <a:p>
            <a:pPr>
              <a:lnSpc>
                <a:spcPct val="120000"/>
              </a:lnSpc>
            </a:pPr>
            <a:r>
              <a:rPr lang="en-US" altLang="zh-CN" sz="1200" dirty="0"/>
              <a:t>D.</a:t>
            </a:r>
            <a:r>
              <a:rPr lang="zh-CN" altLang="zh-CN" sz="1200" dirty="0"/>
              <a:t>这项重要的研究成果进一步丰富了肝脏免疫学理论</a:t>
            </a:r>
          </a:p>
        </p:txBody>
      </p:sp>
      <p:sp>
        <p:nvSpPr>
          <p:cNvPr id="1048811"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A</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2"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13" name="内容占位符 2"/>
          <p:cNvSpPr>
            <a:spLocks noGrp="1"/>
          </p:cNvSpPr>
          <p:nvPr>
            <p:ph idx="1"/>
          </p:nvPr>
        </p:nvSpPr>
        <p:spPr/>
        <p:txBody>
          <a:bodyPr>
            <a:normAutofit fontScale="65000" lnSpcReduction="20000"/>
          </a:bodyPr>
          <a:lstStyle/>
          <a:p>
            <a:r>
              <a:rPr lang="zh-CN" altLang="zh-CN" dirty="0"/>
              <a:t>【例</a:t>
            </a:r>
            <a:r>
              <a:rPr lang="en-US" altLang="zh-CN" dirty="0"/>
              <a:t>1</a:t>
            </a:r>
            <a:r>
              <a:rPr lang="zh-CN" altLang="zh-CN" dirty="0"/>
              <a:t>】市长任职的三年里经常被控对女性有性别歧视的态度。然而，他已经在他的管理层的</a:t>
            </a:r>
            <a:r>
              <a:rPr lang="en-US" altLang="zh-CN" dirty="0"/>
              <a:t>19</a:t>
            </a:r>
            <a:r>
              <a:rPr lang="zh-CN" altLang="zh-CN" dirty="0"/>
              <a:t>个高层职位中任用了</a:t>
            </a:r>
            <a:r>
              <a:rPr lang="en-US" altLang="zh-CN" dirty="0"/>
              <a:t>5</a:t>
            </a:r>
            <a:r>
              <a:rPr lang="zh-CN" altLang="zh-CN" dirty="0"/>
              <a:t>名妇女，她们中的所有人都仍在服务，这表明市长并不是一名性别歧视者。</a:t>
            </a:r>
          </a:p>
          <a:p>
            <a:r>
              <a:rPr lang="zh-CN" altLang="zh-CN" dirty="0"/>
              <a:t>以下哪项为真，最能反驳上面得出的结论：</a:t>
            </a:r>
          </a:p>
          <a:p>
            <a:r>
              <a:rPr lang="en-US" altLang="zh-CN" dirty="0"/>
              <a:t>A.</a:t>
            </a:r>
            <a:r>
              <a:rPr lang="zh-CN" altLang="zh-CN" dirty="0"/>
              <a:t>市长任命的一名高层职位的女性正准备辞职</a:t>
            </a:r>
          </a:p>
          <a:p>
            <a:r>
              <a:rPr lang="en-US" altLang="zh-CN" dirty="0"/>
              <a:t>B.</a:t>
            </a:r>
            <a:r>
              <a:rPr lang="zh-CN" altLang="zh-CN" dirty="0"/>
              <a:t>市长所在的政党的政纲要求他在高层职位里至少任命</a:t>
            </a:r>
            <a:r>
              <a:rPr lang="en-US" altLang="zh-CN" dirty="0"/>
              <a:t>5</a:t>
            </a:r>
            <a:r>
              <a:rPr lang="zh-CN" altLang="zh-CN" dirty="0"/>
              <a:t>名女性</a:t>
            </a:r>
          </a:p>
          <a:p>
            <a:r>
              <a:rPr lang="en-US" altLang="zh-CN" dirty="0"/>
              <a:t>C.</a:t>
            </a:r>
            <a:r>
              <a:rPr lang="zh-CN" altLang="zh-CN" dirty="0"/>
              <a:t>三年前在市长选举中，</a:t>
            </a:r>
            <a:r>
              <a:rPr lang="en-US" altLang="zh-CN" dirty="0"/>
              <a:t>47</a:t>
            </a:r>
            <a:r>
              <a:rPr lang="zh-CN" altLang="zh-CN" dirty="0"/>
              <a:t>％的女性投票支持这位市长</a:t>
            </a:r>
          </a:p>
          <a:p>
            <a:r>
              <a:rPr lang="en-US" altLang="zh-CN" dirty="0"/>
              <a:t>D.</a:t>
            </a:r>
            <a:r>
              <a:rPr lang="zh-CN" altLang="zh-CN" dirty="0"/>
              <a:t>相邻市的市长最近在高层职位任命了</a:t>
            </a:r>
            <a:r>
              <a:rPr lang="en-US" altLang="zh-CN" dirty="0"/>
              <a:t>7</a:t>
            </a:r>
            <a:r>
              <a:rPr lang="zh-CN" altLang="zh-CN" dirty="0"/>
              <a:t>名女性</a:t>
            </a:r>
          </a:p>
        </p:txBody>
      </p:sp>
      <p:sp>
        <p:nvSpPr>
          <p:cNvPr id="1048814"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B</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5"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16" name="内容占位符 2"/>
          <p:cNvSpPr>
            <a:spLocks noGrp="1"/>
          </p:cNvSpPr>
          <p:nvPr>
            <p:ph idx="1"/>
          </p:nvPr>
        </p:nvSpPr>
        <p:spPr/>
        <p:txBody>
          <a:bodyPr>
            <a:normAutofit fontScale="65000" lnSpcReduction="20000"/>
          </a:bodyPr>
          <a:lstStyle/>
          <a:p>
            <a:r>
              <a:rPr lang="zh-CN" altLang="zh-CN" dirty="0"/>
              <a:t>【例</a:t>
            </a:r>
            <a:r>
              <a:rPr lang="en-US" altLang="zh-CN" dirty="0"/>
              <a:t>2</a:t>
            </a:r>
            <a:r>
              <a:rPr lang="zh-CN" altLang="zh-CN" dirty="0"/>
              <a:t>】有研究者认为，有些人罹患哮喘病是由于情绪问题。焦虑、抑郁和愤怒等消极情绪、可促使机体释放组织胺等物质，从而引发哮喘病。但是，反对者认为，迷走神经兴奋性的提高和交感神经反应性的降低才是引发哮喘病的原因，与患者的情绪问题无关。</a:t>
            </a:r>
          </a:p>
          <a:p>
            <a:r>
              <a:rPr lang="zh-CN" altLang="zh-CN" dirty="0"/>
              <a:t>以下哪项如果为真，最能削弱反对者的观点：</a:t>
            </a:r>
          </a:p>
          <a:p>
            <a:r>
              <a:rPr lang="en-US" altLang="zh-CN" dirty="0"/>
              <a:t>A.</a:t>
            </a:r>
            <a:r>
              <a:rPr lang="zh-CN" altLang="zh-CN" dirty="0"/>
              <a:t>现代医学已经证实，消极情绪也可诱发身体疾病</a:t>
            </a:r>
          </a:p>
          <a:p>
            <a:r>
              <a:rPr lang="en-US" altLang="zh-CN" dirty="0"/>
              <a:t>B.</a:t>
            </a:r>
            <a:r>
              <a:rPr lang="zh-CN" altLang="zh-CN" dirty="0"/>
              <a:t>哮喘病发作会造成患者情绪焦虑、抑郁和愤怒等</a:t>
            </a:r>
          </a:p>
          <a:p>
            <a:r>
              <a:rPr lang="en-US" altLang="zh-CN" dirty="0"/>
              <a:t>C.</a:t>
            </a:r>
            <a:r>
              <a:rPr lang="zh-CN" altLang="zh-CN" dirty="0"/>
              <a:t>焦虑、抑郁和愤怒等消极情绪是现代人的普遍问题</a:t>
            </a:r>
          </a:p>
          <a:p>
            <a:r>
              <a:rPr lang="en-US" altLang="zh-CN" dirty="0"/>
              <a:t>D.</a:t>
            </a:r>
            <a:r>
              <a:rPr lang="zh-CN" altLang="zh-CN" dirty="0"/>
              <a:t>消极情绪会提高患者迷走神经的兴奋性并降低交感神经的反应性</a:t>
            </a:r>
          </a:p>
        </p:txBody>
      </p:sp>
      <p:sp>
        <p:nvSpPr>
          <p:cNvPr id="1048817"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8"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19" name="内容占位符 2"/>
          <p:cNvSpPr>
            <a:spLocks noGrp="1"/>
          </p:cNvSpPr>
          <p:nvPr>
            <p:ph idx="1"/>
          </p:nvPr>
        </p:nvSpPr>
        <p:spPr/>
        <p:txBody>
          <a:bodyPr>
            <a:normAutofit fontScale="55000" lnSpcReduction="20000"/>
          </a:bodyPr>
          <a:lstStyle/>
          <a:p>
            <a:r>
              <a:rPr lang="zh-CN" altLang="zh-CN" dirty="0"/>
              <a:t>【例</a:t>
            </a:r>
            <a:r>
              <a:rPr lang="en-US" altLang="zh-CN" dirty="0"/>
              <a:t>3</a:t>
            </a:r>
            <a:r>
              <a:rPr lang="zh-CN" altLang="zh-CN" dirty="0"/>
              <a:t>】研究人员将某种植物乳酸菌混入实验鼠的饲料，在实验鼠食用这种饲料</a:t>
            </a:r>
            <a:r>
              <a:rPr lang="en-US" altLang="zh-CN" dirty="0"/>
              <a:t>4</a:t>
            </a:r>
            <a:r>
              <a:rPr lang="zh-CN" altLang="zh-CN" dirty="0"/>
              <a:t>周后，又持续两周给其施加足以引起睡眠障碍的精神压力，然后让实验鼠在夜间活动时间段蹬转轮，测试其活动量。结果显示，摄取过该乳酸菌的实验鼠活动量下降趋势得到遏制，而没有食用含该乳酸菌饲料的对照组实验鼠白天入睡困难，睡眠不足，导致其夜晚活动量明显下降。因此，研究人员认为摄取乳酸菌能改善由精神压力引起的睡眠障碍。</a:t>
            </a:r>
          </a:p>
          <a:p>
            <a:r>
              <a:rPr lang="zh-CN" altLang="zh-CN" dirty="0"/>
              <a:t>以下哪项如果为真，最能质疑上述结论：</a:t>
            </a:r>
          </a:p>
          <a:p>
            <a:r>
              <a:rPr lang="en-US" altLang="zh-CN" dirty="0"/>
              <a:t>A.</a:t>
            </a:r>
            <a:r>
              <a:rPr lang="zh-CN" altLang="zh-CN" dirty="0"/>
              <a:t>实验鼠一般都是白天睡觉，夜间时段出来活动</a:t>
            </a:r>
          </a:p>
          <a:p>
            <a:r>
              <a:rPr lang="en-US" altLang="zh-CN" dirty="0"/>
              <a:t>B.</a:t>
            </a:r>
            <a:r>
              <a:rPr lang="zh-CN" altLang="zh-CN" dirty="0"/>
              <a:t>摄取乳酸菌的实验鼠体内，一种与睡眠障碍有关的基因表达量得到抑制</a:t>
            </a:r>
          </a:p>
          <a:p>
            <a:r>
              <a:rPr lang="en-US" altLang="zh-CN" dirty="0"/>
              <a:t>C.</a:t>
            </a:r>
            <a:r>
              <a:rPr lang="zh-CN" altLang="zh-CN" dirty="0"/>
              <a:t>该植物乳酸菌与大部分乳酸菌成分不一致</a:t>
            </a:r>
          </a:p>
          <a:p>
            <a:r>
              <a:rPr lang="en-US" altLang="zh-CN" dirty="0"/>
              <a:t>D.</a:t>
            </a:r>
            <a:r>
              <a:rPr lang="zh-CN" altLang="zh-CN" dirty="0"/>
              <a:t>除了蹬转轮，实验鼠晚间没有其他活动</a:t>
            </a:r>
          </a:p>
        </p:txBody>
      </p:sp>
      <p:sp>
        <p:nvSpPr>
          <p:cNvPr id="1048820"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C</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1"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22" name="内容占位符 2"/>
          <p:cNvSpPr>
            <a:spLocks noGrp="1"/>
          </p:cNvSpPr>
          <p:nvPr>
            <p:ph idx="1"/>
          </p:nvPr>
        </p:nvSpPr>
        <p:spPr/>
        <p:txBody>
          <a:bodyPr>
            <a:normAutofit fontScale="65000" lnSpcReduction="20000"/>
          </a:bodyPr>
          <a:lstStyle/>
          <a:p>
            <a:r>
              <a:rPr lang="zh-CN" altLang="zh-CN" dirty="0"/>
              <a:t>【例</a:t>
            </a:r>
            <a:r>
              <a:rPr lang="en-US" altLang="zh-CN" dirty="0"/>
              <a:t>4</a:t>
            </a:r>
            <a:r>
              <a:rPr lang="zh-CN" altLang="zh-CN" dirty="0"/>
              <a:t>】有人说看电视会影响小学生的学习，可是对一所学校的调查发现，该校看电视时间较长的学生比看电视时间较短的学生学习成绩好，由此看来，看电视不会影响小学生的学习。</a:t>
            </a:r>
          </a:p>
          <a:p>
            <a:r>
              <a:rPr lang="zh-CN" altLang="zh-CN" dirty="0"/>
              <a:t>以下哪项如果为真，最能削弱上面的推论：</a:t>
            </a:r>
          </a:p>
          <a:p>
            <a:r>
              <a:rPr lang="en-US" altLang="zh-CN" dirty="0"/>
              <a:t>A.</a:t>
            </a:r>
            <a:r>
              <a:rPr lang="zh-CN" altLang="zh-CN" dirty="0"/>
              <a:t>该被调查学校的代表性不强</a:t>
            </a:r>
          </a:p>
          <a:p>
            <a:r>
              <a:rPr lang="en-US" altLang="zh-CN" dirty="0"/>
              <a:t>B.</a:t>
            </a:r>
            <a:r>
              <a:rPr lang="zh-CN" altLang="zh-CN" dirty="0"/>
              <a:t>看电视可以开阔小学生的视野，增长他们的见识，有助于学习</a:t>
            </a:r>
          </a:p>
          <a:p>
            <a:r>
              <a:rPr lang="en-US" altLang="zh-CN" dirty="0"/>
              <a:t>C.</a:t>
            </a:r>
            <a:r>
              <a:rPr lang="zh-CN" altLang="zh-CN" dirty="0"/>
              <a:t>该学校小学生的父母经常让孩子看一些具有教育意义的电视节目</a:t>
            </a:r>
          </a:p>
          <a:p>
            <a:r>
              <a:rPr lang="en-US" altLang="zh-CN" dirty="0"/>
              <a:t>D.</a:t>
            </a:r>
            <a:r>
              <a:rPr lang="zh-CN" altLang="zh-CN" dirty="0"/>
              <a:t>该学校小学生的父母只在孩子取得了好成绩的时候才允许他们看电视</a:t>
            </a:r>
          </a:p>
        </p:txBody>
      </p:sp>
      <p:sp>
        <p:nvSpPr>
          <p:cNvPr id="1048823"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4"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25" name="内容占位符 2"/>
          <p:cNvSpPr>
            <a:spLocks noGrp="1"/>
          </p:cNvSpPr>
          <p:nvPr>
            <p:ph idx="1"/>
          </p:nvPr>
        </p:nvSpPr>
        <p:spPr/>
        <p:txBody>
          <a:bodyPr>
            <a:normAutofit fontScale="65000" lnSpcReduction="20000"/>
          </a:bodyPr>
          <a:lstStyle/>
          <a:p>
            <a:r>
              <a:rPr lang="zh-CN" altLang="zh-CN" dirty="0"/>
              <a:t>【例</a:t>
            </a:r>
            <a:r>
              <a:rPr lang="en-US" altLang="zh-CN" dirty="0"/>
              <a:t>5</a:t>
            </a:r>
            <a:r>
              <a:rPr lang="zh-CN" altLang="zh-CN" dirty="0"/>
              <a:t>】失眠或睡眠质量差会严重影响人的身心健康。调查发现，很多睡眠不好的人都有睡前饮用咖啡的习惯。因此，喝咖啡有助于提高睡眠质量，是治疗失眠症的辅助手段。</a:t>
            </a:r>
          </a:p>
          <a:p>
            <a:r>
              <a:rPr lang="zh-CN" altLang="zh-CN" dirty="0"/>
              <a:t>以下哪项为真，对题干的结论是最有力的反驳：</a:t>
            </a:r>
          </a:p>
          <a:p>
            <a:r>
              <a:rPr lang="en-US" altLang="zh-CN" dirty="0"/>
              <a:t>A.</a:t>
            </a:r>
            <a:r>
              <a:rPr lang="zh-CN" altLang="zh-CN" dirty="0"/>
              <a:t>咖啡有很好的安眠作用</a:t>
            </a:r>
          </a:p>
          <a:p>
            <a:r>
              <a:rPr lang="en-US" altLang="zh-CN" dirty="0"/>
              <a:t>B.</a:t>
            </a:r>
            <a:r>
              <a:rPr lang="zh-CN" altLang="zh-CN" dirty="0"/>
              <a:t>有证据表明，咖啡有提神的作用，这很可能是导致他们睡眠不好的原因</a:t>
            </a:r>
          </a:p>
          <a:p>
            <a:r>
              <a:rPr lang="en-US" altLang="zh-CN" dirty="0"/>
              <a:t>C.</a:t>
            </a:r>
            <a:r>
              <a:rPr lang="zh-CN" altLang="zh-CN" dirty="0"/>
              <a:t>咖啡是人们喜爱的饮料</a:t>
            </a:r>
          </a:p>
          <a:p>
            <a:r>
              <a:rPr lang="en-US" altLang="zh-CN" dirty="0"/>
              <a:t>D.</a:t>
            </a:r>
            <a:r>
              <a:rPr lang="zh-CN" altLang="zh-CN" dirty="0"/>
              <a:t>咖啡辅助治疗失眠症，将产生严重的副作用</a:t>
            </a:r>
          </a:p>
        </p:txBody>
      </p:sp>
      <p:sp>
        <p:nvSpPr>
          <p:cNvPr id="1048826"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12" name="内容占位符 2"/>
          <p:cNvSpPr>
            <a:spLocks noGrp="1"/>
          </p:cNvSpPr>
          <p:nvPr>
            <p:ph idx="1"/>
          </p:nvPr>
        </p:nvSpPr>
        <p:spPr/>
        <p:txBody>
          <a:bodyPr>
            <a:normAutofit fontScale="75000" lnSpcReduction="20000"/>
          </a:bodyPr>
          <a:lstStyle/>
          <a:p>
            <a:pPr>
              <a:lnSpc>
                <a:spcPct val="120000"/>
              </a:lnSpc>
            </a:pPr>
            <a:r>
              <a:rPr lang="zh-CN" altLang="zh-CN" dirty="0" smtClean="0"/>
              <a:t>【</a:t>
            </a:r>
            <a:r>
              <a:rPr lang="zh-CN" altLang="zh-CN" dirty="0"/>
              <a:t>例</a:t>
            </a:r>
            <a:r>
              <a:rPr lang="en-US" altLang="zh-CN" dirty="0"/>
              <a:t>4</a:t>
            </a:r>
            <a:r>
              <a:rPr lang="zh-CN" altLang="zh-CN" dirty="0"/>
              <a:t>】无论是从全球范围，还是从我国的实际情况来看，人类文明都发展到了这样一个阶段，即保护生态环境，确保人与自然的和谐，是经济能够得到可持续发展的必要前提，也是人类文明得以延续的保证。</a:t>
            </a:r>
          </a:p>
          <a:p>
            <a:pPr>
              <a:lnSpc>
                <a:spcPct val="120000"/>
              </a:lnSpc>
            </a:pPr>
            <a:r>
              <a:rPr lang="zh-CN" altLang="zh-CN" dirty="0"/>
              <a:t>由此可以推出：</a:t>
            </a:r>
          </a:p>
          <a:p>
            <a:pPr>
              <a:lnSpc>
                <a:spcPct val="120000"/>
              </a:lnSpc>
            </a:pPr>
            <a:r>
              <a:rPr lang="en-US" altLang="zh-CN" dirty="0"/>
              <a:t>A.</a:t>
            </a:r>
            <a:r>
              <a:rPr lang="zh-CN" altLang="zh-CN" dirty="0"/>
              <a:t>如果经济不可持续发展，就是没有搞好环境保护</a:t>
            </a:r>
          </a:p>
          <a:p>
            <a:pPr>
              <a:lnSpc>
                <a:spcPct val="120000"/>
              </a:lnSpc>
            </a:pPr>
            <a:r>
              <a:rPr lang="en-US" altLang="zh-CN" dirty="0"/>
              <a:t>B.</a:t>
            </a:r>
            <a:r>
              <a:rPr lang="zh-CN" altLang="zh-CN" dirty="0"/>
              <a:t>只有搞好环境保护，才能实现经济的可持续发展</a:t>
            </a:r>
          </a:p>
          <a:p>
            <a:pPr>
              <a:lnSpc>
                <a:spcPct val="120000"/>
              </a:lnSpc>
            </a:pPr>
            <a:r>
              <a:rPr lang="en-US" altLang="zh-CN" dirty="0"/>
              <a:t>C.</a:t>
            </a:r>
            <a:r>
              <a:rPr lang="zh-CN" altLang="zh-CN" dirty="0"/>
              <a:t>即使没搞好环境保护，也能实现经济可持续发展</a:t>
            </a:r>
          </a:p>
          <a:p>
            <a:pPr>
              <a:lnSpc>
                <a:spcPct val="120000"/>
              </a:lnSpc>
            </a:pPr>
            <a:r>
              <a:rPr lang="en-US" altLang="zh-CN" dirty="0"/>
              <a:t>D.</a:t>
            </a:r>
            <a:r>
              <a:rPr lang="zh-CN" altLang="zh-CN" dirty="0"/>
              <a:t>只有实现了经济的可持续发展，环境保护才能搞得好</a:t>
            </a:r>
          </a:p>
          <a:p>
            <a:pPr>
              <a:lnSpc>
                <a:spcPct val="120000"/>
              </a:lnSpc>
            </a:pPr>
            <a:r>
              <a:rPr lang="zh-CN" altLang="zh-CN" dirty="0">
                <a:sym typeface="+mn-ea"/>
              </a:rPr>
              <a:t>答案：</a:t>
            </a:r>
            <a:r>
              <a:rPr lang="en-US" altLang="zh-CN" dirty="0">
                <a:sym typeface="+mn-ea"/>
              </a:rPr>
              <a:t>B</a:t>
            </a:r>
            <a:endParaRPr lang="en-US" altLang="zh-CN" dirty="0"/>
          </a:p>
          <a:p>
            <a:pPr>
              <a:lnSpc>
                <a:spcPct val="120000"/>
              </a:lnSpc>
            </a:pPr>
            <a:endParaRPr lang="zh-CN" altLang="zh-CN" dirty="0"/>
          </a:p>
        </p:txBody>
      </p:sp>
      <p:sp>
        <p:nvSpPr>
          <p:cNvPr id="1048613"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7"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28" name="内容占位符 2"/>
          <p:cNvSpPr>
            <a:spLocks noGrp="1"/>
          </p:cNvSpPr>
          <p:nvPr>
            <p:ph idx="1"/>
          </p:nvPr>
        </p:nvSpPr>
        <p:spPr/>
        <p:txBody>
          <a:bodyPr>
            <a:normAutofit fontScale="65000" lnSpcReduction="20000"/>
          </a:bodyPr>
          <a:lstStyle/>
          <a:p>
            <a:r>
              <a:rPr lang="zh-TW" altLang="zh-CN" dirty="0"/>
              <a:t>【</a:t>
            </a:r>
            <a:r>
              <a:rPr lang="zh-CN" altLang="zh-CN" dirty="0"/>
              <a:t>例</a:t>
            </a:r>
            <a:r>
              <a:rPr lang="zh-TW" altLang="zh-CN" dirty="0"/>
              <a:t>6】研究显示，在115摄氏度下，将甜玉米分别加热10分钟、25分钟和50分钟后发现，其抗自由的活性分别升高了22%、44%和53%</a:t>
            </a:r>
            <a:r>
              <a:rPr lang="zh-CN" altLang="zh-CN" dirty="0"/>
              <a:t>，</a:t>
            </a:r>
            <a:r>
              <a:rPr lang="zh-TW" altLang="zh-CN" dirty="0"/>
              <a:t>因此，加热时间越长的玉米，抗衰老的作用越好。</a:t>
            </a:r>
            <a:endParaRPr lang="zh-CN" altLang="zh-CN" dirty="0"/>
          </a:p>
          <a:p>
            <a:r>
              <a:rPr lang="zh-TW" altLang="zh-CN" dirty="0"/>
              <a:t>以下各项如果为真，无法削弱上述结论的是</a:t>
            </a:r>
            <a:r>
              <a:rPr lang="zh-CN" altLang="zh-CN" dirty="0"/>
              <a:t>：</a:t>
            </a:r>
          </a:p>
          <a:p>
            <a:r>
              <a:rPr lang="zh-TW" altLang="zh-CN" dirty="0"/>
              <a:t>A.加热60分钟后，玉米抗自由基的活性反而降低了</a:t>
            </a:r>
            <a:endParaRPr lang="zh-CN" altLang="zh-CN" dirty="0"/>
          </a:p>
          <a:p>
            <a:r>
              <a:rPr lang="zh-TW" altLang="zh-CN" dirty="0"/>
              <a:t>B.与甜玉米相比，糯玉米在加热相同时间后，其抗自由基的活性增高的幅度很小</a:t>
            </a:r>
            <a:endParaRPr lang="zh-CN" altLang="zh-CN" dirty="0"/>
          </a:p>
          <a:p>
            <a:r>
              <a:rPr lang="zh-TW" altLang="zh-CN" dirty="0"/>
              <a:t>C.甜玉米是玉米中比较少见的一种，不具有代表性</a:t>
            </a:r>
            <a:endParaRPr lang="zh-CN" altLang="zh-CN" dirty="0"/>
          </a:p>
          <a:p>
            <a:r>
              <a:rPr lang="zh-TW" altLang="zh-CN" dirty="0"/>
              <a:t>D.对于玉米来说，并非是抗自由基的活性越高，其抗衰老的作用越好</a:t>
            </a:r>
            <a:endParaRPr lang="zh-CN" altLang="zh-CN" dirty="0"/>
          </a:p>
        </p:txBody>
      </p:sp>
      <p:sp>
        <p:nvSpPr>
          <p:cNvPr id="1048829"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B</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0"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31" name="内容占位符 2"/>
          <p:cNvSpPr>
            <a:spLocks noGrp="1"/>
          </p:cNvSpPr>
          <p:nvPr>
            <p:ph idx="1"/>
          </p:nvPr>
        </p:nvSpPr>
        <p:spPr>
          <a:xfrm>
            <a:off x="457200" y="1199516"/>
            <a:ext cx="5770984" cy="3394472"/>
          </a:xfrm>
        </p:spPr>
        <p:txBody>
          <a:bodyPr>
            <a:normAutofit fontScale="65000" lnSpcReduction="20000"/>
          </a:bodyPr>
          <a:lstStyle/>
          <a:p>
            <a:r>
              <a:rPr lang="zh-TW" altLang="zh-CN" dirty="0"/>
              <a:t>【</a:t>
            </a:r>
            <a:r>
              <a:rPr lang="zh-CN" altLang="zh-CN" dirty="0"/>
              <a:t>例</a:t>
            </a:r>
            <a:r>
              <a:rPr lang="zh-TW" altLang="zh-CN" dirty="0"/>
              <a:t>7】</a:t>
            </a:r>
            <a:r>
              <a:rPr lang="zh-CN" altLang="zh-CN" dirty="0"/>
              <a:t>科学家们发现，一种曾在美洲普遍栽培的经济作物比目前的主食作物如大米和小麦，含有更高的蛋白质成分。科学家们宣称，推广这种作物，对那些人口稠密、人均卡路里和蛋白质摄入量均不足的国家是很有利的。</a:t>
            </a:r>
          </a:p>
          <a:p>
            <a:r>
              <a:rPr lang="zh-CN" altLang="zh-CN" dirty="0"/>
              <a:t>以下哪项如果为真，最能对科学家的宣称产生质疑：</a:t>
            </a:r>
          </a:p>
          <a:p>
            <a:r>
              <a:rPr lang="en-US" altLang="zh-CN" dirty="0"/>
              <a:t>A.</a:t>
            </a:r>
            <a:r>
              <a:rPr lang="zh-CN" altLang="zh-CN" dirty="0"/>
              <a:t>许多重要的食物，如西红柿，都原产于美洲</a:t>
            </a:r>
          </a:p>
          <a:p>
            <a:r>
              <a:rPr lang="en-US" altLang="zh-CN" dirty="0"/>
              <a:t>B.</a:t>
            </a:r>
            <a:r>
              <a:rPr lang="zh-CN" altLang="zh-CN" dirty="0"/>
              <a:t>小麦蛋白质含量比大米高</a:t>
            </a:r>
          </a:p>
          <a:p>
            <a:r>
              <a:rPr lang="en-US" altLang="zh-CN" dirty="0"/>
              <a:t>C.</a:t>
            </a:r>
            <a:r>
              <a:rPr lang="zh-CN" altLang="zh-CN" dirty="0"/>
              <a:t>只有</a:t>
            </a:r>
            <a:r>
              <a:rPr lang="en-US" altLang="zh-CN" dirty="0"/>
              <a:t>20</a:t>
            </a:r>
            <a:r>
              <a:rPr lang="zh-CN" altLang="zh-CN" dirty="0"/>
              <a:t>种不同的作物提供了地球上主要的食物供应</a:t>
            </a:r>
          </a:p>
          <a:p>
            <a:r>
              <a:rPr lang="en-US" altLang="zh-CN" dirty="0"/>
              <a:t>D.</a:t>
            </a:r>
            <a:r>
              <a:rPr lang="zh-CN" altLang="zh-CN" dirty="0"/>
              <a:t>这种作物的亩产量大大低于目前主食作物的亩产量</a:t>
            </a:r>
          </a:p>
        </p:txBody>
      </p:sp>
      <p:sp>
        <p:nvSpPr>
          <p:cNvPr id="1048832"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3"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34" name="内容占位符 2"/>
          <p:cNvSpPr>
            <a:spLocks noGrp="1"/>
          </p:cNvSpPr>
          <p:nvPr>
            <p:ph idx="1"/>
          </p:nvPr>
        </p:nvSpPr>
        <p:spPr/>
        <p:txBody>
          <a:bodyPr>
            <a:normAutofit fontScale="75000" lnSpcReduction="20000"/>
          </a:bodyPr>
          <a:lstStyle/>
          <a:p>
            <a:r>
              <a:rPr lang="zh-TW" altLang="zh-CN" dirty="0"/>
              <a:t>【</a:t>
            </a:r>
            <a:r>
              <a:rPr lang="zh-CN" altLang="zh-CN" dirty="0"/>
              <a:t>例</a:t>
            </a:r>
            <a:r>
              <a:rPr lang="zh-TW" altLang="zh-CN" dirty="0"/>
              <a:t>8】研究发现，通过游戏孩子把自身的焦虑和担忧等情绪表达出来，并在游戏过程中学会解决冲突，体验自己的情绪，探索与他人相处的方式，逐渐了解身边的这个世界。</a:t>
            </a:r>
            <a:endParaRPr lang="zh-CN" altLang="zh-CN" dirty="0"/>
          </a:p>
          <a:p>
            <a:r>
              <a:rPr lang="zh-TW" altLang="zh-CN" dirty="0"/>
              <a:t>如果以下各项为真，最能削弱上述论断的是</a:t>
            </a:r>
            <a:r>
              <a:rPr lang="zh-CN" altLang="zh-CN" dirty="0"/>
              <a:t>：</a:t>
            </a:r>
          </a:p>
          <a:p>
            <a:r>
              <a:rPr lang="zh-TW" altLang="zh-CN" dirty="0"/>
              <a:t>A.孩子们在游戏中受到挫折后往往倾向于逃避现实</a:t>
            </a:r>
            <a:endParaRPr lang="zh-CN" altLang="zh-CN" dirty="0"/>
          </a:p>
          <a:p>
            <a:r>
              <a:rPr lang="zh-TW" altLang="zh-CN" dirty="0"/>
              <a:t>B.孩子们并不喜欢与伙伴们一起分享玩具或者零食</a:t>
            </a:r>
            <a:endParaRPr lang="zh-CN" altLang="zh-CN" dirty="0"/>
          </a:p>
          <a:p>
            <a:r>
              <a:rPr lang="zh-TW" altLang="zh-CN" dirty="0"/>
              <a:t>C.经常玩游戏的儿童遇到陌生人时并不主动打招呼</a:t>
            </a:r>
            <a:endParaRPr lang="zh-CN" altLang="zh-CN" dirty="0"/>
          </a:p>
          <a:p>
            <a:r>
              <a:rPr lang="zh-TW" altLang="zh-CN" dirty="0"/>
              <a:t>D.孩子们玩游戏的时候，一定要有家长在身边陪护</a:t>
            </a:r>
            <a:endParaRPr lang="zh-CN" altLang="zh-CN" dirty="0"/>
          </a:p>
        </p:txBody>
      </p:sp>
      <p:sp>
        <p:nvSpPr>
          <p:cNvPr id="1048835"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a:t>
            </a:r>
            <a:r>
              <a:rPr lang="zh-CN" altLang="zh-CN" sz="1400">
                <a:solidFill>
                  <a:schemeClr val="bg1"/>
                </a:solidFill>
                <a:latin typeface="+mn-ea"/>
              </a:rPr>
              <a:t>案</a:t>
            </a:r>
            <a:r>
              <a:rPr lang="zh-CN" altLang="zh-CN" sz="1400" smtClean="0">
                <a:solidFill>
                  <a:schemeClr val="bg1"/>
                </a:solidFill>
                <a:latin typeface="+mn-ea"/>
              </a:rPr>
              <a:t>：</a:t>
            </a:r>
            <a:r>
              <a:rPr lang="en-US" altLang="zh-CN" sz="1400" smtClean="0">
                <a:solidFill>
                  <a:schemeClr val="bg1"/>
                </a:solidFill>
                <a:latin typeface="+mn-ea"/>
              </a:rPr>
              <a:t>A</a:t>
            </a:r>
            <a:endParaRPr lang="zh-CN" altLang="zh-CN" sz="1400" dirty="0">
              <a:solidFill>
                <a:schemeClr val="bg1"/>
              </a:solidFill>
              <a:latin typeface="+mn-ea"/>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6"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37" name="内容占位符 2"/>
          <p:cNvSpPr>
            <a:spLocks noGrp="1"/>
          </p:cNvSpPr>
          <p:nvPr>
            <p:ph idx="1"/>
          </p:nvPr>
        </p:nvSpPr>
        <p:spPr/>
        <p:txBody>
          <a:bodyPr>
            <a:normAutofit fontScale="70000" lnSpcReduction="20000"/>
          </a:bodyPr>
          <a:lstStyle/>
          <a:p>
            <a:pPr>
              <a:lnSpc>
                <a:spcPct val="120000"/>
              </a:lnSpc>
            </a:pPr>
            <a:r>
              <a:rPr lang="zh-TW" altLang="zh-CN" dirty="0"/>
              <a:t>【</a:t>
            </a:r>
            <a:r>
              <a:rPr lang="zh-CN" altLang="zh-CN" dirty="0"/>
              <a:t>例</a:t>
            </a:r>
            <a:r>
              <a:rPr lang="zh-TW" altLang="zh-CN" dirty="0"/>
              <a:t>9】一个外地品牌为进入本地市场进行广告宣传效果的调查。结果显示，在用电视广告宣传时，当地每百人有15人知晓该品牌，而后选用报纸广告，每百人有26人表示对其有印象。据此，为提高该品牌的知晓率，该公司决定将全部广告资金投入报纸广告。</a:t>
            </a:r>
            <a:endParaRPr lang="zh-CN" altLang="zh-CN" dirty="0"/>
          </a:p>
          <a:p>
            <a:pPr>
              <a:lnSpc>
                <a:spcPct val="120000"/>
              </a:lnSpc>
            </a:pPr>
            <a:r>
              <a:rPr lang="zh-TW" altLang="zh-CN" dirty="0"/>
              <a:t>以下如果为真，最能削弱该公司决定的是</a:t>
            </a:r>
            <a:r>
              <a:rPr lang="zh-CN" altLang="zh-CN" dirty="0"/>
              <a:t>：</a:t>
            </a:r>
          </a:p>
          <a:p>
            <a:pPr>
              <a:lnSpc>
                <a:spcPct val="120000"/>
              </a:lnSpc>
            </a:pPr>
            <a:r>
              <a:rPr lang="zh-TW" altLang="zh-CN" dirty="0"/>
              <a:t>A.电视是当地人获取信息的最主要途径</a:t>
            </a:r>
            <a:endParaRPr lang="zh-CN" altLang="zh-CN" dirty="0"/>
          </a:p>
          <a:p>
            <a:pPr>
              <a:lnSpc>
                <a:spcPct val="120000"/>
              </a:lnSpc>
            </a:pPr>
            <a:r>
              <a:rPr lang="zh-TW" altLang="zh-CN" dirty="0"/>
              <a:t>B.报纸广告容易给观众留下“产品过于廉价”的负面印象</a:t>
            </a:r>
            <a:endParaRPr lang="zh-CN" altLang="zh-CN" dirty="0"/>
          </a:p>
          <a:p>
            <a:pPr>
              <a:lnSpc>
                <a:spcPct val="120000"/>
              </a:lnSpc>
            </a:pPr>
            <a:r>
              <a:rPr lang="zh-TW" altLang="zh-CN" dirty="0"/>
              <a:t>C.若不采用报纸广告而继续采用电视广告宣传，相同时间后，每百人有45人知晓该品牌</a:t>
            </a:r>
            <a:endParaRPr lang="zh-CN" altLang="zh-CN" dirty="0"/>
          </a:p>
          <a:p>
            <a:pPr>
              <a:lnSpc>
                <a:spcPct val="120000"/>
              </a:lnSpc>
            </a:pPr>
            <a:r>
              <a:rPr lang="zh-TW" altLang="zh-CN" dirty="0"/>
              <a:t>D.通过电视知晓该品牌的人中，八成有购买意愿，而通过报纸广告知晓者，仅两成有此意愿</a:t>
            </a:r>
            <a:endParaRPr lang="zh-CN" altLang="zh-CN" dirty="0"/>
          </a:p>
        </p:txBody>
      </p:sp>
      <p:sp>
        <p:nvSpPr>
          <p:cNvPr id="1048838"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634740" y="4594860"/>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a:t>
            </a:r>
            <a:r>
              <a:rPr lang="en-US" altLang="zh-CN" sz="1400" dirty="0">
                <a:solidFill>
                  <a:schemeClr val="bg1"/>
                </a:solidFill>
                <a:latin typeface="+mn-ea"/>
              </a:rPr>
              <a:t>C</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标题 1"/>
          <p:cNvSpPr>
            <a:spLocks noGrp="1"/>
          </p:cNvSpPr>
          <p:nvPr>
            <p:ph type="title"/>
          </p:nvPr>
        </p:nvSpPr>
        <p:spPr/>
        <p:txBody>
          <a:bodyPr>
            <a:normAutofit/>
          </a:bodyPr>
          <a:lstStyle/>
          <a:p>
            <a:r>
              <a:rPr lang="zh-CN" altLang="en-US" dirty="0">
                <a:sym typeface="+mn-ea"/>
              </a:rPr>
              <a:t>高频考点</a:t>
            </a:r>
            <a:r>
              <a:rPr lang="en-US" altLang="zh-CN" dirty="0">
                <a:sym typeface="+mn-ea"/>
              </a:rPr>
              <a:t>52 </a:t>
            </a:r>
            <a:r>
              <a:rPr lang="zh-CN" altLang="en-US" dirty="0">
                <a:sym typeface="+mn-ea"/>
              </a:rPr>
              <a:t>削弱论证</a:t>
            </a:r>
            <a:endParaRPr lang="zh-CN" altLang="en-US" dirty="0"/>
          </a:p>
        </p:txBody>
      </p:sp>
      <p:sp>
        <p:nvSpPr>
          <p:cNvPr id="1048840" name="内容占位符 2"/>
          <p:cNvSpPr>
            <a:spLocks noGrp="1"/>
          </p:cNvSpPr>
          <p:nvPr>
            <p:ph idx="1"/>
          </p:nvPr>
        </p:nvSpPr>
        <p:spPr/>
        <p:txBody>
          <a:bodyPr>
            <a:noAutofit/>
          </a:bodyPr>
          <a:lstStyle/>
          <a:p>
            <a:pPr>
              <a:lnSpc>
                <a:spcPct val="120000"/>
              </a:lnSpc>
            </a:pPr>
            <a:r>
              <a:rPr lang="zh-TW" altLang="zh-CN" sz="1100" dirty="0"/>
              <a:t>【</a:t>
            </a:r>
            <a:r>
              <a:rPr lang="zh-CN" altLang="zh-CN" sz="1100" dirty="0"/>
              <a:t>例</a:t>
            </a:r>
            <a:r>
              <a:rPr lang="zh-TW" altLang="zh-CN" sz="1100" dirty="0"/>
              <a:t>10】我国生产婴幼儿配方奶粉的企业有130多家，而美国只有4家企业，但是美国吃配方奶粉的婴幼儿数量远高于我国。“设想一下，如果只有4家企业生产配方奶粉，企业会倍加珍惜自己的品牌价值，不断加强食品安全意识</a:t>
            </a:r>
            <a:r>
              <a:rPr lang="zh-CN" altLang="zh-CN" sz="1100" dirty="0"/>
              <a:t>，</a:t>
            </a:r>
            <a:r>
              <a:rPr lang="zh-TW" altLang="zh-CN" sz="1100" dirty="0"/>
              <a:t>任何可能的食品安全风险都是企业自身无法容忍的，发生三聚氰胺这样的问题是不可想象的。”</a:t>
            </a:r>
            <a:endParaRPr lang="zh-CN" altLang="zh-CN" sz="1100" dirty="0"/>
          </a:p>
          <a:p>
            <a:pPr>
              <a:lnSpc>
                <a:spcPct val="120000"/>
              </a:lnSpc>
            </a:pPr>
            <a:r>
              <a:rPr lang="zh-TW" altLang="zh-CN" sz="1100" dirty="0"/>
              <a:t>以下哪项如果为真，最能</a:t>
            </a:r>
            <a:r>
              <a:rPr lang="zh-CN" altLang="zh-CN" sz="1100" dirty="0"/>
              <a:t>削弱</a:t>
            </a:r>
            <a:r>
              <a:rPr lang="zh-TW" altLang="zh-CN" sz="1100" dirty="0"/>
              <a:t>上述观点</a:t>
            </a:r>
            <a:r>
              <a:rPr lang="zh-CN" altLang="zh-CN" sz="1100" dirty="0"/>
              <a:t>：</a:t>
            </a:r>
          </a:p>
          <a:p>
            <a:pPr>
              <a:lnSpc>
                <a:spcPct val="120000"/>
              </a:lnSpc>
            </a:pPr>
            <a:r>
              <a:rPr lang="zh-TW" altLang="zh-CN" sz="1100" dirty="0"/>
              <a:t>A.我国市场的婴幼儿奶粉的企业太多，品牌价值对于企业并不重要，所以这些企业敢在奶粉中添加三聚氰胺</a:t>
            </a:r>
            <a:endParaRPr lang="zh-CN" altLang="zh-CN" sz="1100" dirty="0"/>
          </a:p>
          <a:p>
            <a:pPr>
              <a:lnSpc>
                <a:spcPct val="120000"/>
              </a:lnSpc>
            </a:pPr>
            <a:r>
              <a:rPr lang="zh-TW" altLang="zh-CN" sz="1100" dirty="0"/>
              <a:t>B.某国的婴幼儿配方奶粉有90多家，它们之中大多数企业生产出的奶粉均未查出过三聚氰胺</a:t>
            </a:r>
            <a:endParaRPr lang="zh-CN" altLang="zh-CN" sz="1100" dirty="0"/>
          </a:p>
          <a:p>
            <a:pPr>
              <a:lnSpc>
                <a:spcPct val="120000"/>
              </a:lnSpc>
            </a:pPr>
            <a:r>
              <a:rPr lang="zh-TW" altLang="zh-CN" sz="1100" dirty="0"/>
              <a:t>C.某公司是我</a:t>
            </a:r>
            <a:r>
              <a:rPr lang="zh-CN" altLang="zh-CN" sz="1100" dirty="0"/>
              <a:t>国</a:t>
            </a:r>
            <a:r>
              <a:rPr lang="zh-TW" altLang="zh-CN" sz="1100" dirty="0"/>
              <a:t>生产奶制品的著名企业，其品牌价值很高，但是在其生产出的奶制品中查出了三聚氰胺</a:t>
            </a:r>
            <a:endParaRPr lang="zh-CN" altLang="zh-CN" sz="1100" dirty="0"/>
          </a:p>
          <a:p>
            <a:pPr>
              <a:lnSpc>
                <a:spcPct val="120000"/>
              </a:lnSpc>
            </a:pPr>
            <a:r>
              <a:rPr lang="zh-TW" altLang="zh-CN" sz="1100" dirty="0"/>
              <a:t>D.某企业是美国婴幼儿配方奶粉的著名生产商，在他们生产的某品牌配方奶粉中查出了三聚氰胺</a:t>
            </a:r>
            <a:endParaRPr lang="zh-CN" altLang="zh-CN" sz="1100" dirty="0"/>
          </a:p>
        </p:txBody>
      </p:sp>
      <p:sp>
        <p:nvSpPr>
          <p:cNvPr id="1048841" name="文本占位符 3"/>
          <p:cNvSpPr>
            <a:spLocks noGrp="1"/>
          </p:cNvSpPr>
          <p:nvPr>
            <p:ph type="body" orient="vert" sz="quarter" idx="13"/>
          </p:nvPr>
        </p:nvSpPr>
        <p:spPr/>
        <p:txBody>
          <a:bodyPr/>
          <a:lstStyle/>
          <a:p>
            <a:endParaRPr lang="zh-CN" altLang="en-US"/>
          </a:p>
        </p:txBody>
      </p:sp>
      <p:sp>
        <p:nvSpPr>
          <p:cNvPr id="2" name="文本框 0"/>
          <p:cNvSpPr txBox="1"/>
          <p:nvPr/>
        </p:nvSpPr>
        <p:spPr>
          <a:xfrm>
            <a:off x="3778885" y="4685665"/>
            <a:ext cx="2593340" cy="414020"/>
          </a:xfrm>
          <a:prstGeom prst="rect">
            <a:avLst/>
          </a:prstGeom>
          <a:noFill/>
        </p:spPr>
        <p:txBody>
          <a:bodyPr wrap="square" rtlCol="0">
            <a:spAutoFit/>
          </a:bodyPr>
          <a:lstStyle/>
          <a:p>
            <a:pPr indent="457200" algn="l" defTabSz="2874645">
              <a:lnSpc>
                <a:spcPct val="150000"/>
              </a:lnSpc>
              <a:spcBef>
                <a:spcPts val="600"/>
              </a:spcBef>
              <a:spcAft>
                <a:spcPts val="600"/>
              </a:spcAft>
              <a:buFont typeface="Arial" panose="020B0604020202020204" pitchFamily="34" charset="0"/>
            </a:pPr>
            <a:r>
              <a:rPr lang="zh-CN" altLang="zh-CN" sz="1400" dirty="0">
                <a:solidFill>
                  <a:schemeClr val="bg1"/>
                </a:solidFill>
                <a:latin typeface="+mn-ea"/>
              </a:rPr>
              <a:t>答案：D</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2" name="标题 1"/>
          <p:cNvSpPr>
            <a:spLocks noGrp="1"/>
          </p:cNvSpPr>
          <p:nvPr>
            <p:ph type="title"/>
          </p:nvPr>
        </p:nvSpPr>
        <p:spPr/>
        <p:txBody>
          <a:bodyPr/>
          <a:lstStyle/>
          <a:p>
            <a:endParaRPr lang="zh-CN" altLang="en-US"/>
          </a:p>
        </p:txBody>
      </p:sp>
      <p:sp>
        <p:nvSpPr>
          <p:cNvPr id="1048843" name="内容占位符 2"/>
          <p:cNvSpPr>
            <a:spLocks noGrp="1"/>
          </p:cNvSpPr>
          <p:nvPr>
            <p:ph idx="1"/>
          </p:nvPr>
        </p:nvSpPr>
        <p:spPr/>
        <p:txBody>
          <a:bodyPr/>
          <a:lstStyle/>
          <a:p>
            <a:endParaRPr lang="zh-CN" altLang="en-US" dirty="0"/>
          </a:p>
        </p:txBody>
      </p:sp>
      <p:sp>
        <p:nvSpPr>
          <p:cNvPr id="1048844" name="文本占位符 3"/>
          <p:cNvSpPr>
            <a:spLocks noGrp="1"/>
          </p:cNvSpPr>
          <p:nvPr>
            <p:ph type="body" orient="vert" sz="quarter" idx="13"/>
          </p:nvPr>
        </p:nvSpPr>
        <p:spPr/>
        <p:txBody>
          <a:bodyPr/>
          <a:lstStyle/>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标题 1"/>
          <p:cNvSpPr>
            <a:spLocks noGrp="1"/>
          </p:cNvSpPr>
          <p:nvPr>
            <p:ph type="title"/>
          </p:nvPr>
        </p:nvSpPr>
        <p:spPr/>
        <p:txBody>
          <a:bodyPr/>
          <a:lstStyle/>
          <a:p>
            <a:r>
              <a:rPr lang="zh-CN" altLang="en-US" dirty="0"/>
              <a:t>高频考点</a:t>
            </a:r>
            <a:r>
              <a:rPr lang="en-US" altLang="zh-CN" dirty="0"/>
              <a:t>45 </a:t>
            </a:r>
            <a:r>
              <a:rPr lang="zh-CN" altLang="en-US" dirty="0"/>
              <a:t>翻译推理（一）</a:t>
            </a:r>
          </a:p>
        </p:txBody>
      </p:sp>
      <p:sp>
        <p:nvSpPr>
          <p:cNvPr id="1048615" name="内容占位符 2"/>
          <p:cNvSpPr>
            <a:spLocks noGrp="1"/>
          </p:cNvSpPr>
          <p:nvPr>
            <p:ph idx="1"/>
          </p:nvPr>
        </p:nvSpPr>
        <p:spPr/>
        <p:txBody>
          <a:bodyPr>
            <a:noAutofit/>
          </a:bodyPr>
          <a:lstStyle/>
          <a:p>
            <a:pPr>
              <a:lnSpc>
                <a:spcPct val="100000"/>
              </a:lnSpc>
            </a:pPr>
            <a:r>
              <a:rPr lang="zh-CN" altLang="zh-CN" sz="1400" dirty="0" smtClean="0"/>
              <a:t>【</a:t>
            </a:r>
            <a:r>
              <a:rPr lang="zh-CN" altLang="zh-CN" sz="1400" dirty="0"/>
              <a:t>例</a:t>
            </a:r>
            <a:r>
              <a:rPr lang="en-US" altLang="zh-CN" sz="1400" dirty="0"/>
              <a:t>5</a:t>
            </a:r>
            <a:r>
              <a:rPr lang="zh-CN" altLang="zh-CN" sz="1400" dirty="0"/>
              <a:t>】如果月球表面曾经是岩浆海洋，那么许多元素的分布就应该是连续的。岩浆海洋掌握着解开月亮诞生之谜的钥匙，如果岩浆海洋的存在得到确认，那么</a:t>
            </a:r>
            <a:r>
              <a:rPr lang="en-US" altLang="zh-CN" sz="1400" dirty="0"/>
              <a:t>“</a:t>
            </a:r>
            <a:r>
              <a:rPr lang="zh-CN" altLang="zh-CN" sz="1400" dirty="0"/>
              <a:t>巨型冲击假说</a:t>
            </a:r>
            <a:r>
              <a:rPr lang="en-US" altLang="zh-CN" sz="1400" dirty="0"/>
              <a:t>”</a:t>
            </a:r>
            <a:r>
              <a:rPr lang="zh-CN" altLang="zh-CN" sz="1400" dirty="0"/>
              <a:t>将成为最有力的月亮起源说。</a:t>
            </a:r>
          </a:p>
          <a:p>
            <a:pPr>
              <a:lnSpc>
                <a:spcPct val="100000"/>
              </a:lnSpc>
            </a:pPr>
            <a:r>
              <a:rPr lang="zh-CN" altLang="zh-CN" sz="1400" dirty="0"/>
              <a:t>由此可以推出：</a:t>
            </a:r>
          </a:p>
          <a:p>
            <a:pPr>
              <a:lnSpc>
                <a:spcPct val="100000"/>
              </a:lnSpc>
            </a:pPr>
            <a:r>
              <a:rPr lang="en-US" altLang="zh-CN" sz="1400" dirty="0"/>
              <a:t>A.</a:t>
            </a:r>
            <a:r>
              <a:rPr lang="zh-CN" altLang="zh-CN" sz="1400" dirty="0"/>
              <a:t>如果月球表面不曾是岩浆海洋，那么月球表面的元素分布就不是连续的</a:t>
            </a:r>
          </a:p>
          <a:p>
            <a:pPr>
              <a:lnSpc>
                <a:spcPct val="100000"/>
              </a:lnSpc>
            </a:pPr>
            <a:r>
              <a:rPr lang="en-US" altLang="zh-CN" sz="1400" dirty="0"/>
              <a:t>B.</a:t>
            </a:r>
            <a:r>
              <a:rPr lang="zh-CN" altLang="zh-CN" sz="1400" dirty="0"/>
              <a:t>如果</a:t>
            </a:r>
            <a:r>
              <a:rPr lang="en-US" altLang="zh-CN" sz="1400" dirty="0"/>
              <a:t>“</a:t>
            </a:r>
            <a:r>
              <a:rPr lang="zh-CN" altLang="zh-CN" sz="1400" dirty="0"/>
              <a:t>巨型冲击假说</a:t>
            </a:r>
            <a:r>
              <a:rPr lang="en-US" altLang="zh-CN" sz="1400" dirty="0"/>
              <a:t>”</a:t>
            </a:r>
            <a:r>
              <a:rPr lang="zh-CN" altLang="zh-CN" sz="1400" dirty="0"/>
              <a:t>没有成为最有力的月亮起源说，那么表明月球表面的元素分布都不是连续的</a:t>
            </a:r>
          </a:p>
          <a:p>
            <a:pPr>
              <a:lnSpc>
                <a:spcPct val="100000"/>
              </a:lnSpc>
            </a:pPr>
            <a:r>
              <a:rPr lang="en-US" altLang="zh-CN" sz="1400" dirty="0"/>
              <a:t>C.</a:t>
            </a:r>
            <a:r>
              <a:rPr lang="zh-CN" altLang="zh-CN" sz="1400" dirty="0"/>
              <a:t>如果月球表面的元素分布不是连续的，那么月球表面不曾是岩浆海洋</a:t>
            </a:r>
          </a:p>
          <a:p>
            <a:pPr>
              <a:lnSpc>
                <a:spcPct val="100000"/>
              </a:lnSpc>
            </a:pPr>
            <a:r>
              <a:rPr lang="en-US" altLang="zh-CN" sz="1400" dirty="0"/>
              <a:t>D.</a:t>
            </a:r>
            <a:r>
              <a:rPr lang="zh-CN" altLang="zh-CN" sz="1400" dirty="0"/>
              <a:t>如果月球表面的元素分布是连续的，那么</a:t>
            </a:r>
            <a:r>
              <a:rPr lang="en-US" altLang="zh-CN" sz="1400" dirty="0"/>
              <a:t>“</a:t>
            </a:r>
            <a:r>
              <a:rPr lang="zh-CN" altLang="zh-CN" sz="1400" dirty="0"/>
              <a:t>巨型冲击假说</a:t>
            </a:r>
            <a:r>
              <a:rPr lang="en-US" altLang="zh-CN" sz="1400" dirty="0"/>
              <a:t>”</a:t>
            </a:r>
            <a:r>
              <a:rPr lang="zh-CN" altLang="zh-CN" sz="1400" dirty="0"/>
              <a:t>将成为最有力的月亮起源说</a:t>
            </a:r>
          </a:p>
          <a:p>
            <a:pPr>
              <a:lnSpc>
                <a:spcPct val="100000"/>
              </a:lnSpc>
            </a:pPr>
            <a:r>
              <a:rPr lang="zh-CN" altLang="zh-CN" sz="1400" dirty="0">
                <a:sym typeface="+mn-ea"/>
              </a:rPr>
              <a:t>答案：</a:t>
            </a:r>
            <a:r>
              <a:rPr lang="en-US" altLang="zh-CN" sz="1400" dirty="0">
                <a:sym typeface="+mn-ea"/>
              </a:rPr>
              <a:t>C</a:t>
            </a:r>
            <a:endParaRPr lang="en-US" altLang="zh-CN" sz="1400" dirty="0"/>
          </a:p>
          <a:p>
            <a:pPr>
              <a:lnSpc>
                <a:spcPct val="100000"/>
              </a:lnSpc>
            </a:pPr>
            <a:endParaRPr lang="zh-CN" altLang="zh-CN" sz="1400" dirty="0"/>
          </a:p>
          <a:p>
            <a:pPr>
              <a:lnSpc>
                <a:spcPct val="100000"/>
              </a:lnSpc>
            </a:pPr>
            <a:endParaRPr lang="zh-CN" altLang="zh-CN" sz="1400" dirty="0"/>
          </a:p>
        </p:txBody>
      </p:sp>
      <p:sp>
        <p:nvSpPr>
          <p:cNvPr id="1048616" name="文本占位符 3"/>
          <p:cNvSpPr>
            <a:spLocks noGrp="1"/>
          </p:cNvSpPr>
          <p:nvPr>
            <p:ph type="body" orient="vert" sz="quarter" idx="13"/>
          </p:nvPr>
        </p:nvSpPr>
        <p:spPr>
          <a:xfrm>
            <a:off x="6372200" y="1182210"/>
            <a:ext cx="2592413" cy="3394074"/>
          </a:xfrm>
        </p:spPr>
        <p:txBody>
          <a:bodyPr/>
          <a:lstStyle/>
          <a:p>
            <a:endParaRPr lang="zh-CN" altLang="en-US"/>
          </a:p>
        </p:txBody>
      </p:sp>
    </p:spTree>
  </p:cSld>
  <p:clrMapOvr>
    <a:masterClrMapping/>
  </p:clrMapOvr>
</p:sld>
</file>

<file path=ppt/theme/theme1.xml><?xml version="1.0" encoding="utf-8"?>
<a:theme xmlns:a="http://schemas.openxmlformats.org/drawingml/2006/main" name="绿色主题-教师制作">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蓝色主题-抠像使用">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16639</Words>
  <Application>Microsoft Office PowerPoint</Application>
  <PresentationFormat>全屏显示(16:9)</PresentationFormat>
  <Paragraphs>713</Paragraphs>
  <Slides>85</Slides>
  <Notes>0</Notes>
  <HiddenSlides>3</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85</vt:i4>
      </vt:variant>
    </vt:vector>
  </HeadingPairs>
  <TitlesOfParts>
    <vt:vector size="93" baseType="lpstr">
      <vt:lpstr>新細明體</vt:lpstr>
      <vt:lpstr>黑体</vt:lpstr>
      <vt:lpstr>宋体</vt:lpstr>
      <vt:lpstr>Arial</vt:lpstr>
      <vt:lpstr>Calibri</vt:lpstr>
      <vt:lpstr>Times New Roman</vt:lpstr>
      <vt:lpstr>绿色主题-教师制作</vt:lpstr>
      <vt:lpstr>蓝色主题-抠像使用</vt:lpstr>
      <vt:lpstr>标题格式：黑体40号 加粗 居中</vt:lpstr>
      <vt:lpstr>非常重要的提示：</vt:lpstr>
      <vt:lpstr>正文标题格式：黄色 宋体 28号 加粗 居中</vt:lpstr>
      <vt:lpstr>高频考点——判断推理</vt:lpstr>
      <vt:lpstr>高频考点45 翻译推理（一）</vt:lpstr>
      <vt:lpstr>高频考点45 翻译推理（一）</vt:lpstr>
      <vt:lpstr>高频考点45 翻译推理（一）</vt:lpstr>
      <vt:lpstr>高频考点45 翻译推理（一）</vt:lpstr>
      <vt:lpstr>高频考点45 翻译推理（一）</vt:lpstr>
      <vt:lpstr>高频考点45 翻译推理（一）</vt:lpstr>
      <vt:lpstr>高频考点45 翻译推理（一）</vt:lpstr>
      <vt:lpstr>高频考点45 翻译推理（一）</vt:lpstr>
      <vt:lpstr>高频考点45 翻译推理（一）</vt:lpstr>
      <vt:lpstr>高频考点45 翻译推理（一）</vt:lpstr>
      <vt:lpstr>高频考点46 翻译推理（二）</vt:lpstr>
      <vt:lpstr>高频考点46 翻译推理（二）</vt:lpstr>
      <vt:lpstr>高频考点46 翻译推理（二）</vt:lpstr>
      <vt:lpstr>高频考点46 翻译推理（二）</vt:lpstr>
      <vt:lpstr>高频考点46 翻译推理（二）</vt:lpstr>
      <vt:lpstr>高频考点46 翻译推理（二）</vt:lpstr>
      <vt:lpstr>高频考点46 翻译推理（二）</vt:lpstr>
      <vt:lpstr>高频考点46 翻译推理（二）</vt:lpstr>
      <vt:lpstr>高频考点46 翻译推理（二）</vt:lpstr>
      <vt:lpstr>高频考点46 翻译推理（二）</vt:lpstr>
      <vt:lpstr>高频考点47 真假推理（一）</vt:lpstr>
      <vt:lpstr>高频考点47 真假推理（一）</vt:lpstr>
      <vt:lpstr>高频考点47 真假推理（一）</vt:lpstr>
      <vt:lpstr>高频考点47 真假推理（一）</vt:lpstr>
      <vt:lpstr>高频考点47 真假推理（一）</vt:lpstr>
      <vt:lpstr>高频考点47 真假推理（一）</vt:lpstr>
      <vt:lpstr>高频考点47 真假推理（一）</vt:lpstr>
      <vt:lpstr>高频考点47 真假推理（一）</vt:lpstr>
      <vt:lpstr>高频考点47 真假推理（一）</vt:lpstr>
      <vt:lpstr>高频考点47 真假推理（一）</vt:lpstr>
      <vt:lpstr>高频考点48 真假推理（二）</vt:lpstr>
      <vt:lpstr>高频考点48 真假推理（二）</vt:lpstr>
      <vt:lpstr>高频考点48 真假推理（二）</vt:lpstr>
      <vt:lpstr>高频考点48 真假推理（二）</vt:lpstr>
      <vt:lpstr>高频考点48 真假推理（二）</vt:lpstr>
      <vt:lpstr>高频考点48 真假推理（二）</vt:lpstr>
      <vt:lpstr>高频考点48 真假推理（二）</vt:lpstr>
      <vt:lpstr>高频考点48 真假推理（二）</vt:lpstr>
      <vt:lpstr>高频考点48 真假推理（二）</vt:lpstr>
      <vt:lpstr>高频考点48 真假推理（二）</vt:lpstr>
      <vt:lpstr>高频考点49 分析推理</vt:lpstr>
      <vt:lpstr>高频考点49 分析推理</vt:lpstr>
      <vt:lpstr>高频考点49 分析推理</vt:lpstr>
      <vt:lpstr>高频考点49 分析推理</vt:lpstr>
      <vt:lpstr>高频考点49 分析推理</vt:lpstr>
      <vt:lpstr>高频考点49 分析推理</vt:lpstr>
      <vt:lpstr>高频考点49 分析推理</vt:lpstr>
      <vt:lpstr>高频考点49 分析推理</vt:lpstr>
      <vt:lpstr>高频考点49 分析推理</vt:lpstr>
      <vt:lpstr>高频考点49 分析推理</vt:lpstr>
      <vt:lpstr>高频考点50 归纳推理</vt:lpstr>
      <vt:lpstr>高频考点50 归纳推理</vt:lpstr>
      <vt:lpstr>高频考点50 归纳推理</vt:lpstr>
      <vt:lpstr>高频考点50 归纳推理</vt:lpstr>
      <vt:lpstr>高频考点50 归纳推理</vt:lpstr>
      <vt:lpstr>高频考点50 归纳推理</vt:lpstr>
      <vt:lpstr>高频考点50 归纳推理</vt:lpstr>
      <vt:lpstr>高频考点50 归纳推理</vt:lpstr>
      <vt:lpstr>高频考点50 归纳推理</vt:lpstr>
      <vt:lpstr>高频考点50 归纳推理</vt:lpstr>
      <vt:lpstr>高频考点51 加强论证</vt:lpstr>
      <vt:lpstr>高频考点51 加强论证</vt:lpstr>
      <vt:lpstr>高频考点51 加强论证</vt:lpstr>
      <vt:lpstr>高频考点51 加强论证</vt:lpstr>
      <vt:lpstr>高频考点51 加强论证</vt:lpstr>
      <vt:lpstr>高频考点51 加强论证</vt:lpstr>
      <vt:lpstr>高频考点51 加强论证</vt:lpstr>
      <vt:lpstr>高频考点51 加强论证</vt:lpstr>
      <vt:lpstr>高频考点51 加强论证</vt:lpstr>
      <vt:lpstr>高频考点51 加强论证</vt:lpstr>
      <vt:lpstr>高频考点52 削弱论证</vt:lpstr>
      <vt:lpstr>高频考点52 削弱论证</vt:lpstr>
      <vt:lpstr>高频考点52 削弱论证</vt:lpstr>
      <vt:lpstr>高频考点52 削弱论证</vt:lpstr>
      <vt:lpstr>高频考点52 削弱论证</vt:lpstr>
      <vt:lpstr>高频考点52 削弱论证</vt:lpstr>
      <vt:lpstr>高频考点52 削弱论证</vt:lpstr>
      <vt:lpstr>高频考点52 削弱论证</vt:lpstr>
      <vt:lpstr>高频考点52 削弱论证</vt:lpstr>
      <vt:lpstr>高频考点52 削弱论证</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标题格式：黑体40号 加粗 居中</dc:title>
  <dc:creator>蔡淝田</dc:creator>
  <cp:lastModifiedBy>Apple</cp:lastModifiedBy>
  <cp:revision>6</cp:revision>
  <dcterms:created xsi:type="dcterms:W3CDTF">2018-03-31T02:30:53Z</dcterms:created>
  <dcterms:modified xsi:type="dcterms:W3CDTF">2018-04-02T07:40:35Z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2052-10.1.0.7223</vt:lpwstr>
  </property>
</Properties>
</file>