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214"/>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Lst>
  <p:sldSz cx="9144000" cy="5143500" type="screen16x9"/>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3AF"/>
    <a:srgbClr val="385D8A"/>
    <a:srgbClr val="0000FF"/>
    <a:srgbClr val="5286BF"/>
    <a:srgbClr val="6FBA2A"/>
    <a:srgbClr val="E64583"/>
    <a:srgbClr val="3A6247"/>
    <a:srgbClr val="1221AF"/>
    <a:srgbClr val="005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p:cViewPr varScale="1">
        <p:scale>
          <a:sx n="109" d="100"/>
          <a:sy n="109" d="100"/>
        </p:scale>
        <p:origin x="523" y="8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7" Type="http://schemas.openxmlformats.org/officeDocument/2006/relationships/tableStyles" Target="tableStyles.xml"/><Relationship Id="rId216" Type="http://schemas.openxmlformats.org/officeDocument/2006/relationships/viewProps" Target="viewProps.xml"/><Relationship Id="rId215" Type="http://schemas.openxmlformats.org/officeDocument/2006/relationships/presProps" Target="presProps.xml"/><Relationship Id="rId214" Type="http://schemas.openxmlformats.org/officeDocument/2006/relationships/notesMaster" Target="notesMasters/notesMaster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8.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53" name=""/>
        <p:cNvGrpSpPr/>
        <p:nvPr/>
      </p:nvGrpSpPr>
      <p:grpSpPr>
        <a:xfrm>
          <a:off x="0" y="0"/>
          <a:ext cx="0" cy="0"/>
          <a:chOff x="0" y="0"/>
          <a:chExt cx="0" cy="0"/>
        </a:xfrm>
      </p:grpSpPr>
      <p:sp>
        <p:nvSpPr>
          <p:cNvPr id="1049283"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1049284"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5420E62-2422-46C9-B362-0FA953D64D29}" type="datetimeFigureOut">
              <a:rPr lang="zh-CN" altLang="en-US" smtClean="0"/>
            </a:fld>
            <a:endParaRPr lang="zh-CN" altLang="en-US"/>
          </a:p>
        </p:txBody>
      </p:sp>
      <p:sp>
        <p:nvSpPr>
          <p:cNvPr id="1049285"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p>
            <a:endParaRPr lang="zh-CN" altLang="en-US"/>
          </a:p>
        </p:txBody>
      </p:sp>
      <p:sp>
        <p:nvSpPr>
          <p:cNvPr id="1049286"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87"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1049288"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495F4D6-813A-4DA6-88E6-54E34CD1650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6" name=""/>
        <p:cNvGrpSpPr/>
        <p:nvPr/>
      </p:nvGrpSpPr>
      <p:grpSpPr>
        <a:xfrm>
          <a:off x="0" y="0"/>
          <a:ext cx="0" cy="0"/>
          <a:chOff x="0" y="0"/>
          <a:chExt cx="0" cy="0"/>
        </a:xfrm>
      </p:grpSpPr>
      <p:sp>
        <p:nvSpPr>
          <p:cNvPr id="1048581" name="标题 1"/>
          <p:cNvSpPr>
            <a:spLocks noGrp="1"/>
          </p:cNvSpPr>
          <p:nvPr>
            <p:ph type="ctrTitle" hasCustomPrompt="1"/>
          </p:nvPr>
        </p:nvSpPr>
        <p:spPr>
          <a:xfrm>
            <a:off x="685800" y="1597819"/>
            <a:ext cx="7772400" cy="1102519"/>
          </a:xfrm>
        </p:spPr>
        <p:txBody>
          <a:bodyPr/>
          <a:lstStyle>
            <a:lvl1pPr>
              <a:defRPr sz="4400"/>
            </a:lvl1pPr>
          </a:lstStyle>
          <a:p>
            <a:r>
              <a:rPr lang="zh-CN" altLang="en-US" sz="4000" b="1" dirty="0">
                <a:latin typeface="黑体" panose="02010609060101010101" pitchFamily="49" charset="-122"/>
                <a:ea typeface="黑体" panose="02010609060101010101" pitchFamily="49" charset="-122"/>
              </a:rPr>
              <a:t>标题：</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号黑体（加粗 居中）</a:t>
            </a:r>
            <a:endParaRPr lang="zh-CN" altLang="en-US" dirty="0"/>
          </a:p>
        </p:txBody>
      </p:sp>
      <p:sp>
        <p:nvSpPr>
          <p:cNvPr id="1048582" name="副标题 2"/>
          <p:cNvSpPr>
            <a:spLocks noGrp="1"/>
          </p:cNvSpPr>
          <p:nvPr>
            <p:ph type="subTitle" idx="1" hasCustomPrompt="1"/>
          </p:nvPr>
        </p:nvSpPr>
        <p:spPr>
          <a:xfrm>
            <a:off x="1371600" y="2914650"/>
            <a:ext cx="6400800" cy="809228"/>
          </a:xfrm>
        </p:spPr>
        <p:txBody>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zh-CN" sz="2800" b="1" dirty="0">
                <a:solidFill>
                  <a:schemeClr val="bg1"/>
                </a:solidFill>
                <a:latin typeface="+mn-ea"/>
              </a:rPr>
              <a:t>主讲：</a:t>
            </a:r>
            <a:r>
              <a:rPr lang="en-US" altLang="zh-CN" sz="2800" b="1" dirty="0">
                <a:solidFill>
                  <a:schemeClr val="bg1"/>
                </a:solidFill>
                <a:latin typeface="+mn-ea"/>
              </a:rPr>
              <a:t>28</a:t>
            </a:r>
            <a:r>
              <a:rPr lang="zh-CN" altLang="en-US" sz="2800" b="1" dirty="0">
                <a:solidFill>
                  <a:schemeClr val="bg1"/>
                </a:solidFill>
                <a:latin typeface="+mn-ea"/>
              </a:rPr>
              <a:t>号宋体（加粗 居中）</a:t>
            </a:r>
            <a:endParaRPr lang="zh-CN" altLang="zh-CN" sz="2800" b="1" dirty="0">
              <a:solidFill>
                <a:schemeClr val="bg1"/>
              </a:solidFill>
              <a:latin typeface="+mn-ea"/>
            </a:endParaRPr>
          </a:p>
        </p:txBody>
      </p:sp>
      <p:sp>
        <p:nvSpPr>
          <p:cNvPr id="1048583" name="日期占位符 3"/>
          <p:cNvSpPr>
            <a:spLocks noGrp="1"/>
          </p:cNvSpPr>
          <p:nvPr>
            <p:ph type="dt" sz="half" idx="10"/>
          </p:nvPr>
        </p:nvSpPr>
        <p:spPr/>
        <p:txBody>
          <a:bodyPr/>
          <a:p>
            <a:fld id="{530820CF-B880-4189-942D-D702A7CBA730}" type="datetimeFigureOut">
              <a:rPr lang="zh-CN" altLang="en-US" smtClean="0"/>
            </a:fld>
            <a:endParaRPr lang="zh-CN" altLang="en-US"/>
          </a:p>
        </p:txBody>
      </p:sp>
      <p:sp>
        <p:nvSpPr>
          <p:cNvPr id="1048584" name="页脚占位符 4"/>
          <p:cNvSpPr>
            <a:spLocks noGrp="1"/>
          </p:cNvSpPr>
          <p:nvPr>
            <p:ph type="ftr" sz="quarter" idx="11"/>
          </p:nvPr>
        </p:nvSpPr>
        <p:spPr/>
        <p:txBody>
          <a:bodyPr/>
          <a:p>
            <a:endParaRPr lang="zh-CN" altLang="en-US"/>
          </a:p>
        </p:txBody>
      </p:sp>
      <p:sp>
        <p:nvSpPr>
          <p:cNvPr id="1048585" name="灯片编号占位符 5"/>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219" name=""/>
        <p:cNvGrpSpPr/>
        <p:nvPr/>
      </p:nvGrpSpPr>
      <p:grpSpPr>
        <a:xfrm>
          <a:off x="0" y="0"/>
          <a:ext cx="0" cy="0"/>
          <a:chOff x="0" y="0"/>
          <a:chExt cx="0" cy="0"/>
        </a:xfrm>
      </p:grpSpPr>
      <p:sp>
        <p:nvSpPr>
          <p:cNvPr id="1048588" name="标题 1"/>
          <p:cNvSpPr>
            <a:spLocks noGrp="1"/>
          </p:cNvSpPr>
          <p:nvPr>
            <p:ph type="title" hasCustomPrompt="1"/>
          </p:nvPr>
        </p:nvSpPr>
        <p:spPr>
          <a:xfrm>
            <a:off x="457200" y="205979"/>
            <a:ext cx="6923112" cy="857250"/>
          </a:xfrm>
        </p:spPr>
        <p:txBody>
          <a:bodyPr>
            <a:normAutofit/>
          </a:bodyPr>
          <a:lstStyle>
            <a:lvl1pPr algn="just">
              <a:defRPr sz="2800" b="1">
                <a:solidFill>
                  <a:srgbClr val="FFFF00"/>
                </a:solidFill>
                <a:latin typeface="+mn-ea"/>
                <a:ea typeface="+mn-ea"/>
              </a:defRPr>
            </a:lvl1pPr>
          </a:lstStyle>
          <a:p>
            <a:r>
              <a:rPr lang="zh-CN" altLang="en-US" dirty="0"/>
              <a:t>标题：宋体 </a:t>
            </a:r>
            <a:r>
              <a:rPr lang="en-US" altLang="zh-CN" dirty="0"/>
              <a:t>28</a:t>
            </a:r>
            <a:r>
              <a:rPr lang="zh-CN" altLang="en-US" dirty="0"/>
              <a:t>号（黄色 加粗 两段对齐）</a:t>
            </a:r>
            <a:endParaRPr lang="zh-CN" altLang="en-US" dirty="0"/>
          </a:p>
        </p:txBody>
      </p:sp>
      <p:sp>
        <p:nvSpPr>
          <p:cNvPr id="1048589" name="内容占位符 2"/>
          <p:cNvSpPr>
            <a:spLocks noGrp="1"/>
          </p:cNvSpPr>
          <p:nvPr>
            <p:ph idx="1" hasCustomPrompt="1"/>
          </p:nvPr>
        </p:nvSpPr>
        <p:spPr>
          <a:xfrm>
            <a:off x="457200" y="1200151"/>
            <a:ext cx="5770984" cy="3394472"/>
          </a:xfrm>
        </p:spPr>
        <p:txBody>
          <a:bodyPr>
            <a:normAutofit/>
          </a:bodyPr>
          <a:lstStyle>
            <a:lvl1pPr marL="0" indent="457200" algn="just" defTabSz="2874645">
              <a:lnSpc>
                <a:spcPct val="150000"/>
              </a:lnSpc>
              <a:spcBef>
                <a:spcPts val="600"/>
              </a:spcBef>
              <a:spcAft>
                <a:spcPts val="600"/>
              </a:spcAft>
              <a:buNone/>
              <a:defRPr sz="2000">
                <a:latin typeface="+mn-ea"/>
                <a:ea typeface="+mn-ea"/>
              </a:defRPr>
            </a:lvl1pPr>
            <a:lvl2pPr marL="457200" indent="0">
              <a:buFontTx/>
              <a:buNone/>
              <a:defRPr sz="2000"/>
            </a:lvl2pPr>
            <a:lvl3pPr>
              <a:defRPr sz="2000"/>
            </a:lvl3pPr>
            <a:lvl4pPr>
              <a:defRPr sz="2000"/>
            </a:lvl4pPr>
            <a:lvl5pPr>
              <a:defRPr sz="2000"/>
            </a:lvl5pPr>
          </a:lstStyle>
          <a:p>
            <a:pPr lvl="0"/>
            <a:r>
              <a:rPr lang="zh-CN" altLang="en-US" dirty="0"/>
              <a:t>内容页：★字体：宋体； ★字号：</a:t>
            </a:r>
            <a:r>
              <a:rPr lang="en-US" altLang="zh-CN" dirty="0"/>
              <a:t>20</a:t>
            </a:r>
            <a:r>
              <a:rPr lang="zh-CN" altLang="en-US" dirty="0"/>
              <a:t>号；  ★颜色：白色； ★每页最多八行，每行最多</a:t>
            </a:r>
            <a:r>
              <a:rPr lang="en-US" altLang="zh-CN" dirty="0"/>
              <a:t>20</a:t>
            </a:r>
            <a:r>
              <a:rPr lang="zh-CN" altLang="en-US" dirty="0"/>
              <a:t>字； ★重点内容加粗</a:t>
            </a:r>
            <a:r>
              <a:rPr lang="en-US" altLang="zh-CN" dirty="0"/>
              <a:t>/</a:t>
            </a:r>
            <a:r>
              <a:rPr lang="zh-CN" altLang="en-US" dirty="0"/>
              <a:t>黄色字体，禁止使用其他颜色； ★段落：两端对齐，缩进</a:t>
            </a:r>
            <a:r>
              <a:rPr lang="en-US" altLang="zh-CN" dirty="0"/>
              <a:t>1.27</a:t>
            </a:r>
            <a:r>
              <a:rPr lang="zh-CN" altLang="en-US" dirty="0"/>
              <a:t>厘米（</a:t>
            </a:r>
            <a:r>
              <a:rPr lang="en-US" altLang="zh-CN" dirty="0"/>
              <a:t>2</a:t>
            </a:r>
            <a:r>
              <a:rPr lang="zh-CN" altLang="en-US" dirty="0"/>
              <a:t>中文字符）； ★行距：根据内容在单倍</a:t>
            </a:r>
            <a:r>
              <a:rPr lang="en-US" altLang="zh-CN" dirty="0"/>
              <a:t>-1.5</a:t>
            </a:r>
            <a:r>
              <a:rPr lang="zh-CN" altLang="en-US" dirty="0"/>
              <a:t>倍行距之间选择； ★段前段后：各</a:t>
            </a:r>
            <a:r>
              <a:rPr lang="en-US" altLang="zh-CN" dirty="0"/>
              <a:t>6</a:t>
            </a:r>
            <a:r>
              <a:rPr lang="zh-CN" altLang="en-US" dirty="0"/>
              <a:t>磅。</a:t>
            </a:r>
            <a:endParaRPr lang="zh-CN" altLang="en-US" dirty="0"/>
          </a:p>
        </p:txBody>
      </p:sp>
      <p:sp>
        <p:nvSpPr>
          <p:cNvPr id="1048590" name="日期占位符 3"/>
          <p:cNvSpPr>
            <a:spLocks noGrp="1"/>
          </p:cNvSpPr>
          <p:nvPr>
            <p:ph type="dt" sz="half" idx="10"/>
          </p:nvPr>
        </p:nvSpPr>
        <p:spPr/>
        <p:txBody>
          <a:bodyPr/>
          <a:p>
            <a:fld id="{530820CF-B880-4189-942D-D702A7CBA730}" type="datetimeFigureOut">
              <a:rPr lang="zh-CN" altLang="en-US" smtClean="0"/>
            </a:fld>
            <a:endParaRPr lang="zh-CN" altLang="en-US"/>
          </a:p>
        </p:txBody>
      </p:sp>
      <p:sp>
        <p:nvSpPr>
          <p:cNvPr id="1048591" name="页脚占位符 4"/>
          <p:cNvSpPr>
            <a:spLocks noGrp="1"/>
          </p:cNvSpPr>
          <p:nvPr>
            <p:ph type="ftr" sz="quarter" idx="11"/>
          </p:nvPr>
        </p:nvSpPr>
        <p:spPr/>
        <p:txBody>
          <a:bodyPr/>
          <a:p>
            <a:endParaRPr lang="zh-CN" altLang="en-US"/>
          </a:p>
        </p:txBody>
      </p:sp>
      <p:sp>
        <p:nvSpPr>
          <p:cNvPr id="1048592" name="灯片编号占位符 5"/>
          <p:cNvSpPr>
            <a:spLocks noGrp="1"/>
          </p:cNvSpPr>
          <p:nvPr>
            <p:ph type="sldNum" sz="quarter" idx="12"/>
          </p:nvPr>
        </p:nvSpPr>
        <p:spPr/>
        <p:txBody>
          <a:bodyPr/>
          <a:p>
            <a:fld id="{0C913308-F349-4B6D-A68A-DD1791B4A57B}" type="slidenum">
              <a:rPr lang="zh-CN" altLang="en-US" smtClean="0"/>
            </a:fld>
            <a:endParaRPr lang="zh-CN" altLang="en-US"/>
          </a:p>
        </p:txBody>
      </p:sp>
      <p:sp>
        <p:nvSpPr>
          <p:cNvPr id="1048593" name="竖排文字占位符 7"/>
          <p:cNvSpPr>
            <a:spLocks noGrp="1"/>
          </p:cNvSpPr>
          <p:nvPr>
            <p:ph type="body" orient="vert" sz="quarter" idx="13" hasCustomPrompt="1"/>
          </p:nvPr>
        </p:nvSpPr>
        <p:spPr>
          <a:xfrm>
            <a:off x="6372200" y="1200151"/>
            <a:ext cx="2592413" cy="3394074"/>
          </a:xfrm>
        </p:spPr>
        <p:txBody>
          <a:bodyPr vert="eaVert" anchor="ctr"/>
          <a:lstStyle>
            <a:lvl1pPr marL="0" indent="0" algn="ctr">
              <a:buNone/>
            </a:lvl1pPr>
          </a:lstStyle>
          <a:p>
            <a:pPr lvl="0"/>
            <a:r>
              <a:rPr lang="zh-CN" altLang="en-US" dirty="0"/>
              <a:t>教师站位区域</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452" name=""/>
        <p:cNvGrpSpPr/>
        <p:nvPr/>
      </p:nvGrpSpPr>
      <p:grpSpPr>
        <a:xfrm>
          <a:off x="0" y="0"/>
          <a:ext cx="0" cy="0"/>
          <a:chOff x="0" y="0"/>
          <a:chExt cx="0" cy="0"/>
        </a:xfrm>
      </p:grpSpPr>
      <p:sp>
        <p:nvSpPr>
          <p:cNvPr id="1049277" name="标题 1"/>
          <p:cNvSpPr>
            <a:spLocks noGrp="1"/>
          </p:cNvSpPr>
          <p:nvPr>
            <p:ph type="ctrTitle" hasCustomPrompt="1"/>
          </p:nvPr>
        </p:nvSpPr>
        <p:spPr>
          <a:xfrm>
            <a:off x="687600" y="1598400"/>
            <a:ext cx="7772400" cy="1101600"/>
          </a:xfrm>
        </p:spPr>
        <p:txBody>
          <a:bodyPr anchor="ctr">
            <a:normAutofit/>
          </a:bodyPr>
          <a:lstStyle>
            <a:lvl1pPr algn="ctr">
              <a:defRPr sz="4000" b="1">
                <a:latin typeface="黑体" panose="02010609060101010101" pitchFamily="49" charset="-122"/>
                <a:ea typeface="黑体" panose="02010609060101010101" pitchFamily="49" charset="-122"/>
              </a:defRPr>
            </a:lvl1pPr>
          </a:lstStyle>
          <a:p>
            <a:r>
              <a:rPr lang="zh-CN" altLang="en-US" dirty="0"/>
              <a:t>标题：</a:t>
            </a:r>
            <a:r>
              <a:rPr lang="en-US" altLang="zh-CN" dirty="0"/>
              <a:t>40</a:t>
            </a:r>
            <a:r>
              <a:rPr lang="zh-CN" altLang="en-US" dirty="0"/>
              <a:t>号黑体（加粗 居中）</a:t>
            </a:r>
            <a:endParaRPr lang="zh-CN" altLang="en-US" dirty="0"/>
          </a:p>
        </p:txBody>
      </p:sp>
      <p:sp>
        <p:nvSpPr>
          <p:cNvPr id="1049278" name="副标题 2"/>
          <p:cNvSpPr>
            <a:spLocks noGrp="1"/>
          </p:cNvSpPr>
          <p:nvPr>
            <p:ph type="subTitle" idx="1" hasCustomPrompt="1"/>
          </p:nvPr>
        </p:nvSpPr>
        <p:spPr>
          <a:xfrm>
            <a:off x="1371600" y="2916000"/>
            <a:ext cx="6400800" cy="810000"/>
          </a:xfrm>
        </p:spPr>
        <p:txBody>
          <a:bodyPr anchor="ctr">
            <a:normAutofit/>
          </a:bodyPr>
          <a:lstStyle>
            <a:lvl1pPr marL="0" indent="0" algn="ctr">
              <a:buNone/>
              <a:defRPr sz="2800" b="1">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主讲：</a:t>
            </a:r>
            <a:r>
              <a:rPr lang="en-US" altLang="zh-CN" dirty="0"/>
              <a:t>28</a:t>
            </a:r>
            <a:r>
              <a:rPr lang="zh-CN" altLang="en-US" dirty="0"/>
              <a:t>号宋体（加粗 居中）</a:t>
            </a:r>
            <a:endParaRPr lang="zh-CN" altLang="en-US" dirty="0"/>
          </a:p>
        </p:txBody>
      </p:sp>
      <p:sp>
        <p:nvSpPr>
          <p:cNvPr id="1049279" name="日期占位符 3"/>
          <p:cNvSpPr>
            <a:spLocks noGrp="1"/>
          </p:cNvSpPr>
          <p:nvPr>
            <p:ph type="dt" sz="half" idx="10"/>
          </p:nvPr>
        </p:nvSpPr>
        <p:spPr/>
        <p:txBody>
          <a:bodyPr/>
          <a:p>
            <a:fld id="{8A2D443D-23BC-42C0-AC17-C3F3C85F1F1C}" type="datetimeFigureOut">
              <a:rPr lang="zh-CN" altLang="en-US" smtClean="0"/>
            </a:fld>
            <a:endParaRPr lang="zh-CN" altLang="en-US"/>
          </a:p>
        </p:txBody>
      </p:sp>
      <p:sp>
        <p:nvSpPr>
          <p:cNvPr id="1049280" name="页脚占位符 4"/>
          <p:cNvSpPr>
            <a:spLocks noGrp="1"/>
          </p:cNvSpPr>
          <p:nvPr>
            <p:ph type="ftr" sz="quarter" idx="11"/>
          </p:nvPr>
        </p:nvSpPr>
        <p:spPr/>
        <p:txBody>
          <a:bodyPr/>
          <a:p>
            <a:endParaRPr lang="zh-CN" altLang="en-US"/>
          </a:p>
        </p:txBody>
      </p:sp>
      <p:sp>
        <p:nvSpPr>
          <p:cNvPr id="1049281" name="灯片编号占位符 5"/>
          <p:cNvSpPr>
            <a:spLocks noGrp="1"/>
          </p:cNvSpPr>
          <p:nvPr>
            <p:ph type="sldNum" sz="quarter" idx="12"/>
          </p:nvPr>
        </p:nvSpPr>
        <p:spPr/>
        <p:txBody>
          <a:bodyPr/>
          <a:p>
            <a:fld id="{2D967605-F154-46C6-A9DA-4BBC957A89FA}" type="slidenum">
              <a:rPr lang="zh-CN" altLang="en-US" smtClean="0"/>
            </a:fld>
            <a:endParaRPr lang="zh-CN" altLang="en-US"/>
          </a:p>
        </p:txBody>
      </p:sp>
      <p:sp>
        <p:nvSpPr>
          <p:cNvPr id="1049282" name="内容占位符 8"/>
          <p:cNvSpPr>
            <a:spLocks noGrp="1"/>
          </p:cNvSpPr>
          <p:nvPr>
            <p:ph sz="quarter" idx="14" hasCustomPrompt="1"/>
          </p:nvPr>
        </p:nvSpPr>
        <p:spPr>
          <a:xfrm>
            <a:off x="0" y="0"/>
            <a:ext cx="9144000" cy="5143500"/>
          </a:xfrm>
          <a:solidFill>
            <a:srgbClr val="1223AF">
              <a:alpha val="85000"/>
            </a:srgbClr>
          </a:solidFill>
        </p:spPr>
        <p:txBody>
          <a:bodyPr anchor="b">
            <a:normAutofit/>
          </a:bodyPr>
          <a:lstStyle>
            <a:lvl1pPr marL="0" indent="0" algn="just">
              <a:lnSpc>
                <a:spcPct val="100000"/>
              </a:lnSpc>
              <a:spcBef>
                <a:spcPts val="600"/>
              </a:spcBef>
              <a:spcAft>
                <a:spcPts val="600"/>
              </a:spcAft>
              <a:buNone/>
              <a:defRPr sz="1200" b="0">
                <a:solidFill>
                  <a:schemeClr val="bg1">
                    <a:lumMod val="75000"/>
                  </a:schemeClr>
                </a:solidFill>
                <a:latin typeface="黑体" panose="02010609060101010101" pitchFamily="49" charset="-122"/>
                <a:ea typeface="黑体" panose="02010609060101010101" pitchFamily="49" charset="-122"/>
              </a:defRPr>
            </a:lvl1pPr>
          </a:lstStyle>
          <a:p>
            <a:pPr lvl="0"/>
            <a:r>
              <a:rPr lang="zh-CN" altLang="en-US" dirty="0"/>
              <a:t>标题页请选择本样式！★遮罩图层：一般情况下不需编辑，但如果图片未成功覆盖，请将本图层置于顶层。本层播放时不会显示。</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451" name=""/>
        <p:cNvGrpSpPr/>
        <p:nvPr/>
      </p:nvGrpSpPr>
      <p:grpSpPr>
        <a:xfrm>
          <a:off x="0" y="0"/>
          <a:ext cx="0" cy="0"/>
          <a:chOff x="0" y="0"/>
          <a:chExt cx="0" cy="0"/>
        </a:xfrm>
      </p:grpSpPr>
      <p:sp>
        <p:nvSpPr>
          <p:cNvPr id="1049270" name="标题 1"/>
          <p:cNvSpPr>
            <a:spLocks noGrp="1"/>
          </p:cNvSpPr>
          <p:nvPr>
            <p:ph type="title" hasCustomPrompt="1"/>
          </p:nvPr>
        </p:nvSpPr>
        <p:spPr>
          <a:xfrm>
            <a:off x="457200" y="205979"/>
            <a:ext cx="6923112" cy="857250"/>
          </a:xfrm>
        </p:spPr>
        <p:txBody>
          <a:bodyPr>
            <a:normAutofit/>
          </a:bodyPr>
          <a:lstStyle>
            <a:lvl1pPr algn="just">
              <a:defRPr sz="2800" b="1">
                <a:solidFill>
                  <a:schemeClr val="tx1"/>
                </a:solidFill>
                <a:latin typeface="+mn-ea"/>
                <a:ea typeface="+mn-ea"/>
              </a:defRPr>
            </a:lvl1pPr>
          </a:lstStyle>
          <a:p>
            <a:r>
              <a:rPr lang="zh-CN" altLang="en-US" dirty="0"/>
              <a:t>标题：宋体 </a:t>
            </a:r>
            <a:r>
              <a:rPr lang="en-US" altLang="zh-CN" dirty="0"/>
              <a:t>28</a:t>
            </a:r>
            <a:r>
              <a:rPr lang="zh-CN" altLang="en-US" dirty="0"/>
              <a:t>号（黄色 加粗 两段对齐）</a:t>
            </a:r>
            <a:endParaRPr lang="zh-CN" altLang="en-US" dirty="0"/>
          </a:p>
        </p:txBody>
      </p:sp>
      <p:sp>
        <p:nvSpPr>
          <p:cNvPr id="1049271" name="内容占位符 2"/>
          <p:cNvSpPr>
            <a:spLocks noGrp="1"/>
          </p:cNvSpPr>
          <p:nvPr>
            <p:ph idx="1" hasCustomPrompt="1"/>
          </p:nvPr>
        </p:nvSpPr>
        <p:spPr>
          <a:xfrm>
            <a:off x="457200" y="1200151"/>
            <a:ext cx="5770984" cy="3394472"/>
          </a:xfrm>
        </p:spPr>
        <p:txBody>
          <a:bodyPr>
            <a:normAutofit/>
          </a:bodyPr>
          <a:lstStyle>
            <a:lvl1pPr marL="0" indent="457200" algn="just" defTabSz="2874645">
              <a:lnSpc>
                <a:spcPct val="100000"/>
              </a:lnSpc>
              <a:spcBef>
                <a:spcPts val="600"/>
              </a:spcBef>
              <a:spcAft>
                <a:spcPts val="600"/>
              </a:spcAft>
              <a:buNone/>
              <a:defRPr sz="2000">
                <a:latin typeface="+mn-ea"/>
                <a:ea typeface="+mn-ea"/>
              </a:defRPr>
            </a:lvl1pPr>
            <a:lvl2pPr>
              <a:defRPr sz="2000"/>
            </a:lvl2pPr>
            <a:lvl3pPr>
              <a:defRPr sz="2000"/>
            </a:lvl3pPr>
            <a:lvl4pPr>
              <a:defRPr sz="2000"/>
            </a:lvl4pPr>
            <a:lvl5pPr>
              <a:defRPr sz="2000"/>
            </a:lvl5pPr>
          </a:lstStyle>
          <a:p>
            <a:pPr lvl="0"/>
            <a:r>
              <a:rPr lang="zh-CN" altLang="en-US" dirty="0"/>
              <a:t>字体：宋体；字号：</a:t>
            </a:r>
            <a:r>
              <a:rPr lang="en-US" altLang="zh-CN" dirty="0"/>
              <a:t>20</a:t>
            </a:r>
            <a:r>
              <a:rPr lang="zh-CN" altLang="en-US" dirty="0"/>
              <a:t>号；颜色：白色</a:t>
            </a:r>
            <a:endParaRPr lang="zh-CN" altLang="en-US" dirty="0"/>
          </a:p>
          <a:p>
            <a:pPr lvl="0"/>
            <a:r>
              <a:rPr lang="zh-CN" altLang="en-US" dirty="0"/>
              <a:t>每页最多八行，每行最多</a:t>
            </a:r>
            <a:r>
              <a:rPr lang="en-US" altLang="zh-CN" dirty="0"/>
              <a:t>20</a:t>
            </a:r>
            <a:r>
              <a:rPr lang="zh-CN" altLang="en-US" dirty="0"/>
              <a:t>字</a:t>
            </a:r>
            <a:endParaRPr lang="zh-CN" altLang="en-US" dirty="0"/>
          </a:p>
          <a:p>
            <a:pPr lvl="0"/>
            <a:r>
              <a:rPr lang="zh-CN" altLang="en-US" dirty="0"/>
              <a:t>重点内容加粗</a:t>
            </a:r>
            <a:r>
              <a:rPr lang="en-US" altLang="zh-CN" dirty="0"/>
              <a:t>/</a:t>
            </a:r>
            <a:r>
              <a:rPr lang="zh-CN" altLang="en-US" dirty="0"/>
              <a:t>黄色字体，禁止使用其他颜色。</a:t>
            </a:r>
            <a:endParaRPr lang="zh-CN" altLang="en-US" dirty="0"/>
          </a:p>
          <a:p>
            <a:pPr lvl="0"/>
            <a:r>
              <a:rPr lang="zh-CN" altLang="en-US" dirty="0"/>
              <a:t>段落：两端对齐，缩进</a:t>
            </a:r>
            <a:r>
              <a:rPr lang="en-US" altLang="zh-CN" dirty="0"/>
              <a:t>1.27</a:t>
            </a:r>
            <a:r>
              <a:rPr lang="zh-CN" altLang="en-US" dirty="0"/>
              <a:t>厘米（</a:t>
            </a:r>
            <a:r>
              <a:rPr lang="en-US" altLang="zh-CN" dirty="0"/>
              <a:t>2</a:t>
            </a:r>
            <a:r>
              <a:rPr lang="zh-CN" altLang="en-US" dirty="0"/>
              <a:t>中文字符）</a:t>
            </a:r>
            <a:endParaRPr lang="zh-CN" altLang="en-US" dirty="0"/>
          </a:p>
          <a:p>
            <a:pPr lvl="0"/>
            <a:r>
              <a:rPr lang="zh-CN" altLang="en-US" dirty="0"/>
              <a:t>行距：根据内容在单倍</a:t>
            </a:r>
            <a:r>
              <a:rPr lang="en-US" altLang="zh-CN" dirty="0"/>
              <a:t>-1.5</a:t>
            </a:r>
            <a:r>
              <a:rPr lang="zh-CN" altLang="en-US" dirty="0"/>
              <a:t>倍行距之间选择。</a:t>
            </a:r>
            <a:endParaRPr lang="en-US" altLang="zh-CN" dirty="0"/>
          </a:p>
          <a:p>
            <a:pPr lvl="0"/>
            <a:r>
              <a:rPr lang="zh-CN" altLang="en-US" dirty="0"/>
              <a:t>段前段后：各</a:t>
            </a:r>
            <a:r>
              <a:rPr lang="en-US" altLang="zh-CN" dirty="0"/>
              <a:t>6</a:t>
            </a:r>
            <a:r>
              <a:rPr lang="zh-CN" altLang="en-US" dirty="0"/>
              <a:t>磅</a:t>
            </a:r>
            <a:endParaRPr lang="zh-CN" altLang="en-US" dirty="0"/>
          </a:p>
        </p:txBody>
      </p:sp>
      <p:sp>
        <p:nvSpPr>
          <p:cNvPr id="1049272" name="日期占位符 3"/>
          <p:cNvSpPr>
            <a:spLocks noGrp="1"/>
          </p:cNvSpPr>
          <p:nvPr>
            <p:ph type="dt" sz="half" idx="10"/>
          </p:nvPr>
        </p:nvSpPr>
        <p:spPr/>
        <p:txBody>
          <a:bodyPr/>
          <a:p>
            <a:fld id="{530820CF-B880-4189-942D-D702A7CBA730}" type="datetimeFigureOut">
              <a:rPr lang="zh-CN" altLang="en-US" smtClean="0"/>
            </a:fld>
            <a:endParaRPr lang="zh-CN" altLang="en-US"/>
          </a:p>
        </p:txBody>
      </p:sp>
      <p:sp>
        <p:nvSpPr>
          <p:cNvPr id="1049273" name="页脚占位符 4"/>
          <p:cNvSpPr>
            <a:spLocks noGrp="1"/>
          </p:cNvSpPr>
          <p:nvPr>
            <p:ph type="ftr" sz="quarter" idx="11"/>
          </p:nvPr>
        </p:nvSpPr>
        <p:spPr/>
        <p:txBody>
          <a:bodyPr/>
          <a:p>
            <a:endParaRPr lang="zh-CN" altLang="en-US"/>
          </a:p>
        </p:txBody>
      </p:sp>
      <p:sp>
        <p:nvSpPr>
          <p:cNvPr id="1049274" name="灯片编号占位符 5"/>
          <p:cNvSpPr>
            <a:spLocks noGrp="1"/>
          </p:cNvSpPr>
          <p:nvPr>
            <p:ph type="sldNum" sz="quarter" idx="12"/>
          </p:nvPr>
        </p:nvSpPr>
        <p:spPr/>
        <p:txBody>
          <a:bodyPr/>
          <a:p>
            <a:fld id="{0C913308-F349-4B6D-A68A-DD1791B4A57B}" type="slidenum">
              <a:rPr lang="zh-CN" altLang="en-US" smtClean="0"/>
            </a:fld>
            <a:endParaRPr lang="zh-CN" altLang="en-US"/>
          </a:p>
        </p:txBody>
      </p:sp>
      <p:sp>
        <p:nvSpPr>
          <p:cNvPr id="1049275" name="竖排文字占位符 7"/>
          <p:cNvSpPr>
            <a:spLocks noGrp="1"/>
          </p:cNvSpPr>
          <p:nvPr>
            <p:ph type="body" orient="vert" sz="quarter" idx="13" hasCustomPrompt="1"/>
          </p:nvPr>
        </p:nvSpPr>
        <p:spPr>
          <a:xfrm>
            <a:off x="6372200" y="1200151"/>
            <a:ext cx="2592413" cy="3394074"/>
          </a:xfrm>
        </p:spPr>
        <p:txBody>
          <a:bodyPr vert="eaVert" anchor="ctr"/>
          <a:lstStyle>
            <a:lvl1pPr marL="0" indent="0" algn="ctr">
              <a:buNone/>
            </a:lvl1pPr>
          </a:lstStyle>
          <a:p>
            <a:pPr lvl="0"/>
            <a:r>
              <a:rPr lang="zh-CN" altLang="en-US" dirty="0"/>
              <a:t>教师站位区域</a:t>
            </a:r>
            <a:endParaRPr lang="zh-CN" altLang="en-US" dirty="0"/>
          </a:p>
        </p:txBody>
      </p:sp>
      <p:sp>
        <p:nvSpPr>
          <p:cNvPr id="1049276" name="内容占位符 8"/>
          <p:cNvSpPr>
            <a:spLocks noGrp="1"/>
          </p:cNvSpPr>
          <p:nvPr>
            <p:ph sz="quarter" idx="14" hasCustomPrompt="1"/>
          </p:nvPr>
        </p:nvSpPr>
        <p:spPr>
          <a:xfrm>
            <a:off x="0" y="0"/>
            <a:ext cx="9144000" cy="5143500"/>
          </a:xfrm>
          <a:solidFill>
            <a:srgbClr val="1223AF">
              <a:alpha val="85000"/>
            </a:srgbClr>
          </a:solidFill>
        </p:spPr>
        <p:txBody>
          <a:bodyPr anchor="b">
            <a:normAutofit/>
          </a:bodyPr>
          <a:lstStyle>
            <a:lvl1pPr marL="0" indent="0" algn="just">
              <a:lnSpc>
                <a:spcPct val="100000"/>
              </a:lnSpc>
              <a:spcBef>
                <a:spcPts val="600"/>
              </a:spcBef>
              <a:spcAft>
                <a:spcPts val="600"/>
              </a:spcAft>
              <a:buNone/>
              <a:defRPr sz="1200" b="0">
                <a:solidFill>
                  <a:schemeClr val="bg1">
                    <a:lumMod val="75000"/>
                  </a:schemeClr>
                </a:solidFill>
                <a:latin typeface="黑体" panose="02010609060101010101" pitchFamily="49" charset="-122"/>
                <a:ea typeface="黑体" panose="02010609060101010101" pitchFamily="49" charset="-122"/>
              </a:defRPr>
            </a:lvl1pPr>
          </a:lstStyle>
          <a:p>
            <a:pPr lvl="0"/>
            <a:r>
              <a:rPr lang="zh-CN" altLang="en-US" dirty="0"/>
              <a:t>内容页请选择本样式！★遮罩图层：一般情况下不需编辑，但如果图片未成功覆盖，请将本图层置于顶层。本层播放时不会显示。</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7000" r="-17000"/>
          </a:stretch>
        </a:blipFill>
        <a:effectLst/>
      </p:bgPr>
    </p:bg>
    <p:spTree>
      <p:nvGrpSpPr>
        <p:cNvPr id="13" name=""/>
        <p:cNvGrpSpPr/>
        <p:nvPr/>
      </p:nvGrpSpPr>
      <p:grpSpPr>
        <a:xfrm>
          <a:off x="0" y="0"/>
          <a:ext cx="0" cy="0"/>
          <a:chOff x="0" y="0"/>
          <a:chExt cx="0" cy="0"/>
        </a:xfrm>
      </p:grpSpPr>
      <p:sp>
        <p:nvSpPr>
          <p:cNvPr id="1048576"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1048579"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bg1"/>
          </a:solidFill>
          <a:latin typeface="黑体" panose="02010609060101010101" pitchFamily="49" charset="-122"/>
          <a:ea typeface="黑体" panose="02010609060101010101" pitchFamily="49"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3AF"/>
        </a:solidFill>
        <a:effectLst/>
      </p:bgPr>
    </p:bg>
    <p:spTree>
      <p:nvGrpSpPr>
        <p:cNvPr id="448" name=""/>
        <p:cNvGrpSpPr/>
        <p:nvPr/>
      </p:nvGrpSpPr>
      <p:grpSpPr>
        <a:xfrm>
          <a:off x="0" y="0"/>
          <a:ext cx="0" cy="0"/>
          <a:chOff x="0" y="0"/>
          <a:chExt cx="0" cy="0"/>
        </a:xfrm>
      </p:grpSpPr>
      <p:sp>
        <p:nvSpPr>
          <p:cNvPr id="1049265"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9266"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67"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A2D443D-23BC-42C0-AC17-C3F3C85F1F1C}" type="datetimeFigureOut">
              <a:rPr lang="zh-CN" altLang="en-US" smtClean="0"/>
            </a:fld>
            <a:endParaRPr lang="zh-CN" altLang="en-US"/>
          </a:p>
        </p:txBody>
      </p:sp>
      <p:sp>
        <p:nvSpPr>
          <p:cNvPr id="1049268"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9269"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D967605-F154-46C6-A9DA-4BBC957A89F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png"/><Relationship Id="rId1" Type="http://schemas.openxmlformats.org/officeDocument/2006/relationships/image" Target="../media/image55.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wmf"/></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pn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7" name=""/>
        <p:cNvGrpSpPr/>
        <p:nvPr/>
      </p:nvGrpSpPr>
      <p:grpSpPr>
        <a:xfrm>
          <a:off x="0" y="0"/>
          <a:ext cx="0" cy="0"/>
          <a:chOff x="0" y="0"/>
          <a:chExt cx="0" cy="0"/>
        </a:xfrm>
      </p:grpSpPr>
      <p:sp>
        <p:nvSpPr>
          <p:cNvPr id="1048586" name="标题 1"/>
          <p:cNvSpPr>
            <a:spLocks noGrp="1"/>
          </p:cNvSpPr>
          <p:nvPr>
            <p:ph type="ctrTitle"/>
          </p:nvPr>
        </p:nvSpPr>
        <p:spPr/>
        <p:txBody>
          <a:bodyPr>
            <a:normAutofit fontScale="90000"/>
          </a:bodyPr>
          <a:p>
            <a:r>
              <a:rPr lang="zh-CN" altLang="en-US" dirty="0"/>
              <a:t>标题格式：黑体</a:t>
            </a:r>
            <a:r>
              <a:rPr lang="en-US" altLang="zh-CN" dirty="0"/>
              <a:t>40</a:t>
            </a:r>
            <a:r>
              <a:rPr lang="zh-CN" altLang="en-US" dirty="0"/>
              <a:t>号 加粗 居中</a:t>
            </a:r>
            <a:endParaRPr lang="zh-CN" altLang="en-US" dirty="0"/>
          </a:p>
        </p:txBody>
      </p:sp>
      <p:sp>
        <p:nvSpPr>
          <p:cNvPr id="1048587" name="副标题 2"/>
          <p:cNvSpPr>
            <a:spLocks noGrp="1"/>
          </p:cNvSpPr>
          <p:nvPr>
            <p:ph type="subTitle" idx="1"/>
          </p:nvPr>
        </p:nvSpPr>
        <p:spPr/>
        <p:txBody>
          <a:bodyPr/>
          <a:p>
            <a:r>
              <a:rPr lang="zh-CN" altLang="en-US" dirty="0"/>
              <a:t>主讲人格式：宋体</a:t>
            </a:r>
            <a:r>
              <a:rPr lang="en-US" altLang="zh-CN" dirty="0"/>
              <a:t>28</a:t>
            </a:r>
            <a:r>
              <a:rPr lang="zh-CN" altLang="en-US" dirty="0"/>
              <a:t>号 加粗 居中</a:t>
            </a:r>
            <a:endParaRPr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618" name="标题 1"/>
          <p:cNvSpPr>
            <a:spLocks noGrp="1"/>
          </p:cNvSpPr>
          <p:nvPr>
            <p:ph type="title"/>
          </p:nvPr>
        </p:nvSpPr>
        <p:spPr/>
        <p:txBody>
          <a:bodyPr/>
          <a:p>
            <a:r>
              <a:rPr lang="zh-CN" altLang="en-US" dirty="0">
                <a:sym typeface="+mn-ea"/>
              </a:rPr>
              <a:t>一、平移</a:t>
            </a:r>
            <a:endParaRPr lang="zh-CN" altLang="en-US" dirty="0"/>
          </a:p>
        </p:txBody>
      </p:sp>
      <p:sp>
        <p:nvSpPr>
          <p:cNvPr id="1048619" name="文本占位符 3"/>
          <p:cNvSpPr>
            <a:spLocks noGrp="1"/>
          </p:cNvSpPr>
          <p:nvPr>
            <p:ph type="body" orient="vert" sz="quarter" idx="13"/>
          </p:nvPr>
        </p:nvSpPr>
        <p:spPr/>
        <p:txBody>
          <a:bodyPr/>
          <a:p>
            <a:endParaRPr lang="zh-CN" altLang="en-US" dirty="0"/>
          </a:p>
        </p:txBody>
      </p:sp>
      <p:pic>
        <p:nvPicPr>
          <p:cNvPr id="2097154" name="内容占位符 4"/>
          <p:cNvPicPr>
            <a:picLocks noChangeAspect="1"/>
          </p:cNvPicPr>
          <p:nvPr/>
        </p:nvPicPr>
        <p:blipFill>
          <a:blip r:embed="rId1"/>
          <a:stretch>
            <a:fillRect/>
          </a:stretch>
        </p:blipFill>
        <p:spPr>
          <a:xfrm>
            <a:off x="611560" y="1419622"/>
            <a:ext cx="2448272" cy="1625381"/>
          </a:xfrm>
          <a:prstGeom prst="rect">
            <a:avLst/>
          </a:prstGeom>
        </p:spPr>
      </p:pic>
      <p:sp>
        <p:nvSpPr>
          <p:cNvPr id="1048620" name="内容占位符 7"/>
          <p:cNvSpPr>
            <a:spLocks noGrp="1"/>
          </p:cNvSpPr>
          <p:nvPr>
            <p:ph idx="1"/>
          </p:nvPr>
        </p:nvSpPr>
        <p:spPr/>
        <p:txBody>
          <a:bodyPr/>
          <a:p>
            <a:endParaRPr lang="zh-CN"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8931" name="标题 1"/>
          <p:cNvSpPr>
            <a:spLocks noGrp="1"/>
          </p:cNvSpPr>
          <p:nvPr>
            <p:ph type="title"/>
          </p:nvPr>
        </p:nvSpPr>
        <p:spPr/>
        <p:txBody>
          <a:bodyPr/>
          <a:p>
            <a:r>
              <a:rPr lang="zh-CN" altLang="en-US" dirty="0"/>
              <a:t>解题思路</a:t>
            </a:r>
            <a:endParaRPr lang="zh-CN" altLang="en-US" dirty="0"/>
          </a:p>
        </p:txBody>
      </p:sp>
      <p:sp>
        <p:nvSpPr>
          <p:cNvPr id="1048932" name="内容占位符 2"/>
          <p:cNvSpPr>
            <a:spLocks noGrp="1"/>
          </p:cNvSpPr>
          <p:nvPr>
            <p:ph idx="1"/>
          </p:nvPr>
        </p:nvSpPr>
        <p:spPr>
          <a:xfrm>
            <a:off x="457200" y="1200150"/>
            <a:ext cx="3921760" cy="3394710"/>
          </a:xfrm>
        </p:spPr>
        <p:txBody>
          <a:bodyPr>
            <a:normAutofit/>
          </a:bodyPr>
          <a:p>
            <a:pPr algn="just" fontAlgn="auto">
              <a:lnSpc>
                <a:spcPct val="80000"/>
              </a:lnSpc>
            </a:pPr>
            <a:r>
              <a:rPr lang="zh-CN" altLang="en-US" b="1" dirty="0">
                <a:solidFill>
                  <a:srgbClr val="FFFF00"/>
                </a:solidFill>
                <a:sym typeface="+mn-ea"/>
              </a:rPr>
              <a:t>关键词：</a:t>
            </a:r>
            <a:endParaRPr lang="zh-CN" altLang="en-US" b="1" dirty="0">
              <a:solidFill>
                <a:srgbClr val="FFFF00"/>
              </a:solidFill>
              <a:sym typeface="+mn-ea"/>
            </a:endParaRPr>
          </a:p>
          <a:p>
            <a:pPr algn="ctr" fontAlgn="auto">
              <a:lnSpc>
                <a:spcPct val="100000"/>
              </a:lnSpc>
            </a:pPr>
            <a:r>
              <a:rPr lang="zh-CN" altLang="en-US" b="1" dirty="0"/>
              <a:t>主体</a:t>
            </a:r>
            <a:endParaRPr lang="zh-CN" altLang="en-US" b="1" dirty="0"/>
          </a:p>
          <a:p>
            <a:pPr algn="ctr" fontAlgn="auto">
              <a:lnSpc>
                <a:spcPct val="100000"/>
              </a:lnSpc>
            </a:pPr>
            <a:r>
              <a:rPr lang="zh-CN" altLang="en-US" b="1" dirty="0"/>
              <a:t>客体</a:t>
            </a:r>
            <a:endParaRPr lang="zh-CN" altLang="en-US" b="1" dirty="0"/>
          </a:p>
          <a:p>
            <a:pPr algn="ctr" fontAlgn="auto">
              <a:lnSpc>
                <a:spcPct val="100000"/>
              </a:lnSpc>
            </a:pPr>
            <a:r>
              <a:rPr lang="zh-CN" altLang="en-US" b="1" dirty="0"/>
              <a:t>限定词</a:t>
            </a:r>
            <a:endParaRPr lang="zh-CN" altLang="en-US" b="1" dirty="0"/>
          </a:p>
          <a:p>
            <a:pPr algn="ctr" fontAlgn="auto">
              <a:lnSpc>
                <a:spcPct val="100000"/>
              </a:lnSpc>
            </a:pPr>
            <a:r>
              <a:rPr lang="zh-CN" altLang="en-US" b="1" dirty="0"/>
              <a:t>行为</a:t>
            </a:r>
            <a:endParaRPr lang="zh-CN" altLang="en-US" b="1" dirty="0"/>
          </a:p>
          <a:p>
            <a:pPr algn="ctr" fontAlgn="auto">
              <a:lnSpc>
                <a:spcPct val="100000"/>
              </a:lnSpc>
            </a:pPr>
            <a:r>
              <a:rPr lang="zh-CN" altLang="en-US" b="1" dirty="0"/>
              <a:t>属</a:t>
            </a:r>
            <a:endParaRPr lang="zh-CN" altLang="en-US" b="1" dirty="0"/>
          </a:p>
        </p:txBody>
      </p:sp>
      <p:sp>
        <p:nvSpPr>
          <p:cNvPr id="1048933" name="文本占位符 3"/>
          <p:cNvSpPr>
            <a:spLocks noGrp="1"/>
          </p:cNvSpPr>
          <p:nvPr>
            <p:ph type="body" orient="vert" sz="quarter" idx="13"/>
          </p:nvPr>
        </p:nvSpPr>
        <p:spPr/>
        <p:txBody>
          <a:bodyPr/>
          <a:p>
            <a:endParaRPr lang="zh-CN"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sp>
        <p:nvSpPr>
          <p:cNvPr id="1048934" name="标题 1"/>
          <p:cNvSpPr>
            <a:spLocks noGrp="1"/>
          </p:cNvSpPr>
          <p:nvPr>
            <p:ph type="title"/>
          </p:nvPr>
        </p:nvSpPr>
        <p:spPr/>
        <p:txBody>
          <a:bodyPr/>
          <a:p>
            <a:endParaRPr lang="zh-CN" altLang="en-US"/>
          </a:p>
        </p:txBody>
      </p:sp>
      <p:sp>
        <p:nvSpPr>
          <p:cNvPr id="1048935" name="内容占位符 2"/>
          <p:cNvSpPr>
            <a:spLocks noGrp="1"/>
          </p:cNvSpPr>
          <p:nvPr>
            <p:ph idx="1"/>
          </p:nvPr>
        </p:nvSpPr>
        <p:spPr/>
        <p:txBody>
          <a:bodyPr>
            <a:normAutofit fontScale="87500" lnSpcReduction="20000"/>
          </a:bodyPr>
          <a:p>
            <a:pPr algn="just" fontAlgn="auto">
              <a:lnSpc>
                <a:spcPct val="110000"/>
              </a:lnSpc>
            </a:pPr>
            <a:r>
              <a:rPr lang="zh-CN" altLang="en-US" sz="1600" dirty="0">
                <a:sym typeface="+mn-ea"/>
              </a:rPr>
              <a:t>行政指令是指行政主体依靠行政组织的权威，运用行政手段，包括行政命令、指示、规定、条例及规章制度等措施，按照行政组织的系统和层次进行行政管理活动的方法。</a:t>
            </a:r>
            <a:endParaRPr lang="zh-CN" altLang="en-US" sz="1600" dirty="0"/>
          </a:p>
          <a:p>
            <a:pPr algn="just" fontAlgn="auto">
              <a:lnSpc>
                <a:spcPct val="110000"/>
              </a:lnSpc>
            </a:pPr>
            <a:r>
              <a:rPr lang="zh-CN" altLang="en-US" sz="1600" dirty="0">
                <a:sym typeface="+mn-ea"/>
              </a:rPr>
              <a:t>根据上述定义，下列描述不属于行政指令的是：</a:t>
            </a:r>
            <a:endParaRPr lang="zh-CN" altLang="en-US" sz="1600" dirty="0"/>
          </a:p>
          <a:p>
            <a:pPr algn="just" fontAlgn="auto">
              <a:lnSpc>
                <a:spcPct val="110000"/>
              </a:lnSpc>
            </a:pPr>
            <a:r>
              <a:rPr lang="zh-CN" altLang="en-US" sz="1600" dirty="0">
                <a:sym typeface="+mn-ea"/>
              </a:rPr>
              <a:t>A.体育局局长签发嘉奖令，表彰在全运会上取得优异成绩的运动员和教练员</a:t>
            </a:r>
            <a:endParaRPr lang="zh-CN" altLang="en-US" sz="1600" dirty="0"/>
          </a:p>
          <a:p>
            <a:pPr algn="just" fontAlgn="auto">
              <a:lnSpc>
                <a:spcPct val="110000"/>
              </a:lnSpc>
            </a:pPr>
            <a:r>
              <a:rPr lang="zh-CN" altLang="en-US" sz="1600" dirty="0">
                <a:sym typeface="+mn-ea"/>
              </a:rPr>
              <a:t>B.消费者协会同中国家用电器协会正式发布《太阳能热水器选购指南》</a:t>
            </a:r>
            <a:endParaRPr lang="zh-CN" altLang="en-US" sz="1600" dirty="0"/>
          </a:p>
          <a:p>
            <a:pPr algn="just" fontAlgn="auto">
              <a:lnSpc>
                <a:spcPct val="110000"/>
              </a:lnSpc>
            </a:pPr>
            <a:r>
              <a:rPr lang="zh-CN" altLang="en-US" sz="1600" dirty="0">
                <a:sym typeface="+mn-ea"/>
              </a:rPr>
              <a:t>C.市教育局紧急电话通知，要求全市中小学、幼儿园加强校园安全管理</a:t>
            </a:r>
            <a:endParaRPr lang="zh-CN" altLang="en-US" sz="1600" dirty="0"/>
          </a:p>
          <a:p>
            <a:pPr algn="just" fontAlgn="auto">
              <a:lnSpc>
                <a:spcPct val="110000"/>
              </a:lnSpc>
            </a:pPr>
            <a:r>
              <a:rPr lang="zh-CN" altLang="en-US" sz="1600" dirty="0">
                <a:sym typeface="+mn-ea"/>
              </a:rPr>
              <a:t>D.市消防大队对未经消防设计备案擅自施工的违法工程下发《择邻改正通知书》</a:t>
            </a:r>
            <a:endParaRPr lang="zh-CN" altLang="en-US" sz="1600" dirty="0"/>
          </a:p>
        </p:txBody>
      </p:sp>
      <p:sp>
        <p:nvSpPr>
          <p:cNvPr id="1048936"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8937" name="文本占位符 3"/>
          <p:cNvSpPr>
            <a:spLocks noGrp="1"/>
          </p:cNvSpPr>
          <p:nvPr>
            <p:ph type="body" orient="vert" sz="quarter" idx="13"/>
          </p:nvPr>
        </p:nvSpPr>
        <p:spPr/>
        <p:txBody>
          <a:bodyPr/>
          <a:p>
            <a:endParaRPr lang="zh-CN" altLang="en-US"/>
          </a:p>
        </p:txBody>
      </p:sp>
      <p:sp>
        <p:nvSpPr>
          <p:cNvPr id="1048938" name="内容占位符 2"/>
          <p:cNvSpPr>
            <a:spLocks noGrp="1"/>
          </p:cNvSpPr>
          <p:nvPr/>
        </p:nvSpPr>
        <p:spPr>
          <a:xfrm>
            <a:off x="457200" y="767715"/>
            <a:ext cx="5770880" cy="3827145"/>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auto">
              <a:lnSpc>
                <a:spcPct val="100000"/>
              </a:lnSpc>
            </a:pPr>
            <a:r>
              <a:rPr lang="zh-CN" altLang="en-US" dirty="0">
                <a:sym typeface="+mn-ea"/>
              </a:rPr>
              <a:t>经济法人：指按法定程序组成，以生产或经营为目的，拥有独立的所有权或管理经营权，并能以自己名义依法享有经济权利，承担经济义务的社会组织。 </a:t>
            </a:r>
            <a:endParaRPr lang="zh-CN" altLang="en-US" dirty="0">
              <a:sym typeface="+mn-ea"/>
            </a:endParaRPr>
          </a:p>
          <a:p>
            <a:pPr algn="just" fontAlgn="auto">
              <a:lnSpc>
                <a:spcPct val="100000"/>
              </a:lnSpc>
            </a:pPr>
            <a:r>
              <a:rPr lang="zh-CN" altLang="en-US" dirty="0">
                <a:sym typeface="+mn-ea"/>
              </a:rPr>
              <a:t>根据上述定义，下列属于经济法人的是：</a:t>
            </a:r>
            <a:endParaRPr lang="zh-CN" altLang="en-US" dirty="0">
              <a:sym typeface="+mn-ea"/>
            </a:endParaRPr>
          </a:p>
          <a:p>
            <a:pPr algn="just" fontAlgn="auto">
              <a:lnSpc>
                <a:spcPct val="100000"/>
              </a:lnSpc>
            </a:pPr>
            <a:r>
              <a:rPr lang="zh-CN" altLang="en-US" dirty="0">
                <a:sym typeface="+mn-ea"/>
              </a:rPr>
              <a:t>A.某省工商行政管理局 B.某广告公司</a:t>
            </a:r>
            <a:endParaRPr lang="zh-CN" altLang="en-US" dirty="0">
              <a:sym typeface="+mn-ea"/>
            </a:endParaRPr>
          </a:p>
          <a:p>
            <a:pPr algn="just" fontAlgn="auto">
              <a:lnSpc>
                <a:spcPct val="100000"/>
              </a:lnSpc>
            </a:pPr>
            <a:r>
              <a:rPr lang="zh-CN" altLang="en-US" dirty="0">
                <a:sym typeface="+mn-ea"/>
              </a:rPr>
              <a:t>C.某企业总经理	  D.某大学校长</a:t>
            </a:r>
            <a:endParaRPr lang="zh-CN" altLang="en-US" dirty="0">
              <a:sym typeface="+mn-ea"/>
            </a:endParaRPr>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8939" name="文本占位符 3"/>
          <p:cNvSpPr>
            <a:spLocks noGrp="1"/>
          </p:cNvSpPr>
          <p:nvPr>
            <p:ph type="body" orient="vert" sz="quarter" idx="13"/>
          </p:nvPr>
        </p:nvSpPr>
        <p:spPr/>
        <p:txBody>
          <a:bodyPr/>
          <a:p>
            <a:endParaRPr lang="zh-CN" altLang="en-US"/>
          </a:p>
        </p:txBody>
      </p:sp>
      <p:sp>
        <p:nvSpPr>
          <p:cNvPr id="1048940" name="内容占位符 2"/>
          <p:cNvSpPr>
            <a:spLocks noGrp="1"/>
          </p:cNvSpPr>
          <p:nvPr/>
        </p:nvSpPr>
        <p:spPr>
          <a:xfrm>
            <a:off x="457200" y="767715"/>
            <a:ext cx="5770880" cy="3827145"/>
          </a:xfrm>
          <a:prstGeom prst="rect">
            <a:avLst/>
          </a:prstGeom>
        </p:spPr>
        <p:txBody>
          <a:bodyPr vert="horz" lIns="91440" tIns="45720" rIns="91440" bIns="45720" rtlCol="0">
            <a:normAutofit fontScale="93750"/>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00000"/>
              </a:lnSpc>
              <a:spcBef>
                <a:spcPts val="100"/>
              </a:spcBef>
              <a:spcAft>
                <a:spcPts val="100"/>
              </a:spcAft>
            </a:pPr>
            <a:r>
              <a:rPr lang="zh-CN" altLang="en-US" sz="1600" dirty="0">
                <a:sym typeface="+mn-ea"/>
              </a:rPr>
              <a:t>角色模糊是指个人所体验到的工作角色定位的不确定性，包括工作职责的不确定、工作目标的不确定等，因此常造成工作流程上的混乱和工作效率的低下。</a:t>
            </a:r>
            <a:endParaRPr lang="zh-CN" altLang="en-US" sz="1600" dirty="0">
              <a:sym typeface="+mn-ea"/>
            </a:endParaRPr>
          </a:p>
          <a:p>
            <a:pPr fontAlgn="auto">
              <a:lnSpc>
                <a:spcPct val="100000"/>
              </a:lnSpc>
              <a:spcBef>
                <a:spcPts val="100"/>
              </a:spcBef>
              <a:spcAft>
                <a:spcPts val="100"/>
              </a:spcAft>
            </a:pPr>
            <a:r>
              <a:rPr lang="zh-CN" altLang="en-US" sz="1600" dirty="0">
                <a:sym typeface="+mn-ea"/>
              </a:rPr>
              <a:t>根据上述定义，下列属于角色模糊的是：</a:t>
            </a:r>
            <a:endParaRPr lang="zh-CN" altLang="en-US" sz="1600" dirty="0">
              <a:sym typeface="+mn-ea"/>
            </a:endParaRPr>
          </a:p>
          <a:p>
            <a:pPr fontAlgn="auto">
              <a:lnSpc>
                <a:spcPct val="100000"/>
              </a:lnSpc>
              <a:spcBef>
                <a:spcPts val="100"/>
              </a:spcBef>
              <a:spcAft>
                <a:spcPts val="100"/>
              </a:spcAft>
            </a:pPr>
            <a:r>
              <a:rPr lang="zh-CN" altLang="en-US" sz="1600" dirty="0">
                <a:sym typeface="+mn-ea"/>
              </a:rPr>
              <a:t>A.张大夫身兼数职，是某医院骨科主任，同时又担任该医院的副院长、该地区医学会委员等，工作繁忙使他日渐憔悴 </a:t>
            </a:r>
            <a:endParaRPr lang="zh-CN" altLang="en-US" sz="1600" dirty="0">
              <a:sym typeface="+mn-ea"/>
            </a:endParaRPr>
          </a:p>
          <a:p>
            <a:pPr fontAlgn="auto">
              <a:lnSpc>
                <a:spcPct val="100000"/>
              </a:lnSpc>
              <a:spcBef>
                <a:spcPts val="100"/>
              </a:spcBef>
              <a:spcAft>
                <a:spcPts val="100"/>
              </a:spcAft>
            </a:pPr>
            <a:r>
              <a:rPr lang="zh-CN" altLang="en-US" sz="1600" dirty="0">
                <a:sym typeface="+mn-ea"/>
              </a:rPr>
              <a:t>B.苏丽刚升任客服部的副总监，有些事务她不知道是否该自己处理，如果处理了是否会超出目前的权限，也不知道去问谁，对于这些事务她通常就不处理 </a:t>
            </a:r>
            <a:endParaRPr lang="zh-CN" altLang="en-US" sz="1600" dirty="0">
              <a:sym typeface="+mn-ea"/>
            </a:endParaRPr>
          </a:p>
          <a:p>
            <a:pPr fontAlgn="auto">
              <a:lnSpc>
                <a:spcPct val="100000"/>
              </a:lnSpc>
              <a:spcBef>
                <a:spcPts val="100"/>
              </a:spcBef>
              <a:spcAft>
                <a:spcPts val="100"/>
              </a:spcAft>
            </a:pPr>
            <a:r>
              <a:rPr lang="zh-CN" altLang="en-US" sz="1600" dirty="0">
                <a:sym typeface="+mn-ea"/>
              </a:rPr>
              <a:t>C.小陈刚当上小学老师，想跟学生做朋友，尽管她现在跟学生的关系很亲密，可她发现学生们不怕她，不听话，甚至作业也不交 </a:t>
            </a:r>
            <a:endParaRPr lang="zh-CN" altLang="en-US" sz="1600" dirty="0">
              <a:sym typeface="+mn-ea"/>
            </a:endParaRPr>
          </a:p>
          <a:p>
            <a:pPr fontAlgn="auto">
              <a:lnSpc>
                <a:spcPct val="100000"/>
              </a:lnSpc>
              <a:spcBef>
                <a:spcPts val="100"/>
              </a:spcBef>
              <a:spcAft>
                <a:spcPts val="100"/>
              </a:spcAft>
            </a:pPr>
            <a:r>
              <a:rPr lang="zh-CN" altLang="en-US" sz="1600" dirty="0">
                <a:sym typeface="+mn-ea"/>
              </a:rPr>
              <a:t>D.小张刚参加工作，满怀热情，一心想在工作岗位上充分发挥自己的专业特长，但却不得不经常做些与其专业无关的工作，他因此觉得心理落差很大 </a:t>
            </a:r>
            <a:endParaRPr lang="zh-CN" altLang="en-US" sz="1600" dirty="0">
              <a:sym typeface="+mn-ea"/>
            </a:endParaRPr>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8941" name="标题 1"/>
          <p:cNvSpPr>
            <a:spLocks noGrp="1"/>
          </p:cNvSpPr>
          <p:nvPr>
            <p:ph type="title"/>
          </p:nvPr>
        </p:nvSpPr>
        <p:spPr/>
        <p:txBody>
          <a:bodyPr/>
          <a:p>
            <a:endParaRPr lang="zh-CN" altLang="en-US"/>
          </a:p>
        </p:txBody>
      </p:sp>
      <p:sp>
        <p:nvSpPr>
          <p:cNvPr id="1048942" name="内容占位符 2"/>
          <p:cNvSpPr>
            <a:spLocks noGrp="1"/>
          </p:cNvSpPr>
          <p:nvPr>
            <p:ph idx="1"/>
          </p:nvPr>
        </p:nvSpPr>
        <p:spPr/>
        <p:txBody>
          <a:bodyPr/>
          <a:p>
            <a:endParaRPr lang="zh-CN" altLang="en-US"/>
          </a:p>
        </p:txBody>
      </p:sp>
      <p:sp>
        <p:nvSpPr>
          <p:cNvPr id="1048943" name="文本占位符 3"/>
          <p:cNvSpPr>
            <a:spLocks noGrp="1"/>
          </p:cNvSpPr>
          <p:nvPr>
            <p:ph type="body" orient="vert" sz="quarter" idx="13"/>
          </p:nvPr>
        </p:nvSpPr>
        <p:spPr/>
        <p:txBody>
          <a:bodyPr/>
          <a:p>
            <a:endParaRPr lang="zh-CN"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944" name="标题 1"/>
          <p:cNvSpPr>
            <a:spLocks noGrp="1"/>
          </p:cNvSpPr>
          <p:nvPr>
            <p:ph type="title"/>
          </p:nvPr>
        </p:nvSpPr>
        <p:spPr/>
        <p:txBody>
          <a:bodyPr/>
          <a:p>
            <a:r>
              <a:rPr lang="zh-CN" altLang="en-US" dirty="0"/>
              <a:t>高频考点</a:t>
            </a:r>
            <a:r>
              <a:rPr lang="en-US" altLang="zh-CN" dirty="0"/>
              <a:t>42 </a:t>
            </a:r>
            <a:r>
              <a:rPr lang="zh-CN" altLang="en-US" dirty="0"/>
              <a:t>多定义判断</a:t>
            </a:r>
            <a:endParaRPr lang="zh-CN" altLang="en-US" dirty="0"/>
          </a:p>
        </p:txBody>
      </p:sp>
      <p:sp>
        <p:nvSpPr>
          <p:cNvPr id="1048945" name="内容占位符 2"/>
          <p:cNvSpPr>
            <a:spLocks noGrp="1"/>
          </p:cNvSpPr>
          <p:nvPr>
            <p:ph idx="1"/>
          </p:nvPr>
        </p:nvSpPr>
        <p:spPr/>
        <p:txBody>
          <a:bodyPr/>
          <a:p>
            <a:r>
              <a:rPr lang="zh-CN" altLang="en-US" dirty="0"/>
              <a:t>多定义判断与单定义判断的差别在于包含多个定义，涉及这些定义间的辨析。往往选项均符合这两个或三个定义中的其中之一。只要选出符合提问中定义的选项。</a:t>
            </a:r>
            <a:endParaRPr lang="zh-CN" altLang="en-US" dirty="0"/>
          </a:p>
        </p:txBody>
      </p:sp>
      <p:sp>
        <p:nvSpPr>
          <p:cNvPr id="1048946"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8947" name="标题 1"/>
          <p:cNvSpPr>
            <a:spLocks noGrp="1"/>
          </p:cNvSpPr>
          <p:nvPr>
            <p:ph type="title"/>
          </p:nvPr>
        </p:nvSpPr>
        <p:spPr/>
        <p:txBody>
          <a:bodyPr/>
          <a:p>
            <a:endParaRPr lang="zh-CN" altLang="en-US" dirty="0"/>
          </a:p>
        </p:txBody>
      </p:sp>
      <p:sp>
        <p:nvSpPr>
          <p:cNvPr id="1048948" name="内容占位符 2"/>
          <p:cNvSpPr>
            <a:spLocks noGrp="1"/>
          </p:cNvSpPr>
          <p:nvPr>
            <p:ph idx="1"/>
          </p:nvPr>
        </p:nvSpPr>
        <p:spPr/>
        <p:txBody>
          <a:bodyPr/>
          <a:p>
            <a:r>
              <a:rPr lang="en-US" altLang="zh-CN" dirty="0"/>
              <a:t>1</a:t>
            </a:r>
            <a:r>
              <a:rPr lang="zh-CN" altLang="en-US" dirty="0"/>
              <a:t>、并列定义</a:t>
            </a:r>
            <a:endParaRPr lang="en-US" altLang="zh-CN" dirty="0"/>
          </a:p>
          <a:p>
            <a:r>
              <a:rPr lang="en-US" altLang="zh-CN" dirty="0"/>
              <a:t>2</a:t>
            </a:r>
            <a:r>
              <a:rPr lang="zh-CN" altLang="en-US" dirty="0"/>
              <a:t>、多层级定义</a:t>
            </a:r>
            <a:endParaRPr lang="zh-CN" altLang="en-US" dirty="0"/>
          </a:p>
        </p:txBody>
      </p:sp>
      <p:sp>
        <p:nvSpPr>
          <p:cNvPr id="1048949"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8950" name="标题 1"/>
          <p:cNvSpPr>
            <a:spLocks noGrp="1"/>
          </p:cNvSpPr>
          <p:nvPr>
            <p:ph type="title"/>
          </p:nvPr>
        </p:nvSpPr>
        <p:spPr/>
        <p:txBody>
          <a:bodyPr/>
          <a:p>
            <a:endParaRPr lang="zh-CN" altLang="en-US" dirty="0"/>
          </a:p>
        </p:txBody>
      </p:sp>
      <p:sp>
        <p:nvSpPr>
          <p:cNvPr id="1048951" name="内容占位符 2"/>
          <p:cNvSpPr>
            <a:spLocks noGrp="1"/>
          </p:cNvSpPr>
          <p:nvPr>
            <p:ph idx="1"/>
          </p:nvPr>
        </p:nvSpPr>
        <p:spPr/>
        <p:txBody>
          <a:bodyPr/>
          <a:p>
            <a:r>
              <a:rPr lang="en-US" altLang="zh-CN" dirty="0"/>
              <a:t>1</a:t>
            </a:r>
            <a:r>
              <a:rPr lang="zh-CN" altLang="en-US" dirty="0"/>
              <a:t>、并列定义</a:t>
            </a:r>
            <a:endParaRPr lang="en-US" altLang="zh-CN" dirty="0"/>
          </a:p>
          <a:p>
            <a:r>
              <a:rPr lang="en-US" altLang="zh-CN" dirty="0"/>
              <a:t>【</a:t>
            </a:r>
            <a:r>
              <a:rPr lang="zh-CN" altLang="en-US" dirty="0"/>
              <a:t>例</a:t>
            </a:r>
            <a:r>
              <a:rPr lang="en-US" altLang="zh-CN" dirty="0"/>
              <a:t>】</a:t>
            </a:r>
            <a:r>
              <a:rPr lang="zh-CN" altLang="en-US" b="1" dirty="0">
                <a:solidFill>
                  <a:srgbClr val="FFFF00"/>
                </a:solidFill>
              </a:rPr>
              <a:t>差别比例</a:t>
            </a:r>
            <a:r>
              <a:rPr lang="zh-CN" altLang="en-US" dirty="0"/>
              <a:t>税率是指一种税设两个或两个以上的税率，不同纳税人按不同比例计算应纳税额的税率；</a:t>
            </a:r>
            <a:r>
              <a:rPr lang="zh-CN" altLang="en-US" b="1" dirty="0">
                <a:solidFill>
                  <a:srgbClr val="FFFF00"/>
                </a:solidFill>
              </a:rPr>
              <a:t>累进税率</a:t>
            </a:r>
            <a:r>
              <a:rPr lang="zh-CN" altLang="en-US" dirty="0"/>
              <a:t>是指随着征税对象的数额由低到高逐级累进，所使用的税率也随之逐级提高的税率。</a:t>
            </a:r>
            <a:endParaRPr lang="en-US" altLang="zh-CN" dirty="0"/>
          </a:p>
        </p:txBody>
      </p:sp>
      <p:sp>
        <p:nvSpPr>
          <p:cNvPr id="1048952"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953" name="标题 1"/>
          <p:cNvSpPr>
            <a:spLocks noGrp="1"/>
          </p:cNvSpPr>
          <p:nvPr>
            <p:ph type="title"/>
          </p:nvPr>
        </p:nvSpPr>
        <p:spPr/>
        <p:txBody>
          <a:bodyPr/>
          <a:p>
            <a:endParaRPr lang="zh-CN" altLang="en-US" dirty="0"/>
          </a:p>
        </p:txBody>
      </p:sp>
      <p:sp>
        <p:nvSpPr>
          <p:cNvPr id="1048954" name="内容占位符 2"/>
          <p:cNvSpPr>
            <a:spLocks noGrp="1"/>
          </p:cNvSpPr>
          <p:nvPr>
            <p:ph idx="1"/>
          </p:nvPr>
        </p:nvSpPr>
        <p:spPr/>
        <p:txBody>
          <a:bodyPr>
            <a:normAutofit fontScale="95000" lnSpcReduction="10000"/>
          </a:bodyPr>
          <a:p>
            <a:r>
              <a:rPr lang="en-US" altLang="zh-CN" dirty="0"/>
              <a:t>2</a:t>
            </a:r>
            <a:r>
              <a:rPr lang="zh-CN" altLang="en-US" dirty="0"/>
              <a:t>、多层级定义</a:t>
            </a:r>
            <a:endParaRPr lang="en-US" altLang="zh-CN" dirty="0"/>
          </a:p>
          <a:p>
            <a:r>
              <a:rPr lang="en-US" altLang="zh-CN" dirty="0"/>
              <a:t>【</a:t>
            </a:r>
            <a:r>
              <a:rPr lang="zh-CN" altLang="en-US" dirty="0"/>
              <a:t>例</a:t>
            </a:r>
            <a:r>
              <a:rPr lang="en-US" altLang="zh-CN" dirty="0"/>
              <a:t>】</a:t>
            </a:r>
            <a:r>
              <a:rPr lang="zh-CN" altLang="en-US" b="1" dirty="0">
                <a:solidFill>
                  <a:srgbClr val="FFFF00"/>
                </a:solidFill>
              </a:rPr>
              <a:t>想象</a:t>
            </a:r>
            <a:r>
              <a:rPr lang="zh-CN" altLang="en-US" dirty="0"/>
              <a:t>是指在原有经验的基础上创造新形象的思维活动，按照想象是否受意志控制，可分为</a:t>
            </a:r>
            <a:r>
              <a:rPr lang="zh-CN" altLang="en-US" b="1" dirty="0">
                <a:solidFill>
                  <a:srgbClr val="FFFF00"/>
                </a:solidFill>
              </a:rPr>
              <a:t>随意想象</a:t>
            </a:r>
            <a:r>
              <a:rPr lang="zh-CN" altLang="en-US" dirty="0"/>
              <a:t>和</a:t>
            </a:r>
            <a:r>
              <a:rPr lang="zh-CN" altLang="en-US" b="1" dirty="0">
                <a:solidFill>
                  <a:srgbClr val="FFFF00"/>
                </a:solidFill>
              </a:rPr>
              <a:t>不随意想象</a:t>
            </a:r>
            <a:r>
              <a:rPr lang="zh-CN" altLang="en-US" dirty="0"/>
              <a:t>。不随意想象的特点是把各种印象和信息离奇、突然、有时是无意义地组合在一起。随意想象是把各种印象和信息自觉控制、有目的、经过意志的努力呈现出需要的场景。</a:t>
            </a:r>
            <a:endParaRPr lang="zh-CN" altLang="en-US" dirty="0"/>
          </a:p>
        </p:txBody>
      </p:sp>
      <p:sp>
        <p:nvSpPr>
          <p:cNvPr id="1048955"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8956" name="文本占位符 3"/>
          <p:cNvSpPr>
            <a:spLocks noGrp="1"/>
          </p:cNvSpPr>
          <p:nvPr>
            <p:ph type="body" orient="vert" sz="quarter" idx="13"/>
          </p:nvPr>
        </p:nvSpPr>
        <p:spPr/>
        <p:txBody>
          <a:bodyPr/>
          <a:p>
            <a:endParaRPr lang="zh-CN" altLang="en-US"/>
          </a:p>
        </p:txBody>
      </p:sp>
      <p:sp>
        <p:nvSpPr>
          <p:cNvPr id="1048957" name="内容占位符 2"/>
          <p:cNvSpPr>
            <a:spLocks noGrp="1"/>
          </p:cNvSpPr>
          <p:nvPr/>
        </p:nvSpPr>
        <p:spPr>
          <a:xfrm>
            <a:off x="457200" y="767715"/>
            <a:ext cx="5770880" cy="3827145"/>
          </a:xfrm>
          <a:prstGeom prst="rect">
            <a:avLst/>
          </a:prstGeom>
        </p:spPr>
        <p:txBody>
          <a:bodyPr vert="horz" lIns="91440" tIns="45720" rIns="91440" bIns="45720" rtlCol="0">
            <a:normAutofit fontScale="85000" lnSpcReduction="10000"/>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00000"/>
              </a:lnSpc>
              <a:spcBef>
                <a:spcPts val="100"/>
              </a:spcBef>
              <a:spcAft>
                <a:spcPts val="100"/>
              </a:spcAft>
            </a:pPr>
            <a:r>
              <a:rPr lang="zh-CN" altLang="en-US" dirty="0">
                <a:sym typeface="+mn-ea"/>
              </a:rPr>
              <a:t>顺从是指互动中的一方自愿或主动地调整自己的行为，按另一方的行为行事，即一方服从另一方。顺应的含义比顺从更广泛，除了有顺从的含义外，他还指互动的双方或各方调整自己的行为，以实现相互适应。</a:t>
            </a:r>
            <a:endParaRPr lang="zh-CN" altLang="en-US" dirty="0">
              <a:sym typeface="+mn-ea"/>
            </a:endParaRPr>
          </a:p>
          <a:p>
            <a:pPr fontAlgn="auto">
              <a:lnSpc>
                <a:spcPct val="100000"/>
              </a:lnSpc>
              <a:spcBef>
                <a:spcPts val="100"/>
              </a:spcBef>
              <a:spcAft>
                <a:spcPts val="100"/>
              </a:spcAft>
            </a:pPr>
            <a:r>
              <a:rPr lang="zh-CN" altLang="en-US" dirty="0">
                <a:sym typeface="+mn-ea"/>
              </a:rPr>
              <a:t>根据上述定义，下列行为属于顺应的是：</a:t>
            </a:r>
            <a:endParaRPr lang="zh-CN" altLang="en-US" dirty="0">
              <a:sym typeface="+mn-ea"/>
            </a:endParaRPr>
          </a:p>
          <a:p>
            <a:pPr fontAlgn="auto">
              <a:lnSpc>
                <a:spcPct val="100000"/>
              </a:lnSpc>
              <a:spcBef>
                <a:spcPts val="100"/>
              </a:spcBef>
              <a:spcAft>
                <a:spcPts val="100"/>
              </a:spcAft>
            </a:pPr>
            <a:r>
              <a:rPr lang="zh-CN" altLang="en-US" dirty="0">
                <a:sym typeface="+mn-ea"/>
              </a:rPr>
              <a:t>A.王某经常将垃圾堆放在家门口，影响了居民楼内的环境卫生，邻居们向他提出意见后，王某家门口变得干净起来</a:t>
            </a:r>
            <a:endParaRPr lang="zh-CN" altLang="en-US" dirty="0">
              <a:sym typeface="+mn-ea"/>
            </a:endParaRPr>
          </a:p>
          <a:p>
            <a:pPr fontAlgn="auto">
              <a:lnSpc>
                <a:spcPct val="100000"/>
              </a:lnSpc>
              <a:spcBef>
                <a:spcPts val="100"/>
              </a:spcBef>
              <a:spcAft>
                <a:spcPts val="100"/>
              </a:spcAft>
            </a:pPr>
            <a:r>
              <a:rPr lang="zh-CN" altLang="en-US" dirty="0">
                <a:sym typeface="+mn-ea"/>
              </a:rPr>
              <a:t>B.小艳经常出色地完成各项工作，经理根据小艳的表现在员工大会上表扬了她，并给予奖励</a:t>
            </a:r>
            <a:endParaRPr lang="zh-CN" altLang="en-US" dirty="0">
              <a:sym typeface="+mn-ea"/>
            </a:endParaRPr>
          </a:p>
          <a:p>
            <a:pPr fontAlgn="auto">
              <a:lnSpc>
                <a:spcPct val="100000"/>
              </a:lnSpc>
              <a:spcBef>
                <a:spcPts val="100"/>
              </a:spcBef>
              <a:spcAft>
                <a:spcPts val="100"/>
              </a:spcAft>
            </a:pPr>
            <a:r>
              <a:rPr lang="zh-CN" altLang="en-US" dirty="0">
                <a:sym typeface="+mn-ea"/>
              </a:rPr>
              <a:t>C.某食品厂因存在不正当竞争行为，被工商部门处以20万元罚款，该厂以罚款过重为由提起行政复议，上级工商部门作出罚款10万元的决定</a:t>
            </a:r>
            <a:endParaRPr lang="zh-CN" altLang="en-US" dirty="0">
              <a:sym typeface="+mn-ea"/>
            </a:endParaRPr>
          </a:p>
          <a:p>
            <a:pPr fontAlgn="auto">
              <a:lnSpc>
                <a:spcPct val="100000"/>
              </a:lnSpc>
              <a:spcBef>
                <a:spcPts val="100"/>
              </a:spcBef>
              <a:spcAft>
                <a:spcPts val="100"/>
              </a:spcAft>
            </a:pPr>
            <a:r>
              <a:rPr lang="zh-CN" altLang="en-US" dirty="0">
                <a:sym typeface="+mn-ea"/>
              </a:rPr>
              <a:t>D.强盛公司与荣发公司有意进行合作，经过多轮激烈地磋商，双方都降低了自己的条件，从而实现了合作目标</a:t>
            </a:r>
            <a:endParaRPr lang="zh-CN" altLang="en-US" dirty="0">
              <a:sym typeface="+mn-ea"/>
            </a:endParaRPr>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621" name="标题 1"/>
          <p:cNvSpPr>
            <a:spLocks noGrp="1"/>
          </p:cNvSpPr>
          <p:nvPr>
            <p:ph type="title"/>
          </p:nvPr>
        </p:nvSpPr>
        <p:spPr/>
        <p:txBody>
          <a:bodyPr/>
          <a:p>
            <a:r>
              <a:rPr lang="zh-CN" altLang="en-US" dirty="0">
                <a:sym typeface="+mn-ea"/>
              </a:rPr>
              <a:t>一、平移</a:t>
            </a:r>
            <a:endParaRPr lang="zh-CN" altLang="en-US" dirty="0"/>
          </a:p>
        </p:txBody>
      </p:sp>
      <p:pic>
        <p:nvPicPr>
          <p:cNvPr id="2097155" name="内容占位符 4"/>
          <p:cNvPicPr>
            <a:picLocks noGrp="1" noChangeAspect="1"/>
          </p:cNvPicPr>
          <p:nvPr>
            <p:ph idx="1"/>
          </p:nvPr>
        </p:nvPicPr>
        <p:blipFill>
          <a:blip r:embed="rId1"/>
          <a:stretch>
            <a:fillRect/>
          </a:stretch>
        </p:blipFill>
        <p:spPr>
          <a:xfrm>
            <a:off x="611560" y="1419622"/>
            <a:ext cx="2448272" cy="1625381"/>
          </a:xfrm>
          <a:prstGeom prst="rect">
            <a:avLst/>
          </a:prstGeom>
        </p:spPr>
      </p:pic>
      <p:sp>
        <p:nvSpPr>
          <p:cNvPr id="1048622" name="文本占位符 3"/>
          <p:cNvSpPr>
            <a:spLocks noGrp="1"/>
          </p:cNvSpPr>
          <p:nvPr>
            <p:ph type="body" orient="vert" sz="quarter" idx="13"/>
          </p:nvPr>
        </p:nvSpPr>
        <p:spPr/>
        <p:txBody>
          <a:bodyPr/>
          <a:p>
            <a:endParaRPr lang="zh-CN" altLang="en-US" dirty="0"/>
          </a:p>
        </p:txBody>
      </p:sp>
      <p:sp>
        <p:nvSpPr>
          <p:cNvPr id="1048623" name="内容占位符 2"/>
          <p:cNvSpPr txBox="1"/>
          <p:nvPr/>
        </p:nvSpPr>
        <p:spPr>
          <a:xfrm>
            <a:off x="323528" y="3507854"/>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FFFF00"/>
                </a:solidFill>
              </a:rPr>
              <a:t>方向：</a:t>
            </a:r>
            <a:r>
              <a:rPr lang="zh-CN" altLang="en-US" b="1" dirty="0"/>
              <a:t>左右、上下、顺时针、逆时针</a:t>
            </a:r>
            <a:endParaRPr lang="en-US" altLang="zh-CN" b="1" dirty="0"/>
          </a:p>
          <a:p>
            <a:r>
              <a:rPr lang="zh-CN" altLang="en-US" b="1" dirty="0">
                <a:solidFill>
                  <a:srgbClr val="FFFF00"/>
                </a:solidFill>
              </a:rPr>
              <a:t>步数：</a:t>
            </a:r>
            <a:r>
              <a:rPr lang="zh-CN" altLang="en-US" b="1" dirty="0"/>
              <a:t>常数、等差、周期</a:t>
            </a:r>
            <a:endParaRPr lang="en-US" altLang="zh-CN" b="1"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342" name=""/>
        <p:cNvGrpSpPr/>
        <p:nvPr/>
      </p:nvGrpSpPr>
      <p:grpSpPr>
        <a:xfrm>
          <a:off x="0" y="0"/>
          <a:ext cx="0" cy="0"/>
          <a:chOff x="0" y="0"/>
          <a:chExt cx="0" cy="0"/>
        </a:xfrm>
      </p:grpSpPr>
      <p:sp>
        <p:nvSpPr>
          <p:cNvPr id="1048958" name="文本占位符 3"/>
          <p:cNvSpPr>
            <a:spLocks noGrp="1"/>
          </p:cNvSpPr>
          <p:nvPr>
            <p:ph type="body" orient="vert" sz="quarter" idx="13"/>
          </p:nvPr>
        </p:nvSpPr>
        <p:spPr/>
        <p:txBody>
          <a:bodyPr/>
          <a:p>
            <a:endParaRPr lang="zh-CN" altLang="en-US"/>
          </a:p>
        </p:txBody>
      </p:sp>
      <p:sp>
        <p:nvSpPr>
          <p:cNvPr id="1048959" name="内容占位符 2"/>
          <p:cNvSpPr>
            <a:spLocks noGrp="1"/>
          </p:cNvSpPr>
          <p:nvPr/>
        </p:nvSpPr>
        <p:spPr>
          <a:xfrm>
            <a:off x="457200" y="767715"/>
            <a:ext cx="5770880" cy="3827145"/>
          </a:xfrm>
          <a:prstGeom prst="rect">
            <a:avLst/>
          </a:prstGeom>
        </p:spPr>
        <p:txBody>
          <a:bodyPr vert="horz" lIns="91440" tIns="45720" rIns="91440" bIns="45720" rtlCol="0">
            <a:normAutofit fontScale="95000"/>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auto">
              <a:lnSpc>
                <a:spcPct val="100000"/>
              </a:lnSpc>
            </a:pPr>
            <a:r>
              <a:rPr lang="zh-CN" altLang="en-US" dirty="0">
                <a:sym typeface="+mn-ea"/>
              </a:rPr>
              <a:t>互补品，是指两种商品之间存在着某种消费依存关系，即一种商品的消费必须与另一种商品的消费相配套。可以分为两类，普通互补品，是指两种商品之间没有固定的同时使用的比例；完全互补品，是指两种商品之间必须按照固定不变的比例同时被使用。</a:t>
            </a:r>
            <a:endParaRPr lang="zh-CN" altLang="en-US" dirty="0">
              <a:sym typeface="+mn-ea"/>
            </a:endParaRPr>
          </a:p>
          <a:p>
            <a:pPr algn="just" fontAlgn="auto">
              <a:lnSpc>
                <a:spcPct val="100000"/>
              </a:lnSpc>
            </a:pPr>
            <a:r>
              <a:rPr lang="zh-CN" altLang="en-US" dirty="0">
                <a:sym typeface="+mn-ea"/>
              </a:rPr>
              <a:t>根据上述定义，下列选项正确的是：</a:t>
            </a:r>
            <a:endParaRPr lang="zh-CN" altLang="en-US" dirty="0">
              <a:sym typeface="+mn-ea"/>
            </a:endParaRPr>
          </a:p>
          <a:p>
            <a:pPr algn="just" fontAlgn="auto">
              <a:lnSpc>
                <a:spcPct val="100000"/>
              </a:lnSpc>
            </a:pPr>
            <a:r>
              <a:rPr lang="zh-CN" altLang="en-US" dirty="0">
                <a:sym typeface="+mn-ea"/>
              </a:rPr>
              <a:t>A.薯条和汉堡属于普通互补品</a:t>
            </a:r>
            <a:endParaRPr lang="zh-CN" altLang="en-US" dirty="0">
              <a:sym typeface="+mn-ea"/>
            </a:endParaRPr>
          </a:p>
          <a:p>
            <a:pPr algn="just" fontAlgn="auto">
              <a:lnSpc>
                <a:spcPct val="100000"/>
              </a:lnSpc>
            </a:pPr>
            <a:r>
              <a:rPr lang="zh-CN" altLang="en-US" dirty="0">
                <a:sym typeface="+mn-ea"/>
              </a:rPr>
              <a:t>B.眼镜框和眼镜片属于完全互补品</a:t>
            </a:r>
            <a:endParaRPr lang="zh-CN" altLang="en-US" dirty="0">
              <a:sym typeface="+mn-ea"/>
            </a:endParaRPr>
          </a:p>
          <a:p>
            <a:pPr algn="just" fontAlgn="auto">
              <a:lnSpc>
                <a:spcPct val="100000"/>
              </a:lnSpc>
            </a:pPr>
            <a:r>
              <a:rPr lang="zh-CN" altLang="en-US" dirty="0">
                <a:sym typeface="+mn-ea"/>
              </a:rPr>
              <a:t>C.毛笔和墨汁属于完全互补品</a:t>
            </a:r>
            <a:endParaRPr lang="zh-CN" altLang="en-US" dirty="0">
              <a:sym typeface="+mn-ea"/>
            </a:endParaRPr>
          </a:p>
          <a:p>
            <a:pPr algn="just" fontAlgn="auto">
              <a:lnSpc>
                <a:spcPct val="100000"/>
              </a:lnSpc>
            </a:pPr>
            <a:r>
              <a:rPr lang="zh-CN" altLang="en-US" dirty="0">
                <a:sym typeface="+mn-ea"/>
              </a:rPr>
              <a:t>D.数码相码机和胶卷属于普通互补品</a:t>
            </a:r>
            <a:endParaRPr lang="zh-CN" altLang="en-US" dirty="0">
              <a:sym typeface="+mn-ea"/>
            </a:endParaRPr>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343" name=""/>
        <p:cNvGrpSpPr/>
        <p:nvPr/>
      </p:nvGrpSpPr>
      <p:grpSpPr>
        <a:xfrm>
          <a:off x="0" y="0"/>
          <a:ext cx="0" cy="0"/>
          <a:chOff x="0" y="0"/>
          <a:chExt cx="0" cy="0"/>
        </a:xfrm>
      </p:grpSpPr>
      <p:sp>
        <p:nvSpPr>
          <p:cNvPr id="1048960" name="标题 1"/>
          <p:cNvSpPr>
            <a:spLocks noGrp="1"/>
          </p:cNvSpPr>
          <p:nvPr>
            <p:ph type="title"/>
          </p:nvPr>
        </p:nvSpPr>
        <p:spPr/>
        <p:txBody>
          <a:bodyPr/>
          <a:p>
            <a:endParaRPr lang="zh-CN" altLang="en-US"/>
          </a:p>
        </p:txBody>
      </p:sp>
      <p:sp>
        <p:nvSpPr>
          <p:cNvPr id="1048961" name="内容占位符 2"/>
          <p:cNvSpPr>
            <a:spLocks noGrp="1"/>
          </p:cNvSpPr>
          <p:nvPr>
            <p:ph idx="1"/>
          </p:nvPr>
        </p:nvSpPr>
        <p:spPr/>
        <p:txBody>
          <a:bodyPr>
            <a:normAutofit fontScale="80000" lnSpcReduction="20000"/>
          </a:bodyPr>
          <a:p>
            <a:pPr>
              <a:lnSpc>
                <a:spcPct val="120000"/>
              </a:lnSpc>
              <a:spcBef>
                <a:spcPts val="0"/>
              </a:spcBef>
              <a:spcAft>
                <a:spcPts val="0"/>
              </a:spcAft>
            </a:pPr>
            <a:r>
              <a:rPr lang="zh-CN" altLang="en-US" sz="2300" dirty="0"/>
              <a:t>“翻异别勘”是宋代为防止冤假错案而规定的复审制度，是指犯人如果在录问或行刑时提出申诉，案件必须重新审理。宋 代的“翻异别勘”分为原审机关的“移司别勘”和“差官别勘”两种形式。“移司别勘”是指由原审机关将案子交给另一个同级的司法机关复审。“差官别勘”是指 原审机关将案子申报到上级机关，由上级机关负责差派与原审机关不相干的另外一个机关的官员重新审理。这种情况下，往往或者是差派上级机关的官员前往原审机 关主审，或者将案子移往上级机关复审。 根据上述定义，下列不属于“翻异别勘”的是（ ）。</a:t>
            </a:r>
            <a:endParaRPr lang="zh-CN" altLang="en-US" sz="2300" dirty="0"/>
          </a:p>
          <a:p>
            <a:endParaRPr lang="zh-CN" altLang="en-US" dirty="0"/>
          </a:p>
        </p:txBody>
      </p:sp>
      <p:sp>
        <p:nvSpPr>
          <p:cNvPr id="1048962"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8963" name="标题 1"/>
          <p:cNvSpPr>
            <a:spLocks noGrp="1"/>
          </p:cNvSpPr>
          <p:nvPr>
            <p:ph type="title"/>
          </p:nvPr>
        </p:nvSpPr>
        <p:spPr/>
        <p:txBody>
          <a:bodyPr/>
          <a:p>
            <a:endParaRPr lang="zh-CN" altLang="en-US"/>
          </a:p>
        </p:txBody>
      </p:sp>
      <p:sp>
        <p:nvSpPr>
          <p:cNvPr id="1048964" name="内容占位符 2"/>
          <p:cNvSpPr>
            <a:spLocks noGrp="1"/>
          </p:cNvSpPr>
          <p:nvPr>
            <p:ph idx="1"/>
          </p:nvPr>
        </p:nvSpPr>
        <p:spPr/>
        <p:txBody>
          <a:bodyPr>
            <a:normAutofit fontScale="80000"/>
          </a:bodyPr>
          <a:p>
            <a:pPr>
              <a:lnSpc>
                <a:spcPct val="120000"/>
              </a:lnSpc>
              <a:spcBef>
                <a:spcPts val="0"/>
              </a:spcBef>
              <a:spcAft>
                <a:spcPts val="0"/>
              </a:spcAft>
            </a:pPr>
            <a:r>
              <a:rPr lang="en-US" altLang="zh-CN" sz="2300" dirty="0"/>
              <a:t>A. </a:t>
            </a:r>
            <a:r>
              <a:rPr lang="zh-CN" altLang="en-US" sz="2300" dirty="0"/>
              <a:t>犯人对州县审理的案件提出申诉，可以将案件移交至州县的上级</a:t>
            </a:r>
            <a:r>
              <a:rPr lang="en-US" altLang="zh-CN" sz="2300" dirty="0"/>
              <a:t>——</a:t>
            </a:r>
            <a:r>
              <a:rPr lang="zh-CN" altLang="en-US" sz="2300" dirty="0"/>
              <a:t>路的长官进行重审。</a:t>
            </a:r>
            <a:endParaRPr lang="zh-CN" altLang="en-US" sz="2300" dirty="0"/>
          </a:p>
          <a:p>
            <a:pPr>
              <a:lnSpc>
                <a:spcPct val="120000"/>
              </a:lnSpc>
              <a:spcBef>
                <a:spcPts val="0"/>
              </a:spcBef>
              <a:spcAft>
                <a:spcPts val="0"/>
              </a:spcAft>
            </a:pPr>
            <a:r>
              <a:rPr lang="en-US" altLang="zh-CN" sz="2300" dirty="0"/>
              <a:t>B. </a:t>
            </a:r>
            <a:r>
              <a:rPr lang="zh-CN" altLang="en-US" sz="2300" dirty="0"/>
              <a:t>宋代中央司法机关刑部分左、右两厅，对其中一厅审理的案件，若犯人提出申诉，则由另一厅重审。</a:t>
            </a:r>
            <a:endParaRPr lang="zh-CN" altLang="en-US" sz="2300" dirty="0"/>
          </a:p>
          <a:p>
            <a:pPr>
              <a:lnSpc>
                <a:spcPct val="120000"/>
              </a:lnSpc>
              <a:spcBef>
                <a:spcPts val="0"/>
              </a:spcBef>
              <a:spcAft>
                <a:spcPts val="0"/>
              </a:spcAft>
            </a:pPr>
            <a:r>
              <a:rPr lang="en-US" altLang="zh-CN" sz="2300" dirty="0"/>
              <a:t>C. </a:t>
            </a:r>
            <a:r>
              <a:rPr lang="zh-CN" altLang="en-US" sz="2300" dirty="0"/>
              <a:t>犯人对州县审理的案件提出申诉，州县的上级</a:t>
            </a:r>
            <a:r>
              <a:rPr lang="en-US" altLang="zh-CN" sz="2300" dirty="0"/>
              <a:t>——</a:t>
            </a:r>
            <a:r>
              <a:rPr lang="zh-CN" altLang="en-US" sz="2300" dirty="0"/>
              <a:t>路的长官可以亲至州县对案件进行重审。</a:t>
            </a:r>
            <a:endParaRPr lang="zh-CN" altLang="en-US" sz="2300" dirty="0"/>
          </a:p>
          <a:p>
            <a:pPr>
              <a:lnSpc>
                <a:spcPct val="120000"/>
              </a:lnSpc>
              <a:spcBef>
                <a:spcPts val="0"/>
              </a:spcBef>
              <a:spcAft>
                <a:spcPts val="0"/>
              </a:spcAft>
            </a:pPr>
            <a:r>
              <a:rPr lang="en-US" altLang="zh-CN" sz="2300" dirty="0"/>
              <a:t>D. </a:t>
            </a:r>
            <a:r>
              <a:rPr lang="zh-CN" altLang="en-US" sz="2300" dirty="0"/>
              <a:t>宋代地方司法机关从上至下分为路、州、县三级，对由县上诉至州的案件作出判决后，若犯人提出申诉，则由州发回县重审。</a:t>
            </a:r>
            <a:endParaRPr lang="zh-CN" altLang="en-US" sz="2300" dirty="0"/>
          </a:p>
          <a:p>
            <a:endParaRPr lang="zh-CN" altLang="en-US" dirty="0"/>
          </a:p>
        </p:txBody>
      </p:sp>
      <p:sp>
        <p:nvSpPr>
          <p:cNvPr id="1048965" name="竖排文字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345" name=""/>
        <p:cNvGrpSpPr/>
        <p:nvPr/>
      </p:nvGrpSpPr>
      <p:grpSpPr>
        <a:xfrm>
          <a:off x="0" y="0"/>
          <a:ext cx="0" cy="0"/>
          <a:chOff x="0" y="0"/>
          <a:chExt cx="0" cy="0"/>
        </a:xfrm>
      </p:grpSpPr>
      <p:sp>
        <p:nvSpPr>
          <p:cNvPr id="1048966" name="标题 1"/>
          <p:cNvSpPr>
            <a:spLocks noGrp="1"/>
          </p:cNvSpPr>
          <p:nvPr>
            <p:ph type="title"/>
          </p:nvPr>
        </p:nvSpPr>
        <p:spPr/>
        <p:txBody>
          <a:bodyPr/>
          <a:p>
            <a:endParaRPr lang="zh-CN" altLang="en-US"/>
          </a:p>
        </p:txBody>
      </p:sp>
      <p:sp>
        <p:nvSpPr>
          <p:cNvPr id="1048967" name="内容占位符 2"/>
          <p:cNvSpPr>
            <a:spLocks noGrp="1"/>
          </p:cNvSpPr>
          <p:nvPr>
            <p:ph idx="1"/>
          </p:nvPr>
        </p:nvSpPr>
        <p:spPr/>
        <p:txBody>
          <a:bodyPr/>
          <a:p>
            <a:endParaRPr lang="zh-CN" altLang="en-US"/>
          </a:p>
        </p:txBody>
      </p:sp>
      <p:sp>
        <p:nvSpPr>
          <p:cNvPr id="1048968"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346" name=""/>
        <p:cNvGrpSpPr/>
        <p:nvPr/>
      </p:nvGrpSpPr>
      <p:grpSpPr>
        <a:xfrm>
          <a:off x="0" y="0"/>
          <a:ext cx="0" cy="0"/>
          <a:chOff x="0" y="0"/>
          <a:chExt cx="0" cy="0"/>
        </a:xfrm>
      </p:grpSpPr>
      <p:sp>
        <p:nvSpPr>
          <p:cNvPr id="1048969" name="标题 1"/>
          <p:cNvSpPr>
            <a:spLocks noGrp="1"/>
          </p:cNvSpPr>
          <p:nvPr>
            <p:ph type="title"/>
          </p:nvPr>
        </p:nvSpPr>
        <p:spPr/>
        <p:txBody>
          <a:bodyPr/>
          <a:p>
            <a:r>
              <a:rPr lang="zh-CN" altLang="en-US" dirty="0"/>
              <a:t>高频考点</a:t>
            </a:r>
            <a:r>
              <a:rPr lang="en-US" altLang="zh-CN" dirty="0"/>
              <a:t>43 </a:t>
            </a:r>
            <a:r>
              <a:rPr lang="zh-CN" altLang="en-US" dirty="0"/>
              <a:t>类比推理（一）</a:t>
            </a:r>
            <a:endParaRPr lang="zh-CN" altLang="en-US" dirty="0"/>
          </a:p>
        </p:txBody>
      </p:sp>
      <p:sp>
        <p:nvSpPr>
          <p:cNvPr id="1048970" name="竖排文字占位符 3"/>
          <p:cNvSpPr>
            <a:spLocks noGrp="1"/>
          </p:cNvSpPr>
          <p:nvPr>
            <p:ph type="body" orient="vert" sz="quarter" idx="13"/>
          </p:nvPr>
        </p:nvSpPr>
        <p:spPr/>
        <p:txBody>
          <a:bodyPr/>
          <a:p>
            <a:endParaRPr lang="zh-CN" altLang="en-US"/>
          </a:p>
        </p:txBody>
      </p:sp>
      <p:sp>
        <p:nvSpPr>
          <p:cNvPr id="1048971" name="内容占位符 2"/>
          <p:cNvSpPr>
            <a:spLocks noGrp="1"/>
          </p:cNvSpPr>
          <p:nvPr>
            <p:ph idx="1"/>
          </p:nvPr>
        </p:nvSpPr>
        <p:spPr>
          <a:xfrm>
            <a:off x="457200" y="1200151"/>
            <a:ext cx="5770984" cy="3394472"/>
          </a:xfrm>
        </p:spPr>
        <p:txBody>
          <a:bodyPr>
            <a:normAutofit/>
          </a:bodyPr>
          <a:p>
            <a:r>
              <a:rPr lang="zh-CN" altLang="en-US" b="1" dirty="0">
                <a:sym typeface="+mn-ea"/>
              </a:rPr>
              <a:t>题目中将给出一对相关词，要求在选项中找出一对与之在</a:t>
            </a:r>
            <a:r>
              <a:rPr lang="zh-CN" altLang="en-US" b="1" dirty="0">
                <a:solidFill>
                  <a:srgbClr val="FFFF00"/>
                </a:solidFill>
                <a:sym typeface="+mn-ea"/>
              </a:rPr>
              <a:t>逻辑关系</a:t>
            </a:r>
            <a:r>
              <a:rPr lang="zh-CN" altLang="en-US" b="1" dirty="0">
                <a:sym typeface="+mn-ea"/>
              </a:rPr>
              <a:t>上最为</a:t>
            </a:r>
            <a:r>
              <a:rPr lang="zh-CN" altLang="en-US" b="1" dirty="0">
                <a:solidFill>
                  <a:srgbClr val="FFFF00"/>
                </a:solidFill>
                <a:sym typeface="+mn-ea"/>
              </a:rPr>
              <a:t>贴近或者相似</a:t>
            </a:r>
            <a:r>
              <a:rPr lang="zh-CN" altLang="en-US" b="1" dirty="0">
                <a:sym typeface="+mn-ea"/>
              </a:rPr>
              <a:t>的一组。</a:t>
            </a:r>
            <a:endParaRPr lang="zh-CN" altLang="en-US" b="1" dirty="0">
              <a:latin typeface="楷体" panose="02010609060101010101" pitchFamily="49" charset="-122"/>
              <a:ea typeface="楷体" panose="02010609060101010101" pitchFamily="49" charset="-122"/>
              <a:sym typeface="+mn-ea"/>
            </a:endParaRPr>
          </a:p>
          <a:p>
            <a:pPr>
              <a:lnSpc>
                <a:spcPct val="120000"/>
              </a:lnSpc>
            </a:pPr>
            <a:r>
              <a:rPr lang="zh-CN" altLang="en-US" dirty="0">
                <a:sym typeface="宋体" panose="02010600030101010101" pitchFamily="2" charset="-122"/>
              </a:rPr>
              <a:t>例题 </a:t>
            </a:r>
            <a:r>
              <a:rPr lang="zh-CN" altLang="en-US" dirty="0">
                <a:sym typeface="+mn-ea"/>
              </a:rPr>
              <a:t>苹果∶芒果（  ）</a:t>
            </a:r>
            <a:endParaRPr lang="zh-CN" altLang="en-US" dirty="0"/>
          </a:p>
          <a:p>
            <a:pPr>
              <a:lnSpc>
                <a:spcPct val="120000"/>
              </a:lnSpc>
            </a:pPr>
            <a:r>
              <a:rPr lang="zh-CN" altLang="en-US" dirty="0">
                <a:sym typeface="+mn-ea"/>
              </a:rPr>
              <a:t>   A.鲫鱼∶鲤鱼          B.香蕉∶梨       </a:t>
            </a:r>
            <a:endParaRPr lang="zh-CN" altLang="en-US" dirty="0"/>
          </a:p>
          <a:p>
            <a:pPr>
              <a:lnSpc>
                <a:spcPct val="120000"/>
              </a:lnSpc>
            </a:pPr>
            <a:r>
              <a:rPr lang="zh-CN" altLang="en-US" dirty="0">
                <a:sym typeface="+mn-ea"/>
              </a:rPr>
              <a:t>   C.番茄∶西红柿        D.西瓜∶哈密瓜</a:t>
            </a:r>
            <a:endParaRPr lang="zh-CN" altLang="en-US" dirty="0"/>
          </a:p>
          <a:p>
            <a:endParaRPr lang="zh-CN" altLang="en-US" dirty="0"/>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347" name=""/>
        <p:cNvGrpSpPr/>
        <p:nvPr/>
      </p:nvGrpSpPr>
      <p:grpSpPr>
        <a:xfrm>
          <a:off x="0" y="0"/>
          <a:ext cx="0" cy="0"/>
          <a:chOff x="0" y="0"/>
          <a:chExt cx="0" cy="0"/>
        </a:xfrm>
      </p:grpSpPr>
      <p:sp>
        <p:nvSpPr>
          <p:cNvPr id="1048972" name="标题 1"/>
          <p:cNvSpPr>
            <a:spLocks noGrp="1"/>
          </p:cNvSpPr>
          <p:nvPr>
            <p:ph type="title"/>
          </p:nvPr>
        </p:nvSpPr>
        <p:spPr/>
        <p:txBody>
          <a:bodyPr/>
          <a:p>
            <a:endParaRPr lang="zh-CN" altLang="en-US" dirty="0"/>
          </a:p>
        </p:txBody>
      </p:sp>
      <p:sp>
        <p:nvSpPr>
          <p:cNvPr id="1048973" name="内容占位符 2"/>
          <p:cNvSpPr>
            <a:spLocks noGrp="1"/>
          </p:cNvSpPr>
          <p:nvPr>
            <p:ph idx="1"/>
          </p:nvPr>
        </p:nvSpPr>
        <p:spPr/>
        <p:txBody>
          <a:bodyPr/>
          <a:p>
            <a:r>
              <a:rPr lang="zh-CN" altLang="en-US" b="1" dirty="0"/>
              <a:t>外延关系</a:t>
            </a:r>
            <a:endParaRPr lang="en-US" altLang="zh-CN" b="1" dirty="0"/>
          </a:p>
          <a:p>
            <a:r>
              <a:rPr lang="zh-CN" altLang="en-US" b="1" dirty="0"/>
              <a:t>内涵关系</a:t>
            </a:r>
            <a:endParaRPr lang="zh-CN" altLang="en-US" b="1" dirty="0"/>
          </a:p>
        </p:txBody>
      </p:sp>
      <p:sp>
        <p:nvSpPr>
          <p:cNvPr id="1048974"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8975" name="标题 1"/>
          <p:cNvSpPr>
            <a:spLocks noGrp="1"/>
          </p:cNvSpPr>
          <p:nvPr>
            <p:ph type="title"/>
          </p:nvPr>
        </p:nvSpPr>
        <p:spPr/>
        <p:txBody>
          <a:bodyPr/>
          <a:p>
            <a:r>
              <a:rPr lang="zh-CN" altLang="en-US" dirty="0"/>
              <a:t>解题思路</a:t>
            </a:r>
            <a:endParaRPr lang="zh-CN" altLang="en-US" dirty="0"/>
          </a:p>
        </p:txBody>
      </p:sp>
      <p:sp>
        <p:nvSpPr>
          <p:cNvPr id="1048976" name="内容占位符 2"/>
          <p:cNvSpPr>
            <a:spLocks noGrp="1"/>
          </p:cNvSpPr>
          <p:nvPr>
            <p:ph idx="1"/>
          </p:nvPr>
        </p:nvSpPr>
        <p:spPr/>
        <p:txBody>
          <a:bodyPr/>
          <a:p>
            <a:r>
              <a:rPr lang="zh-CN" altLang="en-US" b="1" dirty="0">
                <a:sym typeface="+mn-ea"/>
              </a:rPr>
              <a:t>1.分析关系</a:t>
            </a:r>
            <a:endParaRPr lang="zh-CN" altLang="en-US" b="1" dirty="0">
              <a:sym typeface="+mn-ea"/>
            </a:endParaRPr>
          </a:p>
          <a:p>
            <a:r>
              <a:rPr lang="zh-CN" altLang="en-US" b="1" dirty="0">
                <a:sym typeface="+mn-ea"/>
              </a:rPr>
              <a:t>2.运用技巧</a:t>
            </a:r>
            <a:endParaRPr lang="zh-CN" altLang="en-US" b="1" dirty="0"/>
          </a:p>
        </p:txBody>
      </p:sp>
      <p:sp>
        <p:nvSpPr>
          <p:cNvPr id="1048977" name="文本占位符 3"/>
          <p:cNvSpPr>
            <a:spLocks noGrp="1"/>
          </p:cNvSpPr>
          <p:nvPr>
            <p:ph type="body" orient="vert" sz="quarter" idx="13"/>
          </p:nvPr>
        </p:nvSpPr>
        <p:spPr/>
        <p:txBody>
          <a:bodyPr/>
          <a:p>
            <a:endParaRPr lang="zh-CN"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349" name=""/>
        <p:cNvGrpSpPr/>
        <p:nvPr/>
      </p:nvGrpSpPr>
      <p:grpSpPr>
        <a:xfrm>
          <a:off x="0" y="0"/>
          <a:ext cx="0" cy="0"/>
          <a:chOff x="0" y="0"/>
          <a:chExt cx="0" cy="0"/>
        </a:xfrm>
      </p:grpSpPr>
      <p:sp>
        <p:nvSpPr>
          <p:cNvPr id="1048978" name="标题 1"/>
          <p:cNvSpPr>
            <a:spLocks noGrp="1"/>
          </p:cNvSpPr>
          <p:nvPr>
            <p:ph type="title"/>
          </p:nvPr>
        </p:nvSpPr>
        <p:spPr/>
        <p:txBody>
          <a:bodyPr/>
          <a:p>
            <a:r>
              <a:rPr lang="zh-CN" altLang="en-US" dirty="0">
                <a:sym typeface="+mn-ea"/>
              </a:rPr>
              <a:t>外延关系</a:t>
            </a:r>
            <a:endParaRPr lang="zh-CN" altLang="en-US"/>
          </a:p>
        </p:txBody>
      </p:sp>
      <p:sp>
        <p:nvSpPr>
          <p:cNvPr id="1048979" name="内容占位符 2"/>
          <p:cNvSpPr>
            <a:spLocks noGrp="1"/>
          </p:cNvSpPr>
          <p:nvPr>
            <p:ph idx="1"/>
          </p:nvPr>
        </p:nvSpPr>
        <p:spPr/>
        <p:txBody>
          <a:bodyPr>
            <a:normAutofit/>
          </a:bodyPr>
          <a:p>
            <a:r>
              <a:rPr lang="zh-CN" altLang="en-US" b="1" dirty="0">
                <a:sym typeface="+mn-ea"/>
              </a:rPr>
              <a:t>1、全同</a:t>
            </a:r>
            <a:r>
              <a:rPr lang="zh-CN" altLang="en-US" dirty="0">
                <a:sym typeface="+mn-ea"/>
              </a:rPr>
              <a:t>  技巧：A 就是 B </a:t>
            </a:r>
            <a:endParaRPr lang="zh-CN" altLang="en-US" dirty="0">
              <a:sym typeface="+mn-ea"/>
            </a:endParaRPr>
          </a:p>
          <a:p>
            <a:endParaRPr lang="zh-CN" altLang="en-US" b="1" dirty="0">
              <a:latin typeface="微软雅黑" panose="020B0503020204020204" charset="-122"/>
              <a:ea typeface="微软雅黑" panose="020B0503020204020204" charset="-122"/>
              <a:sym typeface="+mn-ea"/>
            </a:endParaRPr>
          </a:p>
          <a:p>
            <a:pPr fontAlgn="auto">
              <a:lnSpc>
                <a:spcPct val="170000"/>
              </a:lnSpc>
            </a:pPr>
            <a:endParaRPr lang="zh-CN" altLang="en-US" dirty="0"/>
          </a:p>
        </p:txBody>
      </p:sp>
      <p:sp>
        <p:nvSpPr>
          <p:cNvPr id="1048980" name="文本占位符 3"/>
          <p:cNvSpPr>
            <a:spLocks noGrp="1"/>
          </p:cNvSpPr>
          <p:nvPr>
            <p:ph type="body" orient="vert" sz="quarter" idx="13"/>
          </p:nvPr>
        </p:nvSpPr>
        <p:spPr/>
        <p:txBody>
          <a:bodyPr/>
          <a:p>
            <a:endParaRPr lang="zh-CN" altLang="en-US"/>
          </a:p>
        </p:txBody>
      </p:sp>
      <p:sp>
        <p:nvSpPr>
          <p:cNvPr id="1048981" name="椭圆 4"/>
          <p:cNvSpPr/>
          <p:nvPr/>
        </p:nvSpPr>
        <p:spPr>
          <a:xfrm>
            <a:off x="1475656" y="2139702"/>
            <a:ext cx="12961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t>A</a:t>
            </a:r>
            <a:r>
              <a:rPr lang="zh-CN" altLang="en-US" dirty="0"/>
              <a:t>、</a:t>
            </a:r>
            <a:r>
              <a:rPr lang="en-US" altLang="zh-CN" dirty="0"/>
              <a:t>B</a:t>
            </a:r>
            <a:endParaRPr lang="zh-CN" alt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350" name=""/>
        <p:cNvGrpSpPr/>
        <p:nvPr/>
      </p:nvGrpSpPr>
      <p:grpSpPr>
        <a:xfrm>
          <a:off x="0" y="0"/>
          <a:ext cx="0" cy="0"/>
          <a:chOff x="0" y="0"/>
          <a:chExt cx="0" cy="0"/>
        </a:xfrm>
      </p:grpSpPr>
      <p:sp>
        <p:nvSpPr>
          <p:cNvPr id="1048982" name="标题 1"/>
          <p:cNvSpPr>
            <a:spLocks noGrp="1"/>
          </p:cNvSpPr>
          <p:nvPr>
            <p:ph type="title"/>
          </p:nvPr>
        </p:nvSpPr>
        <p:spPr/>
        <p:txBody>
          <a:bodyPr/>
          <a:p>
            <a:r>
              <a:rPr lang="zh-CN" altLang="en-US" dirty="0">
                <a:sym typeface="+mn-ea"/>
              </a:rPr>
              <a:t>外延关系</a:t>
            </a:r>
            <a:endParaRPr lang="zh-CN" altLang="en-US"/>
          </a:p>
        </p:txBody>
      </p:sp>
      <p:sp>
        <p:nvSpPr>
          <p:cNvPr id="1048983" name="内容占位符 2"/>
          <p:cNvSpPr>
            <a:spLocks noGrp="1"/>
          </p:cNvSpPr>
          <p:nvPr>
            <p:ph idx="1"/>
          </p:nvPr>
        </p:nvSpPr>
        <p:spPr/>
        <p:txBody>
          <a:bodyPr>
            <a:normAutofit/>
          </a:bodyPr>
          <a:p>
            <a:r>
              <a:rPr lang="zh-CN" altLang="en-US" b="1" dirty="0">
                <a:sym typeface="+mn-ea"/>
              </a:rPr>
              <a:t>1、全同</a:t>
            </a:r>
            <a:r>
              <a:rPr lang="zh-CN" altLang="en-US" dirty="0">
                <a:sym typeface="+mn-ea"/>
              </a:rPr>
              <a:t>  技巧：A 就是 B </a:t>
            </a:r>
            <a:endParaRPr lang="zh-CN" altLang="en-US" dirty="0">
              <a:sym typeface="+mn-ea"/>
            </a:endParaRPr>
          </a:p>
          <a:p>
            <a:r>
              <a:rPr lang="zh-CN" altLang="en-US" b="1" dirty="0">
                <a:sym typeface="+mn-ea"/>
              </a:rPr>
              <a:t>2、并列</a:t>
            </a:r>
            <a:r>
              <a:rPr lang="zh-CN" altLang="en-US" dirty="0">
                <a:sym typeface="+mn-ea"/>
              </a:rPr>
              <a:t>  ——矛盾  反对</a:t>
            </a:r>
            <a:endParaRPr lang="zh-CN" altLang="en-US" dirty="0">
              <a:sym typeface="+mn-ea"/>
            </a:endParaRPr>
          </a:p>
          <a:p>
            <a:endParaRPr lang="zh-CN" altLang="en-US" dirty="0">
              <a:sym typeface="+mn-ea"/>
            </a:endParaRPr>
          </a:p>
          <a:p>
            <a:endParaRPr lang="zh-CN" altLang="en-US" b="1" dirty="0">
              <a:latin typeface="微软雅黑" panose="020B0503020204020204" charset="-122"/>
              <a:ea typeface="微软雅黑" panose="020B0503020204020204" charset="-122"/>
              <a:sym typeface="+mn-ea"/>
            </a:endParaRPr>
          </a:p>
          <a:p>
            <a:pPr fontAlgn="auto">
              <a:lnSpc>
                <a:spcPct val="170000"/>
              </a:lnSpc>
            </a:pPr>
            <a:endParaRPr lang="zh-CN" altLang="en-US" dirty="0"/>
          </a:p>
        </p:txBody>
      </p:sp>
      <p:sp>
        <p:nvSpPr>
          <p:cNvPr id="1048984" name="文本占位符 3"/>
          <p:cNvSpPr>
            <a:spLocks noGrp="1"/>
          </p:cNvSpPr>
          <p:nvPr>
            <p:ph type="body" orient="vert" sz="quarter" idx="13"/>
          </p:nvPr>
        </p:nvSpPr>
        <p:spPr/>
        <p:txBody>
          <a:bodyPr/>
          <a:p>
            <a:endParaRPr lang="zh-CN" altLang="en-US"/>
          </a:p>
        </p:txBody>
      </p:sp>
      <p:sp>
        <p:nvSpPr>
          <p:cNvPr id="1048985" name="椭圆 4"/>
          <p:cNvSpPr/>
          <p:nvPr/>
        </p:nvSpPr>
        <p:spPr>
          <a:xfrm>
            <a:off x="971600" y="2571750"/>
            <a:ext cx="12961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t>A   </a:t>
            </a:r>
            <a:r>
              <a:rPr lang="zh-CN" altLang="en-US" dirty="0"/>
              <a:t>  </a:t>
            </a:r>
            <a:r>
              <a:rPr lang="en-US" altLang="zh-CN" dirty="0"/>
              <a:t>B</a:t>
            </a:r>
            <a:endParaRPr lang="zh-CN" altLang="en-US" dirty="0"/>
          </a:p>
        </p:txBody>
      </p:sp>
      <p:cxnSp>
        <p:nvCxnSpPr>
          <p:cNvPr id="3145762" name="直接连接符 6"/>
          <p:cNvCxnSpPr>
            <a:stCxn id="1048985" idx="0"/>
            <a:endCxn id="1048985" idx="4"/>
          </p:cNvCxnSpPr>
          <p:nvPr/>
        </p:nvCxnSpPr>
        <p:spPr>
          <a:xfrm>
            <a:off x="1619672" y="2571750"/>
            <a:ext cx="0" cy="129614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sp>
        <p:nvSpPr>
          <p:cNvPr id="1048986" name="椭圆 10"/>
          <p:cNvSpPr/>
          <p:nvPr/>
        </p:nvSpPr>
        <p:spPr>
          <a:xfrm>
            <a:off x="2782144" y="2571750"/>
            <a:ext cx="12961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t>A   </a:t>
            </a:r>
            <a:r>
              <a:rPr lang="zh-CN" altLang="en-US" dirty="0"/>
              <a:t>    </a:t>
            </a:r>
            <a:r>
              <a:rPr lang="en-US" altLang="zh-CN" dirty="0"/>
              <a:t>B</a:t>
            </a:r>
            <a:endParaRPr lang="zh-CN" altLang="en-US" dirty="0"/>
          </a:p>
        </p:txBody>
      </p:sp>
      <p:sp>
        <p:nvSpPr>
          <p:cNvPr id="1048987" name="椭圆 11"/>
          <p:cNvSpPr/>
          <p:nvPr/>
        </p:nvSpPr>
        <p:spPr>
          <a:xfrm>
            <a:off x="2957344" y="3000370"/>
            <a:ext cx="432048" cy="432048"/>
          </a:xfrm>
          <a:prstGeom prst="ellipse">
            <a:avLst/>
          </a:prstGeom>
          <a:solidFill>
            <a:schemeClr val="accent1">
              <a:alpha val="3000"/>
            </a:schemeClr>
          </a:solidFill>
          <a:ln w="285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noFill/>
            </a:endParaRPr>
          </a:p>
        </p:txBody>
      </p:sp>
      <p:sp>
        <p:nvSpPr>
          <p:cNvPr id="1048988" name="椭圆 13"/>
          <p:cNvSpPr/>
          <p:nvPr/>
        </p:nvSpPr>
        <p:spPr>
          <a:xfrm>
            <a:off x="3471744" y="3000370"/>
            <a:ext cx="432048" cy="432048"/>
          </a:xfrm>
          <a:prstGeom prst="ellipse">
            <a:avLst/>
          </a:prstGeom>
          <a:solidFill>
            <a:schemeClr val="accent1">
              <a:alpha val="3000"/>
            </a:schemeClr>
          </a:solidFill>
          <a:ln w="285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no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8989" name="标题 1"/>
          <p:cNvSpPr>
            <a:spLocks noGrp="1"/>
          </p:cNvSpPr>
          <p:nvPr>
            <p:ph type="title"/>
          </p:nvPr>
        </p:nvSpPr>
        <p:spPr/>
        <p:txBody>
          <a:bodyPr/>
          <a:p>
            <a:r>
              <a:rPr lang="zh-CN" altLang="en-US" dirty="0">
                <a:sym typeface="+mn-ea"/>
              </a:rPr>
              <a:t>外延关系</a:t>
            </a:r>
            <a:endParaRPr lang="zh-CN" altLang="en-US"/>
          </a:p>
        </p:txBody>
      </p:sp>
      <p:sp>
        <p:nvSpPr>
          <p:cNvPr id="1048990" name="内容占位符 2"/>
          <p:cNvSpPr>
            <a:spLocks noGrp="1"/>
          </p:cNvSpPr>
          <p:nvPr>
            <p:ph idx="1"/>
          </p:nvPr>
        </p:nvSpPr>
        <p:spPr/>
        <p:txBody>
          <a:bodyPr>
            <a:normAutofit/>
          </a:bodyPr>
          <a:p>
            <a:r>
              <a:rPr lang="zh-CN" altLang="en-US" b="1" dirty="0">
                <a:sym typeface="+mn-ea"/>
              </a:rPr>
              <a:t>1、全同</a:t>
            </a:r>
            <a:r>
              <a:rPr lang="zh-CN" altLang="en-US" dirty="0">
                <a:sym typeface="+mn-ea"/>
              </a:rPr>
              <a:t>  技巧：A 就是 B </a:t>
            </a:r>
            <a:endParaRPr lang="zh-CN" altLang="en-US" dirty="0">
              <a:sym typeface="+mn-ea"/>
            </a:endParaRPr>
          </a:p>
          <a:p>
            <a:r>
              <a:rPr lang="zh-CN" altLang="en-US" b="1" dirty="0">
                <a:sym typeface="+mn-ea"/>
              </a:rPr>
              <a:t>2、并列</a:t>
            </a:r>
            <a:r>
              <a:rPr lang="zh-CN" altLang="en-US" dirty="0">
                <a:sym typeface="+mn-ea"/>
              </a:rPr>
              <a:t>  ——矛盾  反对</a:t>
            </a:r>
            <a:endParaRPr lang="zh-CN" altLang="en-US" dirty="0">
              <a:sym typeface="+mn-ea"/>
            </a:endParaRPr>
          </a:p>
          <a:p>
            <a:r>
              <a:rPr lang="zh-CN" altLang="en-US" b="1" dirty="0">
                <a:sym typeface="+mn-ea"/>
              </a:rPr>
              <a:t>3、种属</a:t>
            </a:r>
            <a:r>
              <a:rPr lang="zh-CN" altLang="en-US" dirty="0">
                <a:sym typeface="+mn-ea"/>
              </a:rPr>
              <a:t>  技巧：</a:t>
            </a:r>
            <a:r>
              <a:rPr lang="en-US" altLang="zh-CN" dirty="0">
                <a:sym typeface="+mn-ea"/>
              </a:rPr>
              <a:t>A</a:t>
            </a:r>
            <a:r>
              <a:rPr lang="zh-CN" altLang="en-US" dirty="0">
                <a:sym typeface="+mn-ea"/>
              </a:rPr>
              <a:t>是</a:t>
            </a:r>
            <a:r>
              <a:rPr lang="en-US" altLang="zh-CN" dirty="0">
                <a:sym typeface="+mn-ea"/>
              </a:rPr>
              <a:t>B</a:t>
            </a:r>
            <a:r>
              <a:rPr lang="zh-CN" altLang="en-US" dirty="0">
                <a:sym typeface="+mn-ea"/>
              </a:rPr>
              <a:t>，有的</a:t>
            </a:r>
            <a:r>
              <a:rPr lang="en-US" altLang="zh-CN" dirty="0">
                <a:sym typeface="+mn-ea"/>
              </a:rPr>
              <a:t>B</a:t>
            </a:r>
            <a:r>
              <a:rPr lang="zh-CN" altLang="en-US" dirty="0">
                <a:sym typeface="+mn-ea"/>
              </a:rPr>
              <a:t>是</a:t>
            </a:r>
            <a:r>
              <a:rPr lang="en-US" altLang="zh-CN" dirty="0">
                <a:sym typeface="+mn-ea"/>
              </a:rPr>
              <a:t>A </a:t>
            </a:r>
            <a:endParaRPr lang="zh-CN" altLang="en-US" dirty="0">
              <a:sym typeface="+mn-ea"/>
            </a:endParaRPr>
          </a:p>
          <a:p>
            <a:endParaRPr lang="zh-CN" altLang="en-US" dirty="0">
              <a:sym typeface="+mn-ea"/>
            </a:endParaRPr>
          </a:p>
          <a:p>
            <a:endParaRPr lang="zh-CN" altLang="en-US" b="1" dirty="0">
              <a:latin typeface="微软雅黑" panose="020B0503020204020204" charset="-122"/>
              <a:ea typeface="微软雅黑" panose="020B0503020204020204" charset="-122"/>
              <a:sym typeface="+mn-ea"/>
            </a:endParaRPr>
          </a:p>
          <a:p>
            <a:pPr fontAlgn="auto">
              <a:lnSpc>
                <a:spcPct val="170000"/>
              </a:lnSpc>
            </a:pPr>
            <a:endParaRPr lang="zh-CN" altLang="en-US" dirty="0"/>
          </a:p>
        </p:txBody>
      </p:sp>
      <p:sp>
        <p:nvSpPr>
          <p:cNvPr id="1048991" name="文本占位符 3"/>
          <p:cNvSpPr>
            <a:spLocks noGrp="1"/>
          </p:cNvSpPr>
          <p:nvPr>
            <p:ph type="body" orient="vert" sz="quarter" idx="13"/>
          </p:nvPr>
        </p:nvSpPr>
        <p:spPr/>
        <p:txBody>
          <a:bodyPr/>
          <a:p>
            <a:endParaRPr lang="zh-CN" altLang="en-US"/>
          </a:p>
        </p:txBody>
      </p:sp>
      <p:sp>
        <p:nvSpPr>
          <p:cNvPr id="1048992" name="椭圆 4"/>
          <p:cNvSpPr/>
          <p:nvPr/>
        </p:nvSpPr>
        <p:spPr>
          <a:xfrm>
            <a:off x="1331640" y="3147814"/>
            <a:ext cx="12961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t>A   </a:t>
            </a:r>
            <a:r>
              <a:rPr lang="zh-CN" altLang="en-US" dirty="0"/>
              <a:t>    </a:t>
            </a:r>
            <a:r>
              <a:rPr lang="en-US" altLang="zh-CN" dirty="0"/>
              <a:t>B</a:t>
            </a:r>
            <a:endParaRPr lang="zh-CN" altLang="en-US" dirty="0"/>
          </a:p>
        </p:txBody>
      </p:sp>
      <p:sp>
        <p:nvSpPr>
          <p:cNvPr id="1048993" name="椭圆 5"/>
          <p:cNvSpPr/>
          <p:nvPr/>
        </p:nvSpPr>
        <p:spPr>
          <a:xfrm>
            <a:off x="1506840" y="3576434"/>
            <a:ext cx="432048" cy="432048"/>
          </a:xfrm>
          <a:prstGeom prst="ellipse">
            <a:avLst/>
          </a:prstGeom>
          <a:solidFill>
            <a:schemeClr val="accent1">
              <a:alpha val="3000"/>
            </a:schemeClr>
          </a:solidFill>
          <a:ln w="285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no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624" name="文本占位符 3"/>
          <p:cNvSpPr>
            <a:spLocks noGrp="1"/>
          </p:cNvSpPr>
          <p:nvPr>
            <p:ph type="body" orient="vert" sz="quarter" idx="13"/>
          </p:nvPr>
        </p:nvSpPr>
        <p:spPr/>
        <p:txBody>
          <a:bodyPr/>
          <a:p>
            <a:endParaRPr lang="zh-CN" altLang="en-US" dirty="0"/>
          </a:p>
        </p:txBody>
      </p:sp>
      <p:sp>
        <p:nvSpPr>
          <p:cNvPr id="1048625" name="内容占位符 6"/>
          <p:cNvSpPr>
            <a:spLocks noGrp="1"/>
          </p:cNvSpPr>
          <p:nvPr>
            <p:ph idx="1"/>
          </p:nvPr>
        </p:nvSpPr>
        <p:spPr/>
        <p:txBody>
          <a:bodyPr/>
          <a:p>
            <a:endParaRPr lang="zh-CN" altLang="en-US" dirty="0"/>
          </a:p>
          <a:p>
            <a:endParaRPr lang="zh-CN" altLang="en-US" dirty="0"/>
          </a:p>
          <a:p>
            <a:endParaRPr lang="zh-CN" altLang="en-US" dirty="0"/>
          </a:p>
          <a:p>
            <a:endParaRPr lang="zh-CN" altLang="en-US" dirty="0"/>
          </a:p>
          <a:p>
            <a:endParaRPr lang="zh-CN" altLang="en-US" dirty="0"/>
          </a:p>
        </p:txBody>
      </p:sp>
      <p:sp>
        <p:nvSpPr>
          <p:cNvPr id="1048626" name="标题 8"/>
          <p:cNvSpPr>
            <a:spLocks noGrp="1"/>
          </p:cNvSpPr>
          <p:nvPr>
            <p:ph type="title"/>
          </p:nvPr>
        </p:nvSpPr>
        <p:spPr/>
        <p:txBody>
          <a:bodyPr/>
          <a:p>
            <a:endParaRPr lang="zh-CN" altLang="en-US"/>
          </a:p>
        </p:txBody>
      </p:sp>
      <p:pic>
        <p:nvPicPr>
          <p:cNvPr id="2097156" name="内容占位符 4"/>
          <p:cNvPicPr>
            <a:picLocks noChangeAspect="1"/>
          </p:cNvPicPr>
          <p:nvPr/>
        </p:nvPicPr>
        <p:blipFill>
          <a:blip r:embed="rId1"/>
          <a:stretch>
            <a:fillRect/>
          </a:stretch>
        </p:blipFill>
        <p:spPr>
          <a:xfrm>
            <a:off x="457200" y="1200151"/>
            <a:ext cx="5415915" cy="2440305"/>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8994" name="标题 1"/>
          <p:cNvSpPr>
            <a:spLocks noGrp="1"/>
          </p:cNvSpPr>
          <p:nvPr>
            <p:ph type="title"/>
          </p:nvPr>
        </p:nvSpPr>
        <p:spPr/>
        <p:txBody>
          <a:bodyPr/>
          <a:p>
            <a:r>
              <a:rPr lang="zh-CN" altLang="en-US" dirty="0">
                <a:sym typeface="+mn-ea"/>
              </a:rPr>
              <a:t>外延关系</a:t>
            </a:r>
            <a:endParaRPr lang="zh-CN" altLang="en-US" dirty="0"/>
          </a:p>
        </p:txBody>
      </p:sp>
      <p:sp>
        <p:nvSpPr>
          <p:cNvPr id="1048995" name="内容占位符 2"/>
          <p:cNvSpPr>
            <a:spLocks noGrp="1"/>
          </p:cNvSpPr>
          <p:nvPr>
            <p:ph idx="1"/>
          </p:nvPr>
        </p:nvSpPr>
        <p:spPr/>
        <p:txBody>
          <a:bodyPr>
            <a:normAutofit/>
          </a:bodyPr>
          <a:p>
            <a:r>
              <a:rPr lang="zh-CN" altLang="en-US" b="1" dirty="0">
                <a:sym typeface="+mn-ea"/>
              </a:rPr>
              <a:t>1、全同</a:t>
            </a:r>
            <a:r>
              <a:rPr lang="zh-CN" altLang="en-US" dirty="0">
                <a:sym typeface="+mn-ea"/>
              </a:rPr>
              <a:t>  技巧：A 就是 B </a:t>
            </a:r>
            <a:endParaRPr lang="zh-CN" altLang="en-US" dirty="0">
              <a:sym typeface="+mn-ea"/>
            </a:endParaRPr>
          </a:p>
          <a:p>
            <a:r>
              <a:rPr lang="zh-CN" altLang="en-US" b="1" dirty="0">
                <a:sym typeface="+mn-ea"/>
              </a:rPr>
              <a:t>2、并列</a:t>
            </a:r>
            <a:r>
              <a:rPr lang="zh-CN" altLang="en-US" dirty="0">
                <a:sym typeface="+mn-ea"/>
              </a:rPr>
              <a:t>  ——矛盾  反对</a:t>
            </a:r>
            <a:endParaRPr lang="zh-CN" altLang="en-US" dirty="0">
              <a:sym typeface="+mn-ea"/>
            </a:endParaRPr>
          </a:p>
          <a:p>
            <a:r>
              <a:rPr lang="zh-CN" altLang="en-US" b="1" dirty="0">
                <a:sym typeface="+mn-ea"/>
              </a:rPr>
              <a:t>3、种属</a:t>
            </a:r>
            <a:r>
              <a:rPr lang="zh-CN" altLang="en-US" dirty="0">
                <a:sym typeface="+mn-ea"/>
              </a:rPr>
              <a:t>  技巧：苹果是 水果 的一种</a:t>
            </a:r>
            <a:endParaRPr lang="zh-CN" altLang="en-US" dirty="0">
              <a:sym typeface="+mn-ea"/>
            </a:endParaRPr>
          </a:p>
          <a:p>
            <a:r>
              <a:rPr lang="zh-CN" altLang="en-US" b="1" dirty="0">
                <a:sym typeface="+mn-ea"/>
              </a:rPr>
              <a:t>4、交叉</a:t>
            </a:r>
            <a:r>
              <a:rPr lang="zh-CN" altLang="en-US" dirty="0">
                <a:sym typeface="+mn-ea"/>
              </a:rPr>
              <a:t>  技巧：有的A是B，有的B是A</a:t>
            </a:r>
            <a:endParaRPr lang="zh-CN" altLang="en-US" dirty="0">
              <a:sym typeface="+mn-ea"/>
            </a:endParaRPr>
          </a:p>
          <a:p>
            <a:endParaRPr lang="zh-CN" altLang="en-US" b="1" dirty="0">
              <a:latin typeface="微软雅黑" panose="020B0503020204020204" charset="-122"/>
              <a:ea typeface="微软雅黑" panose="020B0503020204020204" charset="-122"/>
              <a:sym typeface="+mn-ea"/>
            </a:endParaRPr>
          </a:p>
          <a:p>
            <a:pPr fontAlgn="auto">
              <a:lnSpc>
                <a:spcPct val="170000"/>
              </a:lnSpc>
            </a:pPr>
            <a:endParaRPr lang="zh-CN" altLang="en-US" dirty="0"/>
          </a:p>
        </p:txBody>
      </p:sp>
      <p:sp>
        <p:nvSpPr>
          <p:cNvPr id="1048996" name="文本占位符 3"/>
          <p:cNvSpPr>
            <a:spLocks noGrp="1"/>
          </p:cNvSpPr>
          <p:nvPr>
            <p:ph type="body" orient="vert" sz="quarter" idx="13"/>
          </p:nvPr>
        </p:nvSpPr>
        <p:spPr/>
        <p:txBody>
          <a:bodyPr/>
          <a:p>
            <a:endParaRPr lang="zh-CN" altLang="en-US"/>
          </a:p>
        </p:txBody>
      </p:sp>
      <p:sp>
        <p:nvSpPr>
          <p:cNvPr id="1048997" name="椭圆 4"/>
          <p:cNvSpPr/>
          <p:nvPr/>
        </p:nvSpPr>
        <p:spPr>
          <a:xfrm>
            <a:off x="1403648" y="3579862"/>
            <a:ext cx="1296144" cy="1296144"/>
          </a:xfrm>
          <a:prstGeom prst="ellipse">
            <a:avLst/>
          </a:prstGeom>
          <a:solidFill>
            <a:schemeClr val="accent1">
              <a:alpha val="81000"/>
            </a:schemeClr>
          </a:solidFill>
          <a:ln>
            <a:solidFill>
              <a:srgbClr val="1223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t>A   </a:t>
            </a:r>
            <a:r>
              <a:rPr lang="zh-CN" altLang="en-US" dirty="0"/>
              <a:t>    </a:t>
            </a:r>
            <a:endParaRPr lang="zh-CN" altLang="en-US" dirty="0"/>
          </a:p>
        </p:txBody>
      </p:sp>
      <p:sp>
        <p:nvSpPr>
          <p:cNvPr id="1048998" name="椭圆 6"/>
          <p:cNvSpPr/>
          <p:nvPr/>
        </p:nvSpPr>
        <p:spPr>
          <a:xfrm>
            <a:off x="2195736" y="3602087"/>
            <a:ext cx="1296144" cy="1296144"/>
          </a:xfrm>
          <a:prstGeom prst="ellipse">
            <a:avLst/>
          </a:prstGeom>
          <a:solidFill>
            <a:schemeClr val="accent1">
              <a:alpha val="81000"/>
            </a:schemeClr>
          </a:solidFill>
          <a:ln>
            <a:solidFill>
              <a:srgbClr val="1223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t>B   </a:t>
            </a:r>
            <a:r>
              <a:rPr lang="zh-CN" altLang="en-US" dirty="0"/>
              <a:t>    </a:t>
            </a:r>
            <a:endParaRPr lang="zh-CN" alt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353" name=""/>
        <p:cNvGrpSpPr/>
        <p:nvPr/>
      </p:nvGrpSpPr>
      <p:grpSpPr>
        <a:xfrm>
          <a:off x="0" y="0"/>
          <a:ext cx="0" cy="0"/>
          <a:chOff x="0" y="0"/>
          <a:chExt cx="0" cy="0"/>
        </a:xfrm>
      </p:grpSpPr>
      <p:sp>
        <p:nvSpPr>
          <p:cNvPr id="1048999" name="标题 1"/>
          <p:cNvSpPr>
            <a:spLocks noGrp="1"/>
          </p:cNvSpPr>
          <p:nvPr>
            <p:ph type="title"/>
          </p:nvPr>
        </p:nvSpPr>
        <p:spPr/>
        <p:txBody>
          <a:bodyPr/>
          <a:p>
            <a:r>
              <a:rPr lang="zh-CN" altLang="en-US" dirty="0">
                <a:sym typeface="+mn-ea"/>
              </a:rPr>
              <a:t>逻辑关系</a:t>
            </a:r>
            <a:endParaRPr lang="zh-CN" altLang="en-US" dirty="0"/>
          </a:p>
        </p:txBody>
      </p:sp>
      <p:sp>
        <p:nvSpPr>
          <p:cNvPr id="1049000" name="内容占位符 2"/>
          <p:cNvSpPr>
            <a:spLocks noGrp="1"/>
          </p:cNvSpPr>
          <p:nvPr>
            <p:ph idx="1"/>
          </p:nvPr>
        </p:nvSpPr>
        <p:spPr/>
        <p:txBody>
          <a:bodyPr/>
          <a:p>
            <a:r>
              <a:rPr lang="zh-CN" altLang="en-US" dirty="0">
                <a:sym typeface="+mn-ea"/>
              </a:rPr>
              <a:t>必然与或然</a:t>
            </a:r>
            <a:endParaRPr lang="zh-CN" altLang="en-US" dirty="0">
              <a:sym typeface="+mn-ea"/>
            </a:endParaRPr>
          </a:p>
          <a:p>
            <a:endParaRPr lang="zh-CN" altLang="en-US" dirty="0"/>
          </a:p>
        </p:txBody>
      </p:sp>
      <p:sp>
        <p:nvSpPr>
          <p:cNvPr id="1049001" name="文本占位符 3"/>
          <p:cNvSpPr>
            <a:spLocks noGrp="1"/>
          </p:cNvSpPr>
          <p:nvPr>
            <p:ph type="body" orient="vert" sz="quarter" idx="13"/>
          </p:nvPr>
        </p:nvSpPr>
        <p:spPr/>
        <p:txBody>
          <a:bodyPr/>
          <a:p>
            <a:endParaRPr lang="zh-CN"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354" name=""/>
        <p:cNvGrpSpPr/>
        <p:nvPr/>
      </p:nvGrpSpPr>
      <p:grpSpPr>
        <a:xfrm>
          <a:off x="0" y="0"/>
          <a:ext cx="0" cy="0"/>
          <a:chOff x="0" y="0"/>
          <a:chExt cx="0" cy="0"/>
        </a:xfrm>
      </p:grpSpPr>
      <p:sp>
        <p:nvSpPr>
          <p:cNvPr id="1049002" name="标题 1"/>
          <p:cNvSpPr>
            <a:spLocks noGrp="1"/>
          </p:cNvSpPr>
          <p:nvPr>
            <p:ph type="title"/>
          </p:nvPr>
        </p:nvSpPr>
        <p:spPr/>
        <p:txBody>
          <a:bodyPr/>
          <a:p>
            <a:r>
              <a:rPr lang="zh-CN" altLang="en-US" dirty="0">
                <a:sym typeface="+mn-ea"/>
              </a:rPr>
              <a:t>逻辑关系</a:t>
            </a:r>
            <a:endParaRPr lang="zh-CN" altLang="en-US" dirty="0"/>
          </a:p>
        </p:txBody>
      </p:sp>
      <p:sp>
        <p:nvSpPr>
          <p:cNvPr id="1049003" name="内容占位符 2"/>
          <p:cNvSpPr>
            <a:spLocks noGrp="1"/>
          </p:cNvSpPr>
          <p:nvPr>
            <p:ph idx="1"/>
          </p:nvPr>
        </p:nvSpPr>
        <p:spPr/>
        <p:txBody>
          <a:bodyPr/>
          <a:p>
            <a:r>
              <a:rPr lang="zh-CN" altLang="en-US" dirty="0">
                <a:sym typeface="+mn-ea"/>
              </a:rPr>
              <a:t>必然与或然</a:t>
            </a:r>
            <a:endParaRPr lang="zh-CN" altLang="en-US" dirty="0">
              <a:sym typeface="+mn-ea"/>
            </a:endParaRPr>
          </a:p>
          <a:p>
            <a:r>
              <a:rPr lang="zh-CN" altLang="en-US" dirty="0">
                <a:sym typeface="+mn-ea"/>
              </a:rPr>
              <a:t>充分与必要</a:t>
            </a:r>
            <a:endParaRPr lang="zh-CN" altLang="en-US" dirty="0">
              <a:sym typeface="+mn-ea"/>
            </a:endParaRPr>
          </a:p>
          <a:p>
            <a:endParaRPr lang="zh-CN" altLang="en-US" dirty="0"/>
          </a:p>
        </p:txBody>
      </p:sp>
      <p:sp>
        <p:nvSpPr>
          <p:cNvPr id="1049004" name="文本占位符 3"/>
          <p:cNvSpPr>
            <a:spLocks noGrp="1"/>
          </p:cNvSpPr>
          <p:nvPr>
            <p:ph type="body" orient="vert" sz="quarter" idx="13"/>
          </p:nvPr>
        </p:nvSpPr>
        <p:spPr/>
        <p:txBody>
          <a:bodyPr/>
          <a:p>
            <a:endParaRPr lang="zh-CN" alt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355" name=""/>
        <p:cNvGrpSpPr/>
        <p:nvPr/>
      </p:nvGrpSpPr>
      <p:grpSpPr>
        <a:xfrm>
          <a:off x="0" y="0"/>
          <a:ext cx="0" cy="0"/>
          <a:chOff x="0" y="0"/>
          <a:chExt cx="0" cy="0"/>
        </a:xfrm>
      </p:grpSpPr>
      <p:sp>
        <p:nvSpPr>
          <p:cNvPr id="1049005" name="标题 1"/>
          <p:cNvSpPr>
            <a:spLocks noGrp="1"/>
          </p:cNvSpPr>
          <p:nvPr>
            <p:ph type="title"/>
          </p:nvPr>
        </p:nvSpPr>
        <p:spPr/>
        <p:txBody>
          <a:bodyPr/>
          <a:p>
            <a:r>
              <a:rPr lang="zh-CN" altLang="en-US" dirty="0">
                <a:sym typeface="+mn-ea"/>
              </a:rPr>
              <a:t>物涵关系</a:t>
            </a:r>
            <a:endParaRPr lang="zh-CN" altLang="en-US"/>
          </a:p>
        </p:txBody>
      </p:sp>
      <p:sp>
        <p:nvSpPr>
          <p:cNvPr id="1049006" name="内容占位符 2"/>
          <p:cNvSpPr>
            <a:spLocks noGrp="1"/>
          </p:cNvSpPr>
          <p:nvPr>
            <p:ph idx="1"/>
          </p:nvPr>
        </p:nvSpPr>
        <p:spPr/>
        <p:txBody>
          <a:bodyPr/>
          <a:p>
            <a:r>
              <a:rPr lang="zh-CN" altLang="en-US" dirty="0">
                <a:sym typeface="+mn-ea"/>
              </a:rPr>
              <a:t>必然与或然</a:t>
            </a:r>
            <a:endParaRPr lang="zh-CN" altLang="en-US" dirty="0">
              <a:sym typeface="+mn-ea"/>
            </a:endParaRPr>
          </a:p>
          <a:p>
            <a:r>
              <a:rPr lang="zh-CN" altLang="en-US" dirty="0">
                <a:sym typeface="+mn-ea"/>
              </a:rPr>
              <a:t>充分与必要</a:t>
            </a:r>
            <a:endParaRPr lang="zh-CN" altLang="en-US" dirty="0">
              <a:sym typeface="+mn-ea"/>
            </a:endParaRPr>
          </a:p>
          <a:p>
            <a:r>
              <a:rPr lang="zh-CN" altLang="en-US" dirty="0">
                <a:sym typeface="+mn-ea"/>
              </a:rPr>
              <a:t>对应关系</a:t>
            </a:r>
            <a:endParaRPr lang="zh-CN" altLang="en-US" dirty="0">
              <a:sym typeface="+mn-ea"/>
            </a:endParaRPr>
          </a:p>
          <a:p>
            <a:endParaRPr lang="zh-CN" altLang="en-US" dirty="0"/>
          </a:p>
        </p:txBody>
      </p:sp>
      <p:sp>
        <p:nvSpPr>
          <p:cNvPr id="1049007" name="文本占位符 3"/>
          <p:cNvSpPr>
            <a:spLocks noGrp="1"/>
          </p:cNvSpPr>
          <p:nvPr>
            <p:ph type="body" orient="vert" sz="quarter" idx="13"/>
          </p:nvPr>
        </p:nvSpPr>
        <p:spPr/>
        <p:txBody>
          <a:bodyPr/>
          <a:p>
            <a:endParaRPr lang="zh-CN"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9008" name="标题 1"/>
          <p:cNvSpPr>
            <a:spLocks noGrp="1"/>
          </p:cNvSpPr>
          <p:nvPr>
            <p:ph type="title"/>
          </p:nvPr>
        </p:nvSpPr>
        <p:spPr/>
        <p:txBody>
          <a:bodyPr/>
          <a:p>
            <a:r>
              <a:rPr lang="zh-CN" altLang="en-US" dirty="0">
                <a:sym typeface="+mn-ea"/>
              </a:rPr>
              <a:t>逻辑关系</a:t>
            </a:r>
            <a:endParaRPr lang="zh-CN" altLang="en-US" dirty="0"/>
          </a:p>
        </p:txBody>
      </p:sp>
      <p:sp>
        <p:nvSpPr>
          <p:cNvPr id="1049009" name="内容占位符 2"/>
          <p:cNvSpPr>
            <a:spLocks noGrp="1"/>
          </p:cNvSpPr>
          <p:nvPr>
            <p:ph idx="1"/>
          </p:nvPr>
        </p:nvSpPr>
        <p:spPr/>
        <p:txBody>
          <a:bodyPr/>
          <a:p>
            <a:r>
              <a:rPr lang="zh-CN" altLang="en-US" dirty="0">
                <a:sym typeface="+mn-ea"/>
              </a:rPr>
              <a:t>必然与或然</a:t>
            </a:r>
            <a:endParaRPr lang="zh-CN" altLang="en-US" dirty="0">
              <a:sym typeface="+mn-ea"/>
            </a:endParaRPr>
          </a:p>
          <a:p>
            <a:r>
              <a:rPr lang="zh-CN" altLang="en-US" dirty="0">
                <a:sym typeface="+mn-ea"/>
              </a:rPr>
              <a:t>充分与必要</a:t>
            </a:r>
            <a:endParaRPr lang="zh-CN" altLang="en-US" dirty="0">
              <a:sym typeface="+mn-ea"/>
            </a:endParaRPr>
          </a:p>
          <a:p>
            <a:r>
              <a:rPr lang="zh-CN" altLang="en-US" dirty="0">
                <a:sym typeface="+mn-ea"/>
              </a:rPr>
              <a:t>对应关系</a:t>
            </a:r>
            <a:endParaRPr lang="en-US" altLang="zh-CN" dirty="0">
              <a:sym typeface="+mn-ea"/>
            </a:endParaRPr>
          </a:p>
          <a:p>
            <a:r>
              <a:rPr lang="zh-CN" altLang="en-US" dirty="0">
                <a:sym typeface="+mn-ea"/>
              </a:rPr>
              <a:t>组成与部分</a:t>
            </a:r>
            <a:endParaRPr lang="zh-CN" altLang="en-US" dirty="0">
              <a:sym typeface="+mn-ea"/>
            </a:endParaRPr>
          </a:p>
          <a:p>
            <a:endParaRPr lang="zh-CN" altLang="en-US" dirty="0"/>
          </a:p>
        </p:txBody>
      </p:sp>
      <p:sp>
        <p:nvSpPr>
          <p:cNvPr id="1049010" name="文本占位符 3"/>
          <p:cNvSpPr>
            <a:spLocks noGrp="1"/>
          </p:cNvSpPr>
          <p:nvPr>
            <p:ph type="body" orient="vert" sz="quarter" idx="13"/>
          </p:nvPr>
        </p:nvSpPr>
        <p:spPr/>
        <p:txBody>
          <a:bodyPr/>
          <a:p>
            <a:endParaRPr lang="zh-CN"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357" name=""/>
        <p:cNvGrpSpPr/>
        <p:nvPr/>
      </p:nvGrpSpPr>
      <p:grpSpPr>
        <a:xfrm>
          <a:off x="0" y="0"/>
          <a:ext cx="0" cy="0"/>
          <a:chOff x="0" y="0"/>
          <a:chExt cx="0" cy="0"/>
        </a:xfrm>
      </p:grpSpPr>
      <p:sp>
        <p:nvSpPr>
          <p:cNvPr id="1049011" name="标题 1"/>
          <p:cNvSpPr>
            <a:spLocks noGrp="1"/>
          </p:cNvSpPr>
          <p:nvPr>
            <p:ph type="title"/>
          </p:nvPr>
        </p:nvSpPr>
        <p:spPr/>
        <p:txBody>
          <a:bodyPr/>
          <a:p>
            <a:endParaRPr lang="zh-CN" altLang="en-US"/>
          </a:p>
        </p:txBody>
      </p:sp>
      <p:sp>
        <p:nvSpPr>
          <p:cNvPr id="1049012" name="内容占位符 2"/>
          <p:cNvSpPr>
            <a:spLocks noGrp="1"/>
          </p:cNvSpPr>
          <p:nvPr>
            <p:ph idx="1"/>
          </p:nvPr>
        </p:nvSpPr>
        <p:spPr>
          <a:xfrm>
            <a:off x="395536" y="1170994"/>
            <a:ext cx="5770984" cy="3394472"/>
          </a:xfrm>
        </p:spPr>
        <p:txBody>
          <a:bodyPr>
            <a:normAutofit/>
          </a:bodyPr>
          <a:p>
            <a:pPr algn="just">
              <a:lnSpc>
                <a:spcPct val="100000"/>
              </a:lnSpc>
            </a:pPr>
            <a:r>
              <a:rPr lang="zh-CN" altLang="en-US" dirty="0"/>
              <a:t>【例1】Dos：windows XP</a:t>
            </a:r>
            <a:endParaRPr lang="zh-CN" altLang="en-US" dirty="0"/>
          </a:p>
          <a:p>
            <a:pPr algn="just">
              <a:lnSpc>
                <a:spcPct val="100000"/>
              </a:lnSpc>
            </a:pPr>
            <a:r>
              <a:rPr lang="zh-CN" altLang="en-US" dirty="0"/>
              <a:t>A.眼镜：墨镜   B.黑白电视机：彩色电视机</a:t>
            </a:r>
            <a:endParaRPr lang="zh-CN" altLang="en-US" dirty="0"/>
          </a:p>
          <a:p>
            <a:pPr algn="just">
              <a:lnSpc>
                <a:spcPct val="100000"/>
              </a:lnSpc>
            </a:pPr>
            <a:r>
              <a:rPr lang="zh-CN" altLang="en-US" dirty="0"/>
              <a:t>C.汽车：跑车	D.楼房：别墅</a:t>
            </a:r>
            <a:endParaRPr lang="zh-CN" altLang="en-US" dirty="0"/>
          </a:p>
          <a:p>
            <a:pPr algn="just">
              <a:lnSpc>
                <a:spcPct val="100000"/>
              </a:lnSpc>
            </a:pPr>
            <a:r>
              <a:rPr lang="zh-CN" altLang="en-US" dirty="0"/>
              <a:t>【例2】股票∶证券</a:t>
            </a:r>
            <a:endParaRPr lang="zh-CN" altLang="en-US" dirty="0"/>
          </a:p>
          <a:p>
            <a:pPr algn="just">
              <a:lnSpc>
                <a:spcPct val="100000"/>
              </a:lnSpc>
            </a:pPr>
            <a:r>
              <a:rPr lang="zh-CN" altLang="en-US" dirty="0"/>
              <a:t>A.电脑病毒∶程序	B.粮食∶谷物</a:t>
            </a:r>
            <a:endParaRPr lang="zh-CN" altLang="en-US" dirty="0"/>
          </a:p>
          <a:p>
            <a:pPr algn="just">
              <a:lnSpc>
                <a:spcPct val="100000"/>
              </a:lnSpc>
            </a:pPr>
            <a:r>
              <a:rPr lang="zh-CN" altLang="en-US" dirty="0"/>
              <a:t>C.操作系统∶电脑	D.军人∶警察</a:t>
            </a:r>
            <a:endParaRPr lang="zh-CN" altLang="en-US" dirty="0"/>
          </a:p>
        </p:txBody>
      </p:sp>
      <p:sp>
        <p:nvSpPr>
          <p:cNvPr id="1049013"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a:t>
            </a:r>
            <a:endParaRPr lang="en-US" altLang="zh-CN" sz="1400" dirty="0">
              <a:solidFill>
                <a:schemeClr val="bg1"/>
              </a:solidFill>
              <a:latin typeface="+mn-ea"/>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9014" name="标题 1"/>
          <p:cNvSpPr>
            <a:spLocks noGrp="1"/>
          </p:cNvSpPr>
          <p:nvPr>
            <p:ph type="title"/>
          </p:nvPr>
        </p:nvSpPr>
        <p:spPr/>
        <p:txBody>
          <a:bodyPr/>
          <a:p>
            <a:endParaRPr lang="zh-CN" altLang="en-US"/>
          </a:p>
        </p:txBody>
      </p:sp>
      <p:sp>
        <p:nvSpPr>
          <p:cNvPr id="1049015" name="内容占位符 2"/>
          <p:cNvSpPr>
            <a:spLocks noGrp="1"/>
          </p:cNvSpPr>
          <p:nvPr>
            <p:ph idx="1"/>
          </p:nvPr>
        </p:nvSpPr>
        <p:spPr>
          <a:xfrm>
            <a:off x="323528" y="1347614"/>
            <a:ext cx="5770984" cy="3394472"/>
          </a:xfrm>
        </p:spPr>
        <p:txBody>
          <a:bodyPr>
            <a:normAutofit/>
          </a:bodyPr>
          <a:p>
            <a:pPr algn="just" fontAlgn="auto">
              <a:lnSpc>
                <a:spcPct val="100000"/>
              </a:lnSpc>
            </a:pPr>
            <a:r>
              <a:rPr lang="zh-CN" altLang="en-US" dirty="0"/>
              <a:t>【例3】羊城：广州</a:t>
            </a:r>
            <a:endParaRPr lang="zh-CN" altLang="en-US" dirty="0"/>
          </a:p>
          <a:p>
            <a:pPr algn="just" fontAlgn="auto">
              <a:lnSpc>
                <a:spcPct val="100000"/>
              </a:lnSpc>
            </a:pPr>
            <a:r>
              <a:rPr lang="zh-CN" altLang="en-US" dirty="0"/>
              <a:t>A. 古城：西安	B. 江城：上海</a:t>
            </a:r>
            <a:endParaRPr lang="zh-CN" altLang="en-US" dirty="0"/>
          </a:p>
          <a:p>
            <a:pPr algn="just" fontAlgn="auto">
              <a:lnSpc>
                <a:spcPct val="100000"/>
              </a:lnSpc>
            </a:pPr>
            <a:r>
              <a:rPr lang="zh-CN" altLang="en-US" dirty="0"/>
              <a:t>C. 煤城：太原	D. 泉城：济南</a:t>
            </a:r>
            <a:endParaRPr lang="zh-CN" altLang="en-US" dirty="0"/>
          </a:p>
          <a:p>
            <a:pPr algn="just" fontAlgn="auto">
              <a:lnSpc>
                <a:spcPct val="100000"/>
              </a:lnSpc>
            </a:pPr>
            <a:r>
              <a:rPr lang="zh-CN" altLang="en-US" dirty="0"/>
              <a:t>【例4】下雨：地面湿</a:t>
            </a:r>
            <a:endParaRPr lang="zh-CN" altLang="en-US" dirty="0"/>
          </a:p>
          <a:p>
            <a:pPr algn="just" fontAlgn="auto">
              <a:lnSpc>
                <a:spcPct val="100000"/>
              </a:lnSpc>
            </a:pPr>
            <a:r>
              <a:rPr lang="zh-CN" altLang="en-US" dirty="0"/>
              <a:t>A. 夜晚：星星	B. 烈日：气温高</a:t>
            </a:r>
            <a:endParaRPr lang="zh-CN" altLang="en-US" dirty="0"/>
          </a:p>
          <a:p>
            <a:pPr algn="just" fontAlgn="auto">
              <a:lnSpc>
                <a:spcPct val="100000"/>
              </a:lnSpc>
            </a:pPr>
            <a:r>
              <a:rPr lang="zh-CN" altLang="en-US" dirty="0"/>
              <a:t>C. 苹果：果树	D. 放假：补功课</a:t>
            </a:r>
            <a:endParaRPr lang="zh-CN" altLang="en-US" dirty="0"/>
          </a:p>
        </p:txBody>
      </p:sp>
      <p:sp>
        <p:nvSpPr>
          <p:cNvPr id="1049016"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9017" name="标题 1"/>
          <p:cNvSpPr>
            <a:spLocks noGrp="1"/>
          </p:cNvSpPr>
          <p:nvPr>
            <p:ph type="title"/>
          </p:nvPr>
        </p:nvSpPr>
        <p:spPr/>
        <p:txBody>
          <a:bodyPr/>
          <a:p>
            <a:endParaRPr lang="zh-CN" altLang="en-US"/>
          </a:p>
        </p:txBody>
      </p:sp>
      <p:sp>
        <p:nvSpPr>
          <p:cNvPr id="1049018" name="内容占位符 2"/>
          <p:cNvSpPr>
            <a:spLocks noGrp="1"/>
          </p:cNvSpPr>
          <p:nvPr>
            <p:ph idx="1"/>
          </p:nvPr>
        </p:nvSpPr>
        <p:spPr>
          <a:xfrm>
            <a:off x="395536" y="1347614"/>
            <a:ext cx="5770984" cy="3394472"/>
          </a:xfrm>
        </p:spPr>
        <p:txBody>
          <a:bodyPr>
            <a:normAutofit/>
          </a:bodyPr>
          <a:p>
            <a:pPr algn="just">
              <a:lnSpc>
                <a:spcPct val="100000"/>
              </a:lnSpc>
            </a:pPr>
            <a:r>
              <a:rPr lang="zh-CN" altLang="en-US" dirty="0"/>
              <a:t>【例5】七夕：织女</a:t>
            </a:r>
            <a:endParaRPr lang="zh-CN" altLang="en-US" dirty="0"/>
          </a:p>
          <a:p>
            <a:pPr algn="just">
              <a:lnSpc>
                <a:spcPct val="100000"/>
              </a:lnSpc>
            </a:pPr>
            <a:r>
              <a:rPr lang="zh-CN" altLang="en-US" dirty="0"/>
              <a:t>A.除夕：晚会	B. 清明：先烈</a:t>
            </a:r>
            <a:endParaRPr lang="zh-CN" altLang="en-US" dirty="0"/>
          </a:p>
          <a:p>
            <a:pPr algn="just">
              <a:lnSpc>
                <a:spcPct val="100000"/>
              </a:lnSpc>
            </a:pPr>
            <a:r>
              <a:rPr lang="zh-CN" altLang="en-US" dirty="0"/>
              <a:t>C. 重阳：茱萸	D. 端午：屈原</a:t>
            </a:r>
            <a:endParaRPr lang="zh-CN" altLang="en-US" dirty="0"/>
          </a:p>
          <a:p>
            <a:pPr algn="just">
              <a:lnSpc>
                <a:spcPct val="100000"/>
              </a:lnSpc>
            </a:pPr>
            <a:r>
              <a:rPr lang="zh-CN" altLang="en-US" dirty="0"/>
              <a:t>【例6】(   )对于邮费相当于纬度对于(   )</a:t>
            </a:r>
            <a:endParaRPr lang="zh-CN" altLang="en-US" dirty="0"/>
          </a:p>
          <a:p>
            <a:pPr algn="just">
              <a:lnSpc>
                <a:spcPct val="100000"/>
              </a:lnSpc>
            </a:pPr>
            <a:r>
              <a:rPr lang="zh-CN" altLang="en-US" dirty="0"/>
              <a:t>A. 邮局：国家	B. 重量：气候</a:t>
            </a:r>
            <a:endParaRPr lang="zh-CN" altLang="en-US" dirty="0"/>
          </a:p>
          <a:p>
            <a:pPr algn="just">
              <a:lnSpc>
                <a:spcPct val="100000"/>
              </a:lnSpc>
            </a:pPr>
            <a:r>
              <a:rPr lang="zh-CN" altLang="en-US" dirty="0"/>
              <a:t>C. 邮票：经度	D. 距离：时区</a:t>
            </a:r>
            <a:endParaRPr lang="zh-CN" altLang="en-US" dirty="0"/>
          </a:p>
        </p:txBody>
      </p:sp>
      <p:sp>
        <p:nvSpPr>
          <p:cNvPr id="1049019"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DB</a:t>
            </a:r>
            <a:endParaRPr lang="en-US" altLang="zh-CN" sz="1400" dirty="0">
              <a:solidFill>
                <a:schemeClr val="bg1"/>
              </a:solidFill>
              <a:latin typeface="+mn-ea"/>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360" name=""/>
        <p:cNvGrpSpPr/>
        <p:nvPr/>
      </p:nvGrpSpPr>
      <p:grpSpPr>
        <a:xfrm>
          <a:off x="0" y="0"/>
          <a:ext cx="0" cy="0"/>
          <a:chOff x="0" y="0"/>
          <a:chExt cx="0" cy="0"/>
        </a:xfrm>
      </p:grpSpPr>
      <p:sp>
        <p:nvSpPr>
          <p:cNvPr id="1049020" name="标题 1"/>
          <p:cNvSpPr>
            <a:spLocks noGrp="1"/>
          </p:cNvSpPr>
          <p:nvPr>
            <p:ph type="title"/>
          </p:nvPr>
        </p:nvSpPr>
        <p:spPr/>
        <p:txBody>
          <a:bodyPr/>
          <a:p>
            <a:endParaRPr lang="zh-CN" altLang="en-US"/>
          </a:p>
        </p:txBody>
      </p:sp>
      <p:sp>
        <p:nvSpPr>
          <p:cNvPr id="1049021" name="内容占位符 2"/>
          <p:cNvSpPr>
            <a:spLocks noGrp="1"/>
          </p:cNvSpPr>
          <p:nvPr>
            <p:ph idx="1"/>
          </p:nvPr>
        </p:nvSpPr>
        <p:spPr>
          <a:xfrm>
            <a:off x="395536" y="1200151"/>
            <a:ext cx="5770984" cy="3394472"/>
          </a:xfrm>
        </p:spPr>
        <p:txBody>
          <a:bodyPr>
            <a:normAutofit/>
          </a:bodyPr>
          <a:p>
            <a:pPr algn="just">
              <a:lnSpc>
                <a:spcPct val="100000"/>
              </a:lnSpc>
            </a:pPr>
            <a:r>
              <a:rPr lang="zh-CN" altLang="en-US" dirty="0"/>
              <a:t>【例7】 管乐器∶笛</a:t>
            </a:r>
            <a:endParaRPr lang="zh-CN" altLang="en-US" dirty="0"/>
          </a:p>
          <a:p>
            <a:pPr algn="just">
              <a:lnSpc>
                <a:spcPct val="100000"/>
              </a:lnSpc>
            </a:pPr>
            <a:r>
              <a:rPr lang="zh-CN" altLang="en-US" dirty="0"/>
              <a:t>A. 哺乳动物∶鲸鱼	B. 寒冬∶大雪</a:t>
            </a:r>
            <a:endParaRPr lang="zh-CN" altLang="en-US" dirty="0"/>
          </a:p>
          <a:p>
            <a:pPr algn="just">
              <a:lnSpc>
                <a:spcPct val="100000"/>
              </a:lnSpc>
            </a:pPr>
            <a:r>
              <a:rPr lang="zh-CN" altLang="en-US" dirty="0"/>
              <a:t>C. 国庆节∶纪念日	D. 中医∶草药</a:t>
            </a:r>
            <a:endParaRPr lang="zh-CN" altLang="en-US" dirty="0"/>
          </a:p>
          <a:p>
            <a:pPr algn="just">
              <a:lnSpc>
                <a:spcPct val="100000"/>
              </a:lnSpc>
            </a:pPr>
            <a:r>
              <a:rPr lang="zh-CN" altLang="en-US" dirty="0"/>
              <a:t>【例8】直立行走对于（  ）相当于（  ）对于哺乳动物</a:t>
            </a:r>
            <a:endParaRPr lang="zh-CN" altLang="en-US" dirty="0"/>
          </a:p>
          <a:p>
            <a:pPr algn="just">
              <a:lnSpc>
                <a:spcPct val="100000"/>
              </a:lnSpc>
            </a:pPr>
            <a:r>
              <a:rPr lang="zh-CN" altLang="en-US" dirty="0"/>
              <a:t>A.爬行：鸟类	B.道路：洞穴</a:t>
            </a:r>
            <a:endParaRPr lang="zh-CN" altLang="en-US" dirty="0"/>
          </a:p>
          <a:p>
            <a:pPr algn="just">
              <a:lnSpc>
                <a:spcPct val="100000"/>
              </a:lnSpc>
            </a:pPr>
            <a:r>
              <a:rPr lang="zh-CN" altLang="en-US" dirty="0"/>
              <a:t>C.人类：胎生	D.水生：两栖</a:t>
            </a:r>
            <a:endParaRPr lang="zh-CN" altLang="en-US" dirty="0"/>
          </a:p>
        </p:txBody>
      </p:sp>
      <p:sp>
        <p:nvSpPr>
          <p:cNvPr id="1049022"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AC</a:t>
            </a:r>
            <a:endParaRPr lang="en-US" altLang="zh-CN" sz="1400" dirty="0">
              <a:solidFill>
                <a:schemeClr val="bg1"/>
              </a:solidFill>
              <a:latin typeface="+mn-ea"/>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361" name=""/>
        <p:cNvGrpSpPr/>
        <p:nvPr/>
      </p:nvGrpSpPr>
      <p:grpSpPr>
        <a:xfrm>
          <a:off x="0" y="0"/>
          <a:ext cx="0" cy="0"/>
          <a:chOff x="0" y="0"/>
          <a:chExt cx="0" cy="0"/>
        </a:xfrm>
      </p:grpSpPr>
      <p:sp>
        <p:nvSpPr>
          <p:cNvPr id="1049023" name="标题 1"/>
          <p:cNvSpPr>
            <a:spLocks noGrp="1"/>
          </p:cNvSpPr>
          <p:nvPr>
            <p:ph type="title"/>
          </p:nvPr>
        </p:nvSpPr>
        <p:spPr/>
        <p:txBody>
          <a:bodyPr/>
          <a:p>
            <a:endParaRPr lang="zh-CN" altLang="en-US"/>
          </a:p>
        </p:txBody>
      </p:sp>
      <p:sp>
        <p:nvSpPr>
          <p:cNvPr id="1049024" name="内容占位符 2"/>
          <p:cNvSpPr>
            <a:spLocks noGrp="1"/>
          </p:cNvSpPr>
          <p:nvPr>
            <p:ph idx="1"/>
          </p:nvPr>
        </p:nvSpPr>
        <p:spPr/>
        <p:txBody>
          <a:bodyPr/>
          <a:p>
            <a:endParaRPr lang="zh-CN" altLang="en-US"/>
          </a:p>
        </p:txBody>
      </p:sp>
      <p:sp>
        <p:nvSpPr>
          <p:cNvPr id="1049025" name="文本占位符 3"/>
          <p:cNvSpPr>
            <a:spLocks noGrp="1"/>
          </p:cNvSpPr>
          <p:nvPr>
            <p:ph type="body" orient="vert" sz="quarter" idx="13"/>
          </p:nvPr>
        </p:nvSpPr>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627" name="文本占位符 3"/>
          <p:cNvSpPr>
            <a:spLocks noGrp="1"/>
          </p:cNvSpPr>
          <p:nvPr>
            <p:ph type="body" orient="vert" sz="quarter" idx="13"/>
          </p:nvPr>
        </p:nvSpPr>
        <p:spPr/>
        <p:txBody>
          <a:bodyPr/>
          <a:p>
            <a:endParaRPr lang="zh-CN" altLang="en-US" dirty="0"/>
          </a:p>
        </p:txBody>
      </p:sp>
      <p:sp>
        <p:nvSpPr>
          <p:cNvPr id="1048628" name="内容占位符 6"/>
          <p:cNvSpPr>
            <a:spLocks noGrp="1"/>
          </p:cNvSpPr>
          <p:nvPr>
            <p:ph idx="1"/>
          </p:nvPr>
        </p:nvSpPr>
        <p:spPr/>
        <p:txBody>
          <a:bodyPr>
            <a:normAutofit lnSpcReduction="20000"/>
          </a:bodyPr>
          <a:p>
            <a:endParaRPr lang="zh-CN" altLang="en-US" dirty="0"/>
          </a:p>
          <a:p>
            <a:endParaRPr lang="zh-CN" altLang="en-US" dirty="0"/>
          </a:p>
          <a:p>
            <a:endParaRPr lang="zh-CN" altLang="en-US" dirty="0"/>
          </a:p>
          <a:p>
            <a:endParaRPr lang="zh-CN" altLang="en-US" dirty="0"/>
          </a:p>
          <a:p>
            <a:endParaRPr lang="en-US" altLang="en-US" dirty="0"/>
          </a:p>
          <a:p>
            <a:endParaRPr lang="zh-CN" altLang="en-US" dirty="0"/>
          </a:p>
        </p:txBody>
      </p:sp>
      <p:sp>
        <p:nvSpPr>
          <p:cNvPr id="1048629" name="标题 8"/>
          <p:cNvSpPr>
            <a:spLocks noGrp="1"/>
          </p:cNvSpPr>
          <p:nvPr>
            <p:ph type="title"/>
          </p:nvPr>
        </p:nvSpPr>
        <p:spPr/>
        <p:txBody>
          <a:bodyPr/>
          <a:p>
            <a:endParaRPr lang="zh-CN" altLang="en-US"/>
          </a:p>
        </p:txBody>
      </p:sp>
      <p:pic>
        <p:nvPicPr>
          <p:cNvPr id="2097157" name="内容占位符 4"/>
          <p:cNvPicPr>
            <a:picLocks noChangeAspect="1"/>
          </p:cNvPicPr>
          <p:nvPr/>
        </p:nvPicPr>
        <p:blipFill>
          <a:blip r:embed="rId1"/>
          <a:stretch>
            <a:fillRect/>
          </a:stretch>
        </p:blipFill>
        <p:spPr>
          <a:xfrm>
            <a:off x="457200" y="1200396"/>
            <a:ext cx="5146040" cy="2716530"/>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sp>
        <p:nvSpPr>
          <p:cNvPr id="1049026" name="标题 1"/>
          <p:cNvSpPr>
            <a:spLocks noGrp="1"/>
          </p:cNvSpPr>
          <p:nvPr>
            <p:ph type="title"/>
          </p:nvPr>
        </p:nvSpPr>
        <p:spPr/>
        <p:txBody>
          <a:bodyPr/>
          <a:p>
            <a:r>
              <a:rPr lang="zh-CN" altLang="en-US" dirty="0"/>
              <a:t>高频考点</a:t>
            </a:r>
            <a:r>
              <a:rPr lang="en-US" altLang="zh-CN" dirty="0"/>
              <a:t>44 </a:t>
            </a:r>
            <a:r>
              <a:rPr lang="zh-CN" altLang="en-US" dirty="0"/>
              <a:t>类比推理（二）</a:t>
            </a:r>
            <a:endParaRPr lang="zh-CN" altLang="en-US" dirty="0"/>
          </a:p>
        </p:txBody>
      </p:sp>
      <p:sp>
        <p:nvSpPr>
          <p:cNvPr id="1049027" name="内容占位符 2"/>
          <p:cNvSpPr>
            <a:spLocks noGrp="1"/>
          </p:cNvSpPr>
          <p:nvPr>
            <p:ph idx="1"/>
          </p:nvPr>
        </p:nvSpPr>
        <p:spPr/>
        <p:txBody>
          <a:bodyPr/>
          <a:p>
            <a:r>
              <a:rPr lang="zh-CN" altLang="en-US" dirty="0"/>
              <a:t>语义关系</a:t>
            </a:r>
            <a:endParaRPr lang="en-US" altLang="zh-CN" dirty="0"/>
          </a:p>
          <a:p>
            <a:r>
              <a:rPr lang="zh-CN" altLang="en-US" dirty="0"/>
              <a:t>语法关系</a:t>
            </a:r>
            <a:endParaRPr lang="zh-CN" altLang="en-US" dirty="0"/>
          </a:p>
        </p:txBody>
      </p:sp>
      <p:sp>
        <p:nvSpPr>
          <p:cNvPr id="1049028"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363" name=""/>
        <p:cNvGrpSpPr/>
        <p:nvPr/>
      </p:nvGrpSpPr>
      <p:grpSpPr>
        <a:xfrm>
          <a:off x="0" y="0"/>
          <a:ext cx="0" cy="0"/>
          <a:chOff x="0" y="0"/>
          <a:chExt cx="0" cy="0"/>
        </a:xfrm>
      </p:grpSpPr>
      <p:sp>
        <p:nvSpPr>
          <p:cNvPr id="1049029" name="标题 1"/>
          <p:cNvSpPr>
            <a:spLocks noGrp="1"/>
          </p:cNvSpPr>
          <p:nvPr>
            <p:ph type="title"/>
          </p:nvPr>
        </p:nvSpPr>
        <p:spPr/>
        <p:txBody>
          <a:bodyPr/>
          <a:p>
            <a:r>
              <a:rPr lang="zh-CN" altLang="en-US" dirty="0">
                <a:sym typeface="+mn-ea"/>
              </a:rPr>
              <a:t>语义关系</a:t>
            </a:r>
            <a:endParaRPr lang="zh-CN" altLang="en-US" dirty="0"/>
          </a:p>
        </p:txBody>
      </p:sp>
      <p:sp>
        <p:nvSpPr>
          <p:cNvPr id="1049030" name="内容占位符 2"/>
          <p:cNvSpPr>
            <a:spLocks noGrp="1"/>
          </p:cNvSpPr>
          <p:nvPr>
            <p:ph idx="1"/>
          </p:nvPr>
        </p:nvSpPr>
        <p:spPr/>
        <p:txBody>
          <a:bodyPr>
            <a:normAutofit/>
          </a:bodyPr>
          <a:p>
            <a:r>
              <a:rPr lang="zh-CN" altLang="en-US">
                <a:sym typeface="+mn-ea"/>
              </a:rPr>
              <a:t>近义词</a:t>
            </a:r>
            <a:endParaRPr lang="zh-CN" altLang="en-US">
              <a:sym typeface="+mn-ea"/>
            </a:endParaRPr>
          </a:p>
          <a:p>
            <a:r>
              <a:rPr lang="zh-CN" altLang="en-US">
                <a:sym typeface="+mn-ea"/>
              </a:rPr>
              <a:t>反义词</a:t>
            </a:r>
            <a:endParaRPr lang="zh-CN" altLang="en-US">
              <a:sym typeface="+mn-ea"/>
            </a:endParaRPr>
          </a:p>
          <a:p>
            <a:r>
              <a:rPr lang="zh-CN" altLang="en-US">
                <a:sym typeface="+mn-ea"/>
              </a:rPr>
              <a:t>象征关系</a:t>
            </a:r>
            <a:endParaRPr lang="zh-CN" altLang="en-US">
              <a:sym typeface="+mn-ea"/>
            </a:endParaRPr>
          </a:p>
          <a:p>
            <a:r>
              <a:rPr lang="zh-CN" altLang="en-US">
                <a:sym typeface="+mn-ea"/>
              </a:rPr>
              <a:t>褒贬关系</a:t>
            </a:r>
            <a:endParaRPr lang="zh-CN" altLang="en-US">
              <a:sym typeface="+mn-ea"/>
            </a:endParaRPr>
          </a:p>
          <a:p>
            <a:endParaRPr lang="zh-CN" altLang="en-US"/>
          </a:p>
        </p:txBody>
      </p:sp>
      <p:sp>
        <p:nvSpPr>
          <p:cNvPr id="1049031" name="文本占位符 3"/>
          <p:cNvSpPr>
            <a:spLocks noGrp="1"/>
          </p:cNvSpPr>
          <p:nvPr>
            <p:ph type="body" orient="vert" sz="quarter" idx="13"/>
          </p:nvPr>
        </p:nvSpPr>
        <p:spPr/>
        <p:txBody>
          <a:bodyPr/>
          <a:p>
            <a:endParaRPr lang="zh-CN"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9032" name="标题 1"/>
          <p:cNvSpPr>
            <a:spLocks noGrp="1"/>
          </p:cNvSpPr>
          <p:nvPr>
            <p:ph type="title"/>
          </p:nvPr>
        </p:nvSpPr>
        <p:spPr/>
        <p:txBody>
          <a:bodyPr/>
          <a:p>
            <a:r>
              <a:rPr lang="zh-CN" altLang="en-US" dirty="0"/>
              <a:t>语法关系</a:t>
            </a:r>
            <a:endParaRPr lang="zh-CN" altLang="en-US" dirty="0"/>
          </a:p>
        </p:txBody>
      </p:sp>
      <p:sp>
        <p:nvSpPr>
          <p:cNvPr id="1049033" name="内容占位符 2"/>
          <p:cNvSpPr>
            <a:spLocks noGrp="1"/>
          </p:cNvSpPr>
          <p:nvPr>
            <p:ph idx="1"/>
          </p:nvPr>
        </p:nvSpPr>
        <p:spPr/>
        <p:txBody>
          <a:bodyPr/>
          <a:p>
            <a:r>
              <a:rPr lang="zh-CN" altLang="en-US" dirty="0">
                <a:sym typeface="+mn-ea"/>
              </a:rPr>
              <a:t>主谓关系</a:t>
            </a:r>
            <a:endParaRPr lang="zh-CN" altLang="en-US" dirty="0">
              <a:sym typeface="+mn-ea"/>
            </a:endParaRPr>
          </a:p>
          <a:p>
            <a:r>
              <a:rPr lang="zh-CN" altLang="en-US" dirty="0">
                <a:sym typeface="+mn-ea"/>
              </a:rPr>
              <a:t>谓宾关系</a:t>
            </a:r>
            <a:endParaRPr lang="zh-CN" altLang="en-US" dirty="0">
              <a:sym typeface="+mn-ea"/>
            </a:endParaRPr>
          </a:p>
          <a:p>
            <a:r>
              <a:rPr lang="zh-CN" altLang="en-US" dirty="0">
                <a:sym typeface="+mn-ea"/>
              </a:rPr>
              <a:t>主宾关系</a:t>
            </a:r>
            <a:endParaRPr lang="en-US" altLang="zh-CN" dirty="0">
              <a:sym typeface="+mn-ea"/>
            </a:endParaRPr>
          </a:p>
          <a:p>
            <a:r>
              <a:rPr lang="zh-CN" altLang="en-US" dirty="0">
                <a:sym typeface="+mn-ea"/>
              </a:rPr>
              <a:t>偏正关系</a:t>
            </a:r>
            <a:endParaRPr lang="zh-CN" altLang="en-US" dirty="0"/>
          </a:p>
        </p:txBody>
      </p:sp>
      <p:sp>
        <p:nvSpPr>
          <p:cNvPr id="1049034" name="文本占位符 3"/>
          <p:cNvSpPr>
            <a:spLocks noGrp="1"/>
          </p:cNvSpPr>
          <p:nvPr>
            <p:ph type="body" orient="vert" sz="quarter" idx="13"/>
          </p:nvPr>
        </p:nvSpPr>
        <p:spPr/>
        <p:txBody>
          <a:bodyPr/>
          <a:p>
            <a:endParaRPr lang="zh-CN"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9035" name="标题 1"/>
          <p:cNvSpPr>
            <a:spLocks noGrp="1"/>
          </p:cNvSpPr>
          <p:nvPr>
            <p:ph type="title"/>
          </p:nvPr>
        </p:nvSpPr>
        <p:spPr/>
        <p:txBody>
          <a:bodyPr/>
          <a:p>
            <a:endParaRPr lang="zh-CN" altLang="en-US"/>
          </a:p>
        </p:txBody>
      </p:sp>
      <p:sp>
        <p:nvSpPr>
          <p:cNvPr id="1049036" name="内容占位符 2"/>
          <p:cNvSpPr>
            <a:spLocks noGrp="1"/>
          </p:cNvSpPr>
          <p:nvPr>
            <p:ph idx="1"/>
          </p:nvPr>
        </p:nvSpPr>
        <p:spPr>
          <a:xfrm>
            <a:off x="457200" y="1200151"/>
            <a:ext cx="5770984" cy="3394472"/>
          </a:xfrm>
        </p:spPr>
        <p:txBody>
          <a:bodyPr>
            <a:normAutofit/>
          </a:bodyPr>
          <a:p>
            <a:pPr algn="just">
              <a:lnSpc>
                <a:spcPct val="100000"/>
              </a:lnSpc>
            </a:pPr>
            <a:r>
              <a:rPr lang="zh-CN" altLang="en-US" dirty="0"/>
              <a:t>【例</a:t>
            </a:r>
            <a:r>
              <a:rPr lang="en-US" altLang="zh-CN" dirty="0"/>
              <a:t>1</a:t>
            </a:r>
            <a:r>
              <a:rPr lang="zh-CN" altLang="en-US" dirty="0"/>
              <a:t>】诺言：履行</a:t>
            </a:r>
            <a:endParaRPr lang="zh-CN" altLang="en-US" dirty="0"/>
          </a:p>
          <a:p>
            <a:pPr algn="just">
              <a:lnSpc>
                <a:spcPct val="100000"/>
              </a:lnSpc>
            </a:pPr>
            <a:r>
              <a:rPr lang="zh-CN" altLang="en-US" dirty="0"/>
              <a:t>A.思想：交流	B.选择：武断</a:t>
            </a:r>
            <a:endParaRPr lang="zh-CN" altLang="en-US" dirty="0"/>
          </a:p>
          <a:p>
            <a:pPr algn="just">
              <a:lnSpc>
                <a:spcPct val="100000"/>
              </a:lnSpc>
            </a:pPr>
            <a:r>
              <a:rPr lang="zh-CN" altLang="en-US" dirty="0"/>
              <a:t>C.电影：制片	D.名单：邀请</a:t>
            </a:r>
            <a:endParaRPr lang="zh-CN" altLang="en-US" dirty="0"/>
          </a:p>
          <a:p>
            <a:pPr algn="just">
              <a:lnSpc>
                <a:spcPct val="100000"/>
              </a:lnSpc>
            </a:pPr>
            <a:r>
              <a:rPr lang="zh-CN" altLang="en-US" dirty="0"/>
              <a:t>【例</a:t>
            </a:r>
            <a:r>
              <a:rPr lang="en-US" altLang="zh-CN" dirty="0"/>
              <a:t>2</a:t>
            </a:r>
            <a:r>
              <a:rPr lang="zh-CN" altLang="en-US" dirty="0"/>
              <a:t>】亦步亦趋︰主见</a:t>
            </a:r>
            <a:endParaRPr lang="zh-CN" altLang="en-US" dirty="0"/>
          </a:p>
          <a:p>
            <a:pPr algn="just">
              <a:lnSpc>
                <a:spcPct val="100000"/>
              </a:lnSpc>
            </a:pPr>
            <a:r>
              <a:rPr lang="zh-CN" altLang="en-US" dirty="0"/>
              <a:t>A.兴高采烈︰恐惧	B.优柔寡断︰果断</a:t>
            </a:r>
            <a:endParaRPr lang="zh-CN" altLang="en-US" dirty="0"/>
          </a:p>
          <a:p>
            <a:pPr algn="just">
              <a:lnSpc>
                <a:spcPct val="100000"/>
              </a:lnSpc>
            </a:pPr>
            <a:r>
              <a:rPr lang="zh-CN" altLang="en-US" dirty="0"/>
              <a:t>C.鼠目寸光︰眼力	D.孤陋寡闻︰胆识</a:t>
            </a:r>
            <a:endParaRPr lang="zh-CN" altLang="en-US" dirty="0"/>
          </a:p>
        </p:txBody>
      </p:sp>
      <p:sp>
        <p:nvSpPr>
          <p:cNvPr id="1049037"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AB</a:t>
            </a:r>
            <a:endParaRPr lang="en-US" altLang="zh-CN" sz="1400" dirty="0">
              <a:solidFill>
                <a:schemeClr val="bg1"/>
              </a:solidFill>
              <a:latin typeface="+mn-ea"/>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366" name=""/>
        <p:cNvGrpSpPr/>
        <p:nvPr/>
      </p:nvGrpSpPr>
      <p:grpSpPr>
        <a:xfrm>
          <a:off x="0" y="0"/>
          <a:ext cx="0" cy="0"/>
          <a:chOff x="0" y="0"/>
          <a:chExt cx="0" cy="0"/>
        </a:xfrm>
      </p:grpSpPr>
      <p:sp>
        <p:nvSpPr>
          <p:cNvPr id="1049038" name="标题 1"/>
          <p:cNvSpPr>
            <a:spLocks noGrp="1"/>
          </p:cNvSpPr>
          <p:nvPr>
            <p:ph type="title"/>
          </p:nvPr>
        </p:nvSpPr>
        <p:spPr/>
        <p:txBody>
          <a:bodyPr/>
          <a:p>
            <a:endParaRPr lang="zh-CN" altLang="en-US"/>
          </a:p>
        </p:txBody>
      </p:sp>
      <p:sp>
        <p:nvSpPr>
          <p:cNvPr id="1049039" name="内容占位符 2"/>
          <p:cNvSpPr>
            <a:spLocks noGrp="1"/>
          </p:cNvSpPr>
          <p:nvPr>
            <p:ph idx="1"/>
          </p:nvPr>
        </p:nvSpPr>
        <p:spPr>
          <a:xfrm>
            <a:off x="395536" y="1199753"/>
            <a:ext cx="5770984" cy="3394472"/>
          </a:xfrm>
        </p:spPr>
        <p:txBody>
          <a:bodyPr>
            <a:normAutofit fontScale="95000" lnSpcReduction="10000"/>
          </a:bodyPr>
          <a:p>
            <a:pPr algn="just">
              <a:lnSpc>
                <a:spcPct val="100000"/>
              </a:lnSpc>
            </a:pPr>
            <a:r>
              <a:rPr lang="zh-CN" altLang="en-US" dirty="0"/>
              <a:t>【例</a:t>
            </a:r>
            <a:r>
              <a:rPr lang="en-US" altLang="zh-CN" dirty="0"/>
              <a:t>3</a:t>
            </a:r>
            <a:r>
              <a:rPr lang="zh-CN" altLang="en-US" dirty="0"/>
              <a:t>】 程门立雪∶尊师敬道</a:t>
            </a:r>
            <a:endParaRPr lang="zh-CN" altLang="en-US" dirty="0"/>
          </a:p>
          <a:p>
            <a:pPr algn="just">
              <a:lnSpc>
                <a:spcPct val="100000"/>
              </a:lnSpc>
            </a:pPr>
            <a:r>
              <a:rPr lang="zh-CN" altLang="en-US" dirty="0"/>
              <a:t>A. 草木皆兵∶泰然自若</a:t>
            </a:r>
            <a:endParaRPr lang="zh-CN" altLang="en-US" dirty="0"/>
          </a:p>
          <a:p>
            <a:pPr algn="just">
              <a:lnSpc>
                <a:spcPct val="100000"/>
              </a:lnSpc>
            </a:pPr>
            <a:r>
              <a:rPr lang="zh-CN" altLang="en-US" dirty="0"/>
              <a:t>B. 按图索骥∶事半功倍</a:t>
            </a:r>
            <a:endParaRPr lang="zh-CN" altLang="en-US" dirty="0"/>
          </a:p>
          <a:p>
            <a:pPr algn="just">
              <a:lnSpc>
                <a:spcPct val="100000"/>
              </a:lnSpc>
            </a:pPr>
            <a:r>
              <a:rPr lang="zh-CN" altLang="en-US" dirty="0"/>
              <a:t>C. 扑朔迷离∶错综复杂</a:t>
            </a:r>
            <a:endParaRPr lang="zh-CN" altLang="en-US" dirty="0"/>
          </a:p>
          <a:p>
            <a:pPr algn="just">
              <a:lnSpc>
                <a:spcPct val="100000"/>
              </a:lnSpc>
            </a:pPr>
            <a:r>
              <a:rPr lang="zh-CN" altLang="en-US" dirty="0"/>
              <a:t>D. 叶公好龙∶情有独钟</a:t>
            </a:r>
            <a:endParaRPr lang="zh-CN" altLang="en-US" dirty="0"/>
          </a:p>
          <a:p>
            <a:pPr algn="just">
              <a:lnSpc>
                <a:spcPct val="100000"/>
              </a:lnSpc>
            </a:pPr>
            <a:r>
              <a:rPr lang="zh-CN" altLang="en-US" dirty="0"/>
              <a:t>【例</a:t>
            </a:r>
            <a:r>
              <a:rPr lang="en-US" altLang="zh-CN" dirty="0"/>
              <a:t>4</a:t>
            </a:r>
            <a:r>
              <a:rPr lang="zh-CN" altLang="en-US" dirty="0"/>
              <a:t>】救生圈：浮力</a:t>
            </a:r>
            <a:endParaRPr lang="zh-CN" altLang="en-US" dirty="0"/>
          </a:p>
          <a:p>
            <a:pPr algn="just">
              <a:lnSpc>
                <a:spcPct val="100000"/>
              </a:lnSpc>
            </a:pPr>
            <a:r>
              <a:rPr lang="zh-CN" altLang="en-US" dirty="0"/>
              <a:t>A.压路机：阻力	B.降落伞：重力</a:t>
            </a:r>
            <a:endParaRPr lang="zh-CN" altLang="en-US" dirty="0"/>
          </a:p>
          <a:p>
            <a:pPr algn="just">
              <a:lnSpc>
                <a:spcPct val="100000"/>
              </a:lnSpc>
            </a:pPr>
            <a:r>
              <a:rPr lang="zh-CN" altLang="en-US" dirty="0"/>
              <a:t>C.高压锅：压力	D.润滑油：摩擦力</a:t>
            </a:r>
            <a:endParaRPr lang="zh-CN" altLang="en-US" dirty="0"/>
          </a:p>
        </p:txBody>
      </p:sp>
      <p:sp>
        <p:nvSpPr>
          <p:cNvPr id="1049040"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CC</a:t>
            </a:r>
            <a:endParaRPr lang="en-US" altLang="zh-CN" sz="1400" dirty="0">
              <a:solidFill>
                <a:schemeClr val="bg1"/>
              </a:solidFill>
              <a:latin typeface="+mn-ea"/>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9041" name="标题 1"/>
          <p:cNvSpPr>
            <a:spLocks noGrp="1"/>
          </p:cNvSpPr>
          <p:nvPr>
            <p:ph type="title"/>
          </p:nvPr>
        </p:nvSpPr>
        <p:spPr/>
        <p:txBody>
          <a:bodyPr/>
          <a:p>
            <a:endParaRPr lang="zh-CN" altLang="en-US"/>
          </a:p>
        </p:txBody>
      </p:sp>
      <p:sp>
        <p:nvSpPr>
          <p:cNvPr id="1049042" name="内容占位符 2"/>
          <p:cNvSpPr>
            <a:spLocks noGrp="1"/>
          </p:cNvSpPr>
          <p:nvPr>
            <p:ph idx="1"/>
          </p:nvPr>
        </p:nvSpPr>
        <p:spPr>
          <a:xfrm>
            <a:off x="395536" y="1275606"/>
            <a:ext cx="5770984" cy="3394472"/>
          </a:xfrm>
        </p:spPr>
        <p:txBody>
          <a:bodyPr>
            <a:normAutofit/>
          </a:bodyPr>
          <a:p>
            <a:pPr algn="just">
              <a:lnSpc>
                <a:spcPct val="100000"/>
              </a:lnSpc>
            </a:pPr>
            <a:r>
              <a:rPr lang="zh-CN" altLang="en-US" dirty="0"/>
              <a:t>【例</a:t>
            </a:r>
            <a:r>
              <a:rPr lang="en-US" altLang="zh-CN" dirty="0"/>
              <a:t>5</a:t>
            </a:r>
            <a:r>
              <a:rPr lang="zh-CN" altLang="en-US" dirty="0"/>
              <a:t>】东奔西走：奔走</a:t>
            </a:r>
            <a:endParaRPr lang="zh-CN" altLang="en-US" dirty="0"/>
          </a:p>
          <a:p>
            <a:pPr algn="just">
              <a:lnSpc>
                <a:spcPct val="100000"/>
              </a:lnSpc>
            </a:pPr>
            <a:r>
              <a:rPr lang="zh-CN" altLang="en-US" dirty="0"/>
              <a:t>A.上和下睦：和睦	B.左思右想：思想</a:t>
            </a:r>
            <a:endParaRPr lang="zh-CN" altLang="en-US" dirty="0"/>
          </a:p>
          <a:p>
            <a:pPr algn="just">
              <a:lnSpc>
                <a:spcPct val="100000"/>
              </a:lnSpc>
            </a:pPr>
            <a:r>
              <a:rPr lang="zh-CN" altLang="en-US" dirty="0"/>
              <a:t>C.南腔北调：腔调	D.日积月累：积累</a:t>
            </a:r>
            <a:endParaRPr lang="zh-CN" altLang="en-US" dirty="0"/>
          </a:p>
          <a:p>
            <a:pPr algn="just">
              <a:lnSpc>
                <a:spcPct val="100000"/>
              </a:lnSpc>
            </a:pPr>
            <a:r>
              <a:rPr lang="zh-CN" altLang="en-US" dirty="0"/>
              <a:t>【例</a:t>
            </a:r>
            <a:r>
              <a:rPr lang="en-US" altLang="zh-CN" dirty="0"/>
              <a:t>6</a:t>
            </a:r>
            <a:r>
              <a:rPr lang="zh-CN" altLang="en-US" dirty="0"/>
              <a:t>】柏油公路：阳光大道</a:t>
            </a:r>
            <a:endParaRPr lang="zh-CN" altLang="en-US" dirty="0"/>
          </a:p>
          <a:p>
            <a:pPr algn="just">
              <a:lnSpc>
                <a:spcPct val="100000"/>
              </a:lnSpc>
            </a:pPr>
            <a:r>
              <a:rPr lang="zh-CN" altLang="en-US" dirty="0"/>
              <a:t>A.蔚蓝行星：美丽地球B.纳米涂料：超级墙漆</a:t>
            </a:r>
            <a:endParaRPr lang="zh-CN" altLang="en-US" dirty="0"/>
          </a:p>
          <a:p>
            <a:pPr algn="just">
              <a:lnSpc>
                <a:spcPct val="100000"/>
              </a:lnSpc>
            </a:pPr>
            <a:r>
              <a:rPr lang="zh-CN" altLang="en-US" dirty="0"/>
              <a:t>C.双峰骆驼：沙漠之舟D.液晶屏幕：璀璨荧屏</a:t>
            </a:r>
            <a:endParaRPr lang="zh-CN" altLang="en-US" dirty="0"/>
          </a:p>
        </p:txBody>
      </p:sp>
      <p:sp>
        <p:nvSpPr>
          <p:cNvPr id="1049043" name="文本占位符 3"/>
          <p:cNvSpPr>
            <a:spLocks noGrp="1"/>
          </p:cNvSpPr>
          <p:nvPr>
            <p:ph type="body" orient="vert" sz="quarter" idx="13"/>
          </p:nvPr>
        </p:nvSpPr>
        <p:spPr/>
        <p:txBody>
          <a:bodyPr/>
          <a:p>
            <a:endParaRPr lang="zh-CN" altLang="en-US"/>
          </a:p>
        </p:txBody>
      </p:sp>
      <p:sp>
        <p:nvSpPr>
          <p:cNvPr id="1" name="文本框 0"/>
          <p:cNvSpPr txBox="1"/>
          <p:nvPr/>
        </p:nvSpPr>
        <p:spPr>
          <a:xfrm>
            <a:off x="392239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r>
              <a:rPr lang="en-US" altLang="zh-CN" sz="1400" dirty="0">
                <a:solidFill>
                  <a:schemeClr val="bg1"/>
                </a:solidFill>
                <a:latin typeface="+mn-ea"/>
              </a:rPr>
              <a:t>D</a:t>
            </a:r>
            <a:endParaRPr lang="en-US" altLang="zh-CN" sz="1400" dirty="0">
              <a:solidFill>
                <a:schemeClr val="bg1"/>
              </a:solidFill>
              <a:latin typeface="+mn-ea"/>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9044" name="标题 1"/>
          <p:cNvSpPr>
            <a:spLocks noGrp="1"/>
          </p:cNvSpPr>
          <p:nvPr>
            <p:ph type="title"/>
          </p:nvPr>
        </p:nvSpPr>
        <p:spPr/>
        <p:txBody>
          <a:bodyPr/>
          <a:p>
            <a:endParaRPr lang="zh-CN" altLang="en-US"/>
          </a:p>
        </p:txBody>
      </p:sp>
      <p:sp>
        <p:nvSpPr>
          <p:cNvPr id="1049045" name="内容占位符 2"/>
          <p:cNvSpPr>
            <a:spLocks noGrp="1"/>
          </p:cNvSpPr>
          <p:nvPr>
            <p:ph idx="1"/>
          </p:nvPr>
        </p:nvSpPr>
        <p:spPr>
          <a:xfrm>
            <a:off x="457200" y="1200151"/>
            <a:ext cx="5770984" cy="3394472"/>
          </a:xfrm>
        </p:spPr>
        <p:txBody>
          <a:bodyPr>
            <a:normAutofit/>
          </a:bodyPr>
          <a:p>
            <a:pPr algn="just">
              <a:lnSpc>
                <a:spcPct val="100000"/>
              </a:lnSpc>
            </a:pPr>
            <a:r>
              <a:rPr lang="zh-CN" altLang="en-US" sz="1800" dirty="0"/>
              <a:t>【例</a:t>
            </a:r>
            <a:r>
              <a:rPr lang="en-US" altLang="zh-CN" sz="1800" dirty="0"/>
              <a:t>7</a:t>
            </a:r>
            <a:r>
              <a:rPr lang="zh-CN" altLang="en-US" sz="1800" dirty="0"/>
              <a:t>】刘备∶刘玄德∶桃园结义</a:t>
            </a:r>
            <a:endParaRPr lang="zh-CN" altLang="en-US" sz="1800" dirty="0"/>
          </a:p>
          <a:p>
            <a:pPr algn="just">
              <a:lnSpc>
                <a:spcPct val="100000"/>
              </a:lnSpc>
            </a:pPr>
            <a:r>
              <a:rPr lang="zh-CN" altLang="en-US" sz="1800" dirty="0"/>
              <a:t>A.曹操∶曹植∶一代枭雄</a:t>
            </a:r>
            <a:endParaRPr lang="zh-CN" altLang="en-US" sz="1800" dirty="0"/>
          </a:p>
          <a:p>
            <a:pPr algn="just">
              <a:lnSpc>
                <a:spcPct val="100000"/>
              </a:lnSpc>
            </a:pPr>
            <a:r>
              <a:rPr lang="zh-CN" altLang="en-US" sz="1800" dirty="0"/>
              <a:t>B.诸葛亮∶孔明∶草船借箭</a:t>
            </a:r>
            <a:endParaRPr lang="zh-CN" altLang="en-US" sz="1800" dirty="0"/>
          </a:p>
          <a:p>
            <a:pPr algn="just">
              <a:lnSpc>
                <a:spcPct val="100000"/>
              </a:lnSpc>
            </a:pPr>
            <a:r>
              <a:rPr lang="zh-CN" altLang="en-US" sz="1800" dirty="0"/>
              <a:t>C.警察∶公安∶智勇双全</a:t>
            </a:r>
            <a:endParaRPr lang="zh-CN" altLang="en-US" sz="1800" dirty="0"/>
          </a:p>
          <a:p>
            <a:pPr algn="just">
              <a:lnSpc>
                <a:spcPct val="100000"/>
              </a:lnSpc>
            </a:pPr>
            <a:r>
              <a:rPr lang="zh-CN" altLang="en-US" sz="1800" dirty="0"/>
              <a:t>D.侦查员∶侦察兵∶胆大心细</a:t>
            </a:r>
            <a:endParaRPr lang="zh-CN" altLang="en-US" sz="1800" dirty="0"/>
          </a:p>
          <a:p>
            <a:pPr algn="just">
              <a:lnSpc>
                <a:spcPct val="100000"/>
              </a:lnSpc>
            </a:pPr>
            <a:r>
              <a:rPr lang="zh-CN" altLang="en-US" sz="1800" dirty="0"/>
              <a:t>【例</a:t>
            </a:r>
            <a:r>
              <a:rPr lang="en-US" altLang="zh-CN" sz="1800" dirty="0"/>
              <a:t>8</a:t>
            </a:r>
            <a:r>
              <a:rPr lang="zh-CN" altLang="en-US" sz="1800" dirty="0"/>
              <a:t>】纠纷∶诉讼∶裁判</a:t>
            </a:r>
            <a:endParaRPr lang="zh-CN" altLang="en-US" sz="1800" dirty="0"/>
          </a:p>
          <a:p>
            <a:pPr algn="just">
              <a:lnSpc>
                <a:spcPct val="100000"/>
              </a:lnSpc>
            </a:pPr>
            <a:r>
              <a:rPr lang="zh-CN" altLang="en-US" sz="1800" dirty="0"/>
              <a:t>A.损害∶车祸∶赔偿	B.文学作品∶作家∶写作</a:t>
            </a:r>
            <a:endParaRPr lang="zh-CN" altLang="en-US" sz="1800" dirty="0"/>
          </a:p>
          <a:p>
            <a:pPr algn="just">
              <a:lnSpc>
                <a:spcPct val="100000"/>
              </a:lnSpc>
            </a:pPr>
            <a:r>
              <a:rPr lang="zh-CN" altLang="en-US" sz="1800" dirty="0"/>
              <a:t>C.学习∶借鉴∶创新	D.书籍∶撰写∶纸张</a:t>
            </a:r>
            <a:endParaRPr lang="zh-CN" altLang="en-US" sz="1800" dirty="0"/>
          </a:p>
        </p:txBody>
      </p:sp>
      <p:sp>
        <p:nvSpPr>
          <p:cNvPr id="1049046"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BC</a:t>
            </a:r>
            <a:endParaRPr lang="en-US" altLang="zh-CN" sz="1400" dirty="0">
              <a:solidFill>
                <a:schemeClr val="bg1"/>
              </a:solidFill>
              <a:latin typeface="+mn-ea"/>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369" name=""/>
        <p:cNvGrpSpPr/>
        <p:nvPr/>
      </p:nvGrpSpPr>
      <p:grpSpPr>
        <a:xfrm>
          <a:off x="0" y="0"/>
          <a:ext cx="0" cy="0"/>
          <a:chOff x="0" y="0"/>
          <a:chExt cx="0" cy="0"/>
        </a:xfrm>
      </p:grpSpPr>
      <p:sp>
        <p:nvSpPr>
          <p:cNvPr id="1049047" name="标题 1"/>
          <p:cNvSpPr>
            <a:spLocks noGrp="1"/>
          </p:cNvSpPr>
          <p:nvPr>
            <p:ph type="title"/>
          </p:nvPr>
        </p:nvSpPr>
        <p:spPr/>
        <p:txBody>
          <a:bodyPr/>
          <a:p>
            <a:r>
              <a:rPr lang="zh-CN" altLang="en-US" dirty="0"/>
              <a:t>高频考点</a:t>
            </a:r>
            <a:r>
              <a:rPr lang="en-US" altLang="zh-CN" dirty="0"/>
              <a:t>45 </a:t>
            </a:r>
            <a:r>
              <a:rPr lang="zh-CN" altLang="en-US" dirty="0"/>
              <a:t>翻译推理（一）</a:t>
            </a:r>
            <a:endParaRPr lang="zh-CN" altLang="en-US" dirty="0"/>
          </a:p>
        </p:txBody>
      </p:sp>
      <p:sp>
        <p:nvSpPr>
          <p:cNvPr id="1049048" name="内容占位符 2"/>
          <p:cNvSpPr>
            <a:spLocks noGrp="1"/>
          </p:cNvSpPr>
          <p:nvPr>
            <p:ph idx="1"/>
          </p:nvPr>
        </p:nvSpPr>
        <p:spPr/>
        <p:txBody>
          <a:bodyPr>
            <a:normAutofit/>
          </a:bodyPr>
          <a:p>
            <a:endParaRPr lang="zh-CN" altLang="en-US" dirty="0"/>
          </a:p>
          <a:p>
            <a:r>
              <a:rPr lang="en-US" altLang="zh-CN" dirty="0">
                <a:sym typeface="+mn-ea"/>
              </a:rPr>
              <a:t>【</a:t>
            </a:r>
            <a:r>
              <a:rPr lang="zh-CN" altLang="en-US" dirty="0">
                <a:sym typeface="+mn-ea"/>
              </a:rPr>
              <a:t>例</a:t>
            </a:r>
            <a:r>
              <a:rPr lang="en-US" altLang="zh-CN" dirty="0">
                <a:sym typeface="+mn-ea"/>
              </a:rPr>
              <a:t>】</a:t>
            </a:r>
            <a:r>
              <a:rPr lang="zh-CN" altLang="en-US" dirty="0">
                <a:solidFill>
                  <a:srgbClr val="FFFF00"/>
                </a:solidFill>
                <a:sym typeface="+mn-ea"/>
              </a:rPr>
              <a:t>如果</a:t>
            </a:r>
            <a:r>
              <a:rPr lang="zh-CN" altLang="en-US" dirty="0">
                <a:sym typeface="+mn-ea"/>
              </a:rPr>
              <a:t>贯彻绝对公平，</a:t>
            </a:r>
            <a:r>
              <a:rPr lang="zh-CN" altLang="en-US" dirty="0">
                <a:solidFill>
                  <a:srgbClr val="FFFF00"/>
                </a:solidFill>
                <a:sym typeface="+mn-ea"/>
              </a:rPr>
              <a:t>那么</a:t>
            </a:r>
            <a:r>
              <a:rPr lang="zh-CN" altLang="en-US" dirty="0">
                <a:sym typeface="+mn-ea"/>
              </a:rPr>
              <a:t>必然导致按劳分配；</a:t>
            </a:r>
            <a:r>
              <a:rPr lang="zh-CN" altLang="en-US" dirty="0">
                <a:solidFill>
                  <a:srgbClr val="FFFF00"/>
                </a:solidFill>
                <a:sym typeface="+mn-ea"/>
              </a:rPr>
              <a:t>若</a:t>
            </a:r>
            <a:r>
              <a:rPr lang="zh-CN" altLang="en-US" dirty="0">
                <a:sym typeface="+mn-ea"/>
              </a:rPr>
              <a:t>按劳分配，</a:t>
            </a:r>
            <a:r>
              <a:rPr lang="zh-CN" altLang="en-US" dirty="0">
                <a:solidFill>
                  <a:srgbClr val="FFFF00"/>
                </a:solidFill>
                <a:sym typeface="+mn-ea"/>
              </a:rPr>
              <a:t>将</a:t>
            </a:r>
            <a:r>
              <a:rPr lang="zh-CN" altLang="en-US" dirty="0">
                <a:sym typeface="+mn-ea"/>
              </a:rPr>
              <a:t>出现贫富不均；</a:t>
            </a:r>
            <a:r>
              <a:rPr lang="zh-CN" altLang="en-US" dirty="0">
                <a:solidFill>
                  <a:srgbClr val="FFFF00"/>
                </a:solidFill>
                <a:sym typeface="+mn-ea"/>
              </a:rPr>
              <a:t>只有</a:t>
            </a:r>
            <a:r>
              <a:rPr lang="zh-CN" altLang="en-US" dirty="0">
                <a:sym typeface="+mn-ea"/>
              </a:rPr>
              <a:t>贫富均等，</a:t>
            </a:r>
            <a:r>
              <a:rPr lang="zh-CN" altLang="en-US" dirty="0">
                <a:solidFill>
                  <a:srgbClr val="FFFF00"/>
                </a:solidFill>
                <a:sym typeface="+mn-ea"/>
              </a:rPr>
              <a:t>才</a:t>
            </a:r>
            <a:r>
              <a:rPr lang="zh-CN" altLang="en-US" dirty="0">
                <a:sym typeface="+mn-ea"/>
              </a:rPr>
              <a:t>能贯彻绝对公平。由此可以推出：</a:t>
            </a:r>
            <a:endParaRPr lang="zh-CN" altLang="en-US" dirty="0"/>
          </a:p>
        </p:txBody>
      </p:sp>
      <p:sp>
        <p:nvSpPr>
          <p:cNvPr id="1049049" name="文本占位符 3"/>
          <p:cNvSpPr>
            <a:spLocks noGrp="1"/>
          </p:cNvSpPr>
          <p:nvPr>
            <p:ph type="body" orient="vert" sz="quarter" idx="13"/>
          </p:nvPr>
        </p:nvSpPr>
        <p:spPr/>
        <p:txBody>
          <a:bodyPr/>
          <a:p>
            <a:endParaRPr lang="zh-CN" alt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9050" name="标题 1"/>
          <p:cNvSpPr>
            <a:spLocks noGrp="1"/>
          </p:cNvSpPr>
          <p:nvPr>
            <p:ph type="title"/>
          </p:nvPr>
        </p:nvSpPr>
        <p:spPr/>
        <p:txBody>
          <a:bodyPr/>
          <a:p>
            <a:r>
              <a:rPr lang="zh-CN" altLang="en-US" dirty="0"/>
              <a:t>题型判定</a:t>
            </a:r>
            <a:endParaRPr lang="zh-CN" altLang="en-US" dirty="0"/>
          </a:p>
        </p:txBody>
      </p:sp>
      <p:sp>
        <p:nvSpPr>
          <p:cNvPr id="1049051" name="内容占位符 2"/>
          <p:cNvSpPr>
            <a:spLocks noGrp="1"/>
          </p:cNvSpPr>
          <p:nvPr>
            <p:ph idx="1"/>
          </p:nvPr>
        </p:nvSpPr>
        <p:spPr>
          <a:xfrm>
            <a:off x="457200" y="1199516"/>
            <a:ext cx="5770984" cy="3394472"/>
          </a:xfrm>
        </p:spPr>
        <p:txBody>
          <a:bodyPr>
            <a:normAutofit/>
          </a:bodyPr>
          <a:p>
            <a:pPr marL="0" algn="just" fontAlgn="auto">
              <a:lnSpc>
                <a:spcPct val="100000"/>
              </a:lnSpc>
              <a:buClrTx/>
              <a:buNone/>
            </a:pPr>
            <a:r>
              <a:rPr lang="zh-CN" altLang="en-US" dirty="0">
                <a:sym typeface="Arial" panose="020B0604020202020204" pitchFamily="34" charset="0"/>
              </a:rPr>
              <a:t>题干：有明显的逻辑关联词。</a:t>
            </a:r>
            <a:endParaRPr lang="zh-CN" altLang="en-US" dirty="0">
              <a:sym typeface="Arial" panose="020B0604020202020204" pitchFamily="34" charset="0"/>
            </a:endParaRPr>
          </a:p>
          <a:p>
            <a:pPr marL="0" algn="just" fontAlgn="auto">
              <a:lnSpc>
                <a:spcPct val="100000"/>
              </a:lnSpc>
              <a:buClrTx/>
              <a:buNone/>
            </a:pPr>
            <a:r>
              <a:rPr lang="zh-CN" altLang="en-US" dirty="0">
                <a:sym typeface="Arial" panose="020B0604020202020204" pitchFamily="34" charset="0"/>
              </a:rPr>
              <a:t>     “</a:t>
            </a:r>
            <a:r>
              <a:rPr lang="zh-CN" altLang="en-US" b="1" dirty="0">
                <a:solidFill>
                  <a:srgbClr val="FFFF00"/>
                </a:solidFill>
                <a:sym typeface="Arial" panose="020B0604020202020204" pitchFamily="34" charset="0"/>
              </a:rPr>
              <a:t>如果...那么...</a:t>
            </a:r>
            <a:r>
              <a:rPr lang="zh-CN" altLang="en-US" dirty="0">
                <a:sym typeface="Arial" panose="020B0604020202020204" pitchFamily="34" charset="0"/>
              </a:rPr>
              <a:t>”</a:t>
            </a:r>
            <a:endParaRPr lang="zh-CN" altLang="en-US" dirty="0">
              <a:sym typeface="Arial" panose="020B0604020202020204" pitchFamily="34" charset="0"/>
            </a:endParaRPr>
          </a:p>
          <a:p>
            <a:pPr marL="0" algn="just" fontAlgn="auto">
              <a:lnSpc>
                <a:spcPct val="100000"/>
              </a:lnSpc>
              <a:buClrTx/>
              <a:buNone/>
            </a:pPr>
            <a:r>
              <a:rPr lang="zh-CN" altLang="en-US" dirty="0">
                <a:sym typeface="Arial" panose="020B0604020202020204" pitchFamily="34" charset="0"/>
              </a:rPr>
              <a:t>     “</a:t>
            </a:r>
            <a:r>
              <a:rPr lang="zh-CN" altLang="en-US" b="1" dirty="0">
                <a:solidFill>
                  <a:srgbClr val="FFFF00"/>
                </a:solidFill>
                <a:sym typeface="Arial" panose="020B0604020202020204" pitchFamily="34" charset="0"/>
              </a:rPr>
              <a:t>只有...才...</a:t>
            </a:r>
            <a:r>
              <a:rPr lang="zh-CN" altLang="en-US" dirty="0">
                <a:sym typeface="Arial" panose="020B0604020202020204" pitchFamily="34" charset="0"/>
              </a:rPr>
              <a:t>”</a:t>
            </a:r>
            <a:endParaRPr lang="zh-CN" altLang="en-US" dirty="0">
              <a:sym typeface="Arial" panose="020B0604020202020204" pitchFamily="34" charset="0"/>
            </a:endParaRPr>
          </a:p>
          <a:p>
            <a:pPr marL="0" algn="just" fontAlgn="auto">
              <a:lnSpc>
                <a:spcPct val="100000"/>
              </a:lnSpc>
              <a:buClrTx/>
              <a:buNone/>
            </a:pPr>
            <a:r>
              <a:rPr lang="zh-CN" altLang="en-US" dirty="0">
                <a:sym typeface="Arial" panose="020B0604020202020204" pitchFamily="34" charset="0"/>
              </a:rPr>
              <a:t>     “</a:t>
            </a:r>
            <a:r>
              <a:rPr lang="zh-CN" altLang="en-US" b="1" dirty="0">
                <a:solidFill>
                  <a:srgbClr val="FFFF00"/>
                </a:solidFill>
                <a:sym typeface="Arial" panose="020B0604020202020204" pitchFamily="34" charset="0"/>
              </a:rPr>
              <a:t>...且...</a:t>
            </a:r>
            <a:r>
              <a:rPr lang="zh-CN" altLang="en-US" dirty="0">
                <a:sym typeface="Arial" panose="020B0604020202020204" pitchFamily="34" charset="0"/>
              </a:rPr>
              <a:t>”</a:t>
            </a:r>
            <a:endParaRPr lang="zh-CN" altLang="en-US" dirty="0">
              <a:sym typeface="Arial" panose="020B0604020202020204" pitchFamily="34" charset="0"/>
            </a:endParaRPr>
          </a:p>
          <a:p>
            <a:pPr marL="0" algn="just" fontAlgn="auto">
              <a:lnSpc>
                <a:spcPct val="100000"/>
              </a:lnSpc>
              <a:buClrTx/>
              <a:buNone/>
            </a:pPr>
            <a:r>
              <a:rPr lang="zh-CN" altLang="en-US" dirty="0">
                <a:sym typeface="Arial" panose="020B0604020202020204" pitchFamily="34" charset="0"/>
              </a:rPr>
              <a:t>     “</a:t>
            </a:r>
            <a:r>
              <a:rPr lang="zh-CN" altLang="en-US" b="1" dirty="0">
                <a:solidFill>
                  <a:srgbClr val="FFFF00"/>
                </a:solidFill>
                <a:sym typeface="Arial" panose="020B0604020202020204" pitchFamily="34" charset="0"/>
              </a:rPr>
              <a:t>...或...</a:t>
            </a:r>
            <a:r>
              <a:rPr lang="zh-CN" altLang="en-US" dirty="0">
                <a:sym typeface="Arial" panose="020B0604020202020204" pitchFamily="34" charset="0"/>
              </a:rPr>
              <a:t>”</a:t>
            </a:r>
            <a:endParaRPr lang="zh-CN" altLang="en-US" dirty="0">
              <a:sym typeface="Arial" panose="020B0604020202020204" pitchFamily="34" charset="0"/>
            </a:endParaRPr>
          </a:p>
          <a:p>
            <a:pPr marL="0" algn="just" fontAlgn="auto">
              <a:lnSpc>
                <a:spcPct val="100000"/>
              </a:lnSpc>
              <a:buNone/>
            </a:pPr>
            <a:r>
              <a:rPr lang="zh-CN" altLang="en-US" dirty="0">
                <a:sym typeface="Arial" panose="020B0604020202020204" pitchFamily="34" charset="0"/>
              </a:rPr>
              <a:t>选项：差异性不大</a:t>
            </a:r>
            <a:endParaRPr lang="zh-CN" altLang="en-US" dirty="0"/>
          </a:p>
        </p:txBody>
      </p:sp>
      <p:sp>
        <p:nvSpPr>
          <p:cNvPr id="1049052" name="文本占位符 3"/>
          <p:cNvSpPr>
            <a:spLocks noGrp="1"/>
          </p:cNvSpPr>
          <p:nvPr>
            <p:ph type="body" orient="vert" sz="quarter" idx="13"/>
          </p:nvPr>
        </p:nvSpPr>
        <p:spPr/>
        <p:txBody>
          <a:bodyPr/>
          <a:p>
            <a:endParaRPr lang="zh-CN" alt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9053" name="标题 1"/>
          <p:cNvSpPr>
            <a:spLocks noGrp="1"/>
          </p:cNvSpPr>
          <p:nvPr>
            <p:ph type="title"/>
          </p:nvPr>
        </p:nvSpPr>
        <p:spPr/>
        <p:txBody>
          <a:bodyPr/>
          <a:p>
            <a:r>
              <a:rPr lang="zh-CN" altLang="en-US" dirty="0"/>
              <a:t>解题思路</a:t>
            </a:r>
            <a:endParaRPr lang="zh-CN" altLang="en-US" dirty="0"/>
          </a:p>
        </p:txBody>
      </p:sp>
      <p:sp>
        <p:nvSpPr>
          <p:cNvPr id="1049054" name="内容占位符 2"/>
          <p:cNvSpPr>
            <a:spLocks noGrp="1"/>
          </p:cNvSpPr>
          <p:nvPr>
            <p:ph idx="1"/>
          </p:nvPr>
        </p:nvSpPr>
        <p:spPr/>
        <p:txBody>
          <a:bodyPr/>
          <a:p>
            <a:r>
              <a:rPr lang="zh-CN" altLang="en-US" b="1" dirty="0">
                <a:sym typeface="Arial" panose="020B0604020202020204" pitchFamily="34" charset="0"/>
              </a:rPr>
              <a:t>先翻译再推理</a:t>
            </a:r>
            <a:endParaRPr lang="zh-CN" altLang="en-US" b="1" dirty="0">
              <a:sym typeface="Arial" panose="020B0604020202020204" pitchFamily="34" charset="0"/>
            </a:endParaRPr>
          </a:p>
        </p:txBody>
      </p:sp>
      <p:sp>
        <p:nvSpPr>
          <p:cNvPr id="1049055" name="文本占位符 3"/>
          <p:cNvSpPr>
            <a:spLocks noGrp="1"/>
          </p:cNvSpPr>
          <p:nvPr>
            <p:ph type="body" orient="vert" sz="quarter" idx="13"/>
          </p:nvPr>
        </p:nvSpPr>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630" name="文本占位符 3"/>
          <p:cNvSpPr>
            <a:spLocks noGrp="1"/>
          </p:cNvSpPr>
          <p:nvPr>
            <p:ph type="body" orient="vert" sz="quarter" idx="13"/>
          </p:nvPr>
        </p:nvSpPr>
        <p:spPr/>
        <p:txBody>
          <a:bodyPr/>
          <a:p>
            <a:endParaRPr lang="zh-CN" altLang="en-US" dirty="0"/>
          </a:p>
        </p:txBody>
      </p:sp>
      <p:sp>
        <p:nvSpPr>
          <p:cNvPr id="1048631" name="标题 1"/>
          <p:cNvSpPr txBox="1"/>
          <p:nvPr/>
        </p:nvSpPr>
        <p:spPr>
          <a:xfrm>
            <a:off x="463642" y="191558"/>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sym typeface="微软雅黑" panose="020B0503020204020204" charset="-122"/>
              </a:rPr>
              <a:t>二、旋转</a:t>
            </a:r>
            <a:endParaRPr lang="zh-CN" altLang="en-US" dirty="0"/>
          </a:p>
        </p:txBody>
      </p:sp>
      <p:sp>
        <p:nvSpPr>
          <p:cNvPr id="1048632" name="内容占位符 2"/>
          <p:cNvSpPr txBox="1"/>
          <p:nvPr/>
        </p:nvSpPr>
        <p:spPr>
          <a:xfrm>
            <a:off x="463642" y="1185730"/>
            <a:ext cx="5770984" cy="3394472"/>
          </a:xfrm>
          <a:prstGeom prst="rect">
            <a:avLst/>
          </a:prstGeom>
        </p:spPr>
        <p:txBody>
          <a:bodyPr vert="horz" lIns="91440" tIns="45720" rIns="91440" bIns="45720" rtlCol="0">
            <a:normAutofit fontScale="95000" lnSpcReduction="20000"/>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dirty="0">
              <a:solidFill>
                <a:srgbClr val="000000"/>
              </a:solidFill>
              <a:latin typeface="Arial" panose="020B0604020202020204" pitchFamily="34" charset="0"/>
              <a:ea typeface="宋体" panose="02010600030101010101" pitchFamily="2" charset="-122"/>
              <a:sym typeface="+mn-ea"/>
            </a:endParaRPr>
          </a:p>
          <a:p>
            <a:endParaRPr lang="zh-CN" altLang="en-US" dirty="0">
              <a:solidFill>
                <a:srgbClr val="000000"/>
              </a:solidFill>
              <a:latin typeface="Arial" panose="020B0604020202020204" pitchFamily="34" charset="0"/>
              <a:ea typeface="宋体" panose="02010600030101010101" pitchFamily="2" charset="-122"/>
              <a:sym typeface="+mn-ea"/>
            </a:endParaRPr>
          </a:p>
          <a:p>
            <a:endParaRPr lang="zh-CN" altLang="en-US" dirty="0">
              <a:solidFill>
                <a:srgbClr val="000000"/>
              </a:solidFill>
              <a:latin typeface="Arial" panose="020B0604020202020204" pitchFamily="34" charset="0"/>
              <a:ea typeface="宋体" panose="02010600030101010101" pitchFamily="2" charset="-122"/>
              <a:sym typeface="+mn-ea"/>
            </a:endParaRPr>
          </a:p>
          <a:p>
            <a:endParaRPr lang="zh-CN" altLang="en-US" dirty="0">
              <a:solidFill>
                <a:srgbClr val="000000"/>
              </a:solidFill>
              <a:latin typeface="Arial" panose="020B0604020202020204" pitchFamily="34" charset="0"/>
              <a:ea typeface="宋体" panose="02010600030101010101" pitchFamily="2" charset="-122"/>
              <a:sym typeface="+mn-ea"/>
            </a:endParaRPr>
          </a:p>
          <a:p>
            <a:pPr>
              <a:lnSpc>
                <a:spcPct val="100000"/>
              </a:lnSpc>
            </a:pPr>
            <a:r>
              <a:rPr lang="zh-CN" altLang="en-US" dirty="0">
                <a:solidFill>
                  <a:srgbClr val="FFFF00"/>
                </a:solidFill>
                <a:sym typeface="+mn-ea"/>
              </a:rPr>
              <a:t>方向：</a:t>
            </a:r>
            <a:r>
              <a:rPr lang="zh-CN" altLang="en-US" dirty="0">
                <a:sym typeface="+mn-ea"/>
              </a:rPr>
              <a:t>顺时针、逆时针</a:t>
            </a:r>
            <a:endParaRPr lang="zh-CN" altLang="en-US" dirty="0">
              <a:sym typeface="+mn-ea"/>
            </a:endParaRPr>
          </a:p>
          <a:p>
            <a:pPr>
              <a:lnSpc>
                <a:spcPct val="100000"/>
              </a:lnSpc>
            </a:pPr>
            <a:r>
              <a:rPr lang="zh-CN" altLang="en-US" dirty="0">
                <a:solidFill>
                  <a:srgbClr val="FFFF00"/>
                </a:solidFill>
                <a:sym typeface="Arial" panose="020B0604020202020204" pitchFamily="34" charset="0"/>
              </a:rPr>
              <a:t>角度：</a:t>
            </a:r>
            <a:r>
              <a:rPr lang="zh-CN" altLang="en-US" dirty="0">
                <a:sym typeface="Arial" panose="020B0604020202020204" pitchFamily="34" charset="0"/>
              </a:rPr>
              <a:t>精确角度</a:t>
            </a:r>
            <a:endParaRPr lang="zh-CN" altLang="en-US" dirty="0"/>
          </a:p>
        </p:txBody>
      </p:sp>
      <p:grpSp>
        <p:nvGrpSpPr>
          <p:cNvPr id="233" name="组合 10"/>
          <p:cNvGrpSpPr/>
          <p:nvPr/>
        </p:nvGrpSpPr>
        <p:grpSpPr>
          <a:xfrm>
            <a:off x="1115616" y="1205464"/>
            <a:ext cx="1894840" cy="1911985"/>
            <a:chOff x="4025" y="2000"/>
            <a:chExt cx="6010" cy="6122"/>
          </a:xfrm>
        </p:grpSpPr>
        <p:sp>
          <p:nvSpPr>
            <p:cNvPr id="1048633" name="Oval 2"/>
            <p:cNvSpPr>
              <a:spLocks noChangeArrowheads="1"/>
            </p:cNvSpPr>
            <p:nvPr/>
          </p:nvSpPr>
          <p:spPr bwMode="auto">
            <a:xfrm>
              <a:off x="4025" y="2000"/>
              <a:ext cx="6010" cy="6120"/>
            </a:xfrm>
            <a:prstGeom prst="ellipse">
              <a:avLst/>
            </a:prstGeom>
            <a:solidFill>
              <a:schemeClr val="bg1"/>
            </a:solidFill>
            <a:ln w="9525">
              <a:solidFill>
                <a:schemeClr val="tx1"/>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endParaRPr lang="zh-CN" altLang="en-US" b="1">
                <a:solidFill>
                  <a:srgbClr val="000000"/>
                </a:solidFill>
              </a:endParaRPr>
            </a:p>
          </p:txBody>
        </p:sp>
        <p:grpSp>
          <p:nvGrpSpPr>
            <p:cNvPr id="234" name="Group 3"/>
            <p:cNvGrpSpPr/>
            <p:nvPr/>
          </p:nvGrpSpPr>
          <p:grpSpPr bwMode="auto">
            <a:xfrm>
              <a:off x="5045" y="3245"/>
              <a:ext cx="3855" cy="3630"/>
              <a:chOff x="0" y="0"/>
              <a:chExt cx="3856" cy="3629"/>
            </a:xfrm>
          </p:grpSpPr>
          <p:sp>
            <p:nvSpPr>
              <p:cNvPr id="1048634" name="Line 4"/>
              <p:cNvSpPr>
                <a:spLocks noChangeShapeType="1"/>
              </p:cNvSpPr>
              <p:nvPr/>
            </p:nvSpPr>
            <p:spPr bwMode="auto">
              <a:xfrm flipH="1">
                <a:off x="1928" y="0"/>
                <a:ext cx="1928" cy="1815"/>
              </a:xfrm>
              <a:prstGeom prst="line">
                <a:avLst/>
              </a:prstGeom>
              <a:noFill/>
              <a:ln w="9525">
                <a:solidFill>
                  <a:schemeClr val="tx1"/>
                </a:solidFill>
                <a:round/>
              </a:ln>
            </p:spPr>
            <p:txBody>
              <a:bodyPr/>
              <a:p>
                <a:endParaRPr lang="zh-CN" altLang="en-US">
                  <a:solidFill>
                    <a:srgbClr val="000000"/>
                  </a:solidFill>
                </a:endParaRPr>
              </a:p>
            </p:txBody>
          </p:sp>
          <p:sp>
            <p:nvSpPr>
              <p:cNvPr id="1048635" name="Line 5"/>
              <p:cNvSpPr>
                <a:spLocks noChangeShapeType="1"/>
              </p:cNvSpPr>
              <p:nvPr/>
            </p:nvSpPr>
            <p:spPr bwMode="auto">
              <a:xfrm flipH="1">
                <a:off x="0" y="1815"/>
                <a:ext cx="1928" cy="1815"/>
              </a:xfrm>
              <a:prstGeom prst="line">
                <a:avLst/>
              </a:prstGeom>
              <a:noFill/>
              <a:ln w="9525">
                <a:solidFill>
                  <a:schemeClr val="bg1"/>
                </a:solidFill>
                <a:round/>
              </a:ln>
            </p:spPr>
            <p:txBody>
              <a:bodyPr/>
              <a:p>
                <a:endParaRPr lang="zh-CN" altLang="en-US">
                  <a:solidFill>
                    <a:srgbClr val="000000"/>
                  </a:solidFill>
                </a:endParaRPr>
              </a:p>
            </p:txBody>
          </p:sp>
        </p:grpSp>
        <p:sp>
          <p:nvSpPr>
            <p:cNvPr id="1048636" name="Line 7"/>
            <p:cNvSpPr>
              <a:spLocks noChangeShapeType="1"/>
            </p:cNvSpPr>
            <p:nvPr/>
          </p:nvSpPr>
          <p:spPr bwMode="auto">
            <a:xfrm>
              <a:off x="6973" y="2000"/>
              <a:ext cx="2" cy="453"/>
            </a:xfrm>
            <a:prstGeom prst="line">
              <a:avLst/>
            </a:prstGeom>
            <a:noFill/>
            <a:ln w="9525">
              <a:solidFill>
                <a:schemeClr val="tx1"/>
              </a:solidFill>
              <a:round/>
            </a:ln>
          </p:spPr>
          <p:txBody>
            <a:bodyPr/>
            <a:p>
              <a:endParaRPr lang="zh-CN" altLang="en-US">
                <a:solidFill>
                  <a:srgbClr val="000000"/>
                </a:solidFill>
              </a:endParaRPr>
            </a:p>
          </p:txBody>
        </p:sp>
        <p:sp>
          <p:nvSpPr>
            <p:cNvPr id="1048637" name="Line 8"/>
            <p:cNvSpPr>
              <a:spLocks noChangeShapeType="1"/>
            </p:cNvSpPr>
            <p:nvPr/>
          </p:nvSpPr>
          <p:spPr bwMode="auto">
            <a:xfrm>
              <a:off x="6973" y="7670"/>
              <a:ext cx="2" cy="453"/>
            </a:xfrm>
            <a:prstGeom prst="line">
              <a:avLst/>
            </a:prstGeom>
            <a:noFill/>
            <a:ln w="9525">
              <a:solidFill>
                <a:schemeClr val="tx1"/>
              </a:solidFill>
              <a:round/>
            </a:ln>
          </p:spPr>
          <p:txBody>
            <a:bodyPr/>
            <a:p>
              <a:endParaRPr lang="zh-CN" altLang="en-US">
                <a:solidFill>
                  <a:srgbClr val="000000"/>
                </a:solidFill>
              </a:endParaRPr>
            </a:p>
          </p:txBody>
        </p:sp>
        <p:sp>
          <p:nvSpPr>
            <p:cNvPr id="1048638" name="Line 9"/>
            <p:cNvSpPr>
              <a:spLocks noChangeShapeType="1"/>
            </p:cNvSpPr>
            <p:nvPr/>
          </p:nvSpPr>
          <p:spPr bwMode="auto">
            <a:xfrm flipV="1">
              <a:off x="4025" y="5060"/>
              <a:ext cx="455" cy="3"/>
            </a:xfrm>
            <a:prstGeom prst="line">
              <a:avLst/>
            </a:prstGeom>
            <a:noFill/>
            <a:ln w="9525">
              <a:solidFill>
                <a:schemeClr val="tx1"/>
              </a:solidFill>
              <a:round/>
            </a:ln>
          </p:spPr>
          <p:txBody>
            <a:bodyPr/>
            <a:p>
              <a:endParaRPr lang="zh-CN" altLang="en-US">
                <a:solidFill>
                  <a:srgbClr val="000000"/>
                </a:solidFill>
              </a:endParaRPr>
            </a:p>
          </p:txBody>
        </p:sp>
        <p:sp>
          <p:nvSpPr>
            <p:cNvPr id="1048639" name="Line 10"/>
            <p:cNvSpPr>
              <a:spLocks noChangeShapeType="1"/>
            </p:cNvSpPr>
            <p:nvPr/>
          </p:nvSpPr>
          <p:spPr bwMode="auto">
            <a:xfrm flipV="1">
              <a:off x="9583" y="4948"/>
              <a:ext cx="452" cy="0"/>
            </a:xfrm>
            <a:prstGeom prst="line">
              <a:avLst/>
            </a:prstGeom>
            <a:noFill/>
            <a:ln w="9525">
              <a:solidFill>
                <a:schemeClr val="tx1"/>
              </a:solidFill>
              <a:round/>
            </a:ln>
          </p:spPr>
          <p:txBody>
            <a:bodyPr/>
            <a:p>
              <a:endParaRPr lang="zh-CN" altLang="en-US">
                <a:solidFill>
                  <a:srgbClr val="000000"/>
                </a:solidFill>
              </a:endParaRPr>
            </a:p>
          </p:txBody>
        </p:sp>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372" name=""/>
        <p:cNvGrpSpPr/>
        <p:nvPr/>
      </p:nvGrpSpPr>
      <p:grpSpPr>
        <a:xfrm>
          <a:off x="0" y="0"/>
          <a:ext cx="0" cy="0"/>
          <a:chOff x="0" y="0"/>
          <a:chExt cx="0" cy="0"/>
        </a:xfrm>
      </p:grpSpPr>
      <p:sp>
        <p:nvSpPr>
          <p:cNvPr id="1049056" name="标题 1"/>
          <p:cNvSpPr>
            <a:spLocks noGrp="1"/>
          </p:cNvSpPr>
          <p:nvPr>
            <p:ph type="title"/>
          </p:nvPr>
        </p:nvSpPr>
        <p:spPr/>
        <p:txBody>
          <a:bodyPr>
            <a:normAutofit/>
          </a:bodyPr>
          <a:p>
            <a:r>
              <a:rPr lang="zh-CN" altLang="en-US" dirty="0">
                <a:sym typeface="Arial" panose="020B0604020202020204" charset="-52"/>
              </a:rPr>
              <a:t>假言命题：如果...那么...</a:t>
            </a:r>
            <a:endParaRPr lang="zh-CN" altLang="en-US" dirty="0"/>
          </a:p>
        </p:txBody>
      </p:sp>
      <p:sp>
        <p:nvSpPr>
          <p:cNvPr id="1049057" name="内容占位符 2"/>
          <p:cNvSpPr>
            <a:spLocks noGrp="1"/>
          </p:cNvSpPr>
          <p:nvPr>
            <p:ph idx="1"/>
          </p:nvPr>
        </p:nvSpPr>
        <p:spPr/>
        <p:txBody>
          <a:bodyPr/>
          <a:p>
            <a:r>
              <a:rPr lang="zh-CN" altLang="en-US" dirty="0">
                <a:sym typeface="+mn-ea"/>
              </a:rPr>
              <a:t>如果你发烧了，那么你一定是生病了。</a:t>
            </a:r>
            <a:endParaRPr lang="zh-CN" altLang="en-US" dirty="0">
              <a:sym typeface="+mn-ea"/>
            </a:endParaRPr>
          </a:p>
          <a:p>
            <a:r>
              <a:rPr lang="zh-CN" altLang="en-US" dirty="0">
                <a:sym typeface="+mn-ea"/>
              </a:rPr>
              <a:t>翻译：发烧</a:t>
            </a:r>
            <a:r>
              <a:rPr lang="zh-CN" altLang="en-US" dirty="0">
                <a:sym typeface="Arial" panose="020B0604020202020204" charset="-52"/>
              </a:rPr>
              <a:t>→</a:t>
            </a:r>
            <a:r>
              <a:rPr lang="zh-CN" altLang="en-US" dirty="0">
                <a:sym typeface="宋体" panose="02010600030101010101" pitchFamily="2" charset="-122"/>
              </a:rPr>
              <a:t>生病</a:t>
            </a:r>
            <a:endParaRPr lang="zh-CN" altLang="en-US" dirty="0">
              <a:sym typeface="宋体" panose="02010600030101010101" pitchFamily="2" charset="-122"/>
            </a:endParaRPr>
          </a:p>
          <a:p>
            <a:endParaRPr lang="zh-CN" altLang="en-US" dirty="0">
              <a:solidFill>
                <a:schemeClr val="bg1"/>
              </a:solidFill>
              <a:sym typeface="Arial" panose="020B0604020202020204" charset="-52"/>
            </a:endParaRPr>
          </a:p>
          <a:p>
            <a:endParaRPr lang="zh-CN" altLang="en-US" dirty="0"/>
          </a:p>
        </p:txBody>
      </p:sp>
      <p:sp>
        <p:nvSpPr>
          <p:cNvPr id="1049058" name="文本占位符 3"/>
          <p:cNvSpPr>
            <a:spLocks noGrp="1"/>
          </p:cNvSpPr>
          <p:nvPr>
            <p:ph type="body" orient="vert" sz="quarter" idx="13"/>
          </p:nvPr>
        </p:nvSpPr>
        <p:spPr/>
        <p:txBody>
          <a:bodyPr/>
          <a:p>
            <a:endParaRPr lang="zh-CN" alt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9059" name="标题 1"/>
          <p:cNvSpPr>
            <a:spLocks noGrp="1"/>
          </p:cNvSpPr>
          <p:nvPr>
            <p:ph type="title"/>
          </p:nvPr>
        </p:nvSpPr>
        <p:spPr/>
        <p:txBody>
          <a:bodyPr>
            <a:normAutofit/>
          </a:bodyPr>
          <a:p>
            <a:r>
              <a:rPr lang="zh-CN" altLang="en-US" dirty="0">
                <a:sym typeface="Arial" panose="020B0604020202020204" charset="-52"/>
              </a:rPr>
              <a:t>假言命题：如果...那么...</a:t>
            </a:r>
            <a:endParaRPr lang="zh-CN" altLang="en-US" dirty="0"/>
          </a:p>
        </p:txBody>
      </p:sp>
      <p:sp>
        <p:nvSpPr>
          <p:cNvPr id="1049060" name="内容占位符 2"/>
          <p:cNvSpPr>
            <a:spLocks noGrp="1"/>
          </p:cNvSpPr>
          <p:nvPr>
            <p:ph idx="1"/>
          </p:nvPr>
        </p:nvSpPr>
        <p:spPr/>
        <p:txBody>
          <a:bodyPr/>
          <a:p>
            <a:r>
              <a:rPr lang="zh-CN" altLang="en-US" dirty="0">
                <a:sym typeface="+mn-ea"/>
              </a:rPr>
              <a:t>如果你发烧了，那么你一定是生病了。</a:t>
            </a:r>
            <a:endParaRPr lang="zh-CN" altLang="en-US" dirty="0">
              <a:sym typeface="+mn-ea"/>
            </a:endParaRPr>
          </a:p>
          <a:p>
            <a:r>
              <a:rPr lang="zh-CN" altLang="en-US" dirty="0">
                <a:sym typeface="+mn-ea"/>
              </a:rPr>
              <a:t>翻译：发烧</a:t>
            </a:r>
            <a:r>
              <a:rPr lang="zh-CN" altLang="en-US" dirty="0">
                <a:sym typeface="Arial" panose="020B0604020202020204" charset="-52"/>
              </a:rPr>
              <a:t>→</a:t>
            </a:r>
            <a:r>
              <a:rPr lang="zh-CN" altLang="en-US" dirty="0">
                <a:sym typeface="宋体" panose="02010600030101010101" pitchFamily="2" charset="-122"/>
              </a:rPr>
              <a:t>生病</a:t>
            </a:r>
            <a:endParaRPr lang="zh-CN" altLang="en-US" dirty="0">
              <a:sym typeface="宋体" panose="02010600030101010101" pitchFamily="2" charset="-122"/>
            </a:endParaRPr>
          </a:p>
          <a:p>
            <a:r>
              <a:rPr lang="zh-CN" altLang="en-US" dirty="0">
                <a:sym typeface="Arial" panose="020B0604020202020204" pitchFamily="34" charset="0"/>
              </a:rPr>
              <a:t>如果A那么B    翻译：A→B</a:t>
            </a:r>
            <a:endParaRPr lang="zh-CN" altLang="en-US" dirty="0">
              <a:sym typeface="Arial" panose="020B0604020202020204" pitchFamily="34" charset="0"/>
            </a:endParaRPr>
          </a:p>
          <a:p>
            <a:endParaRPr lang="zh-CN" altLang="en-US" dirty="0">
              <a:solidFill>
                <a:schemeClr val="bg1"/>
              </a:solidFill>
              <a:sym typeface="Arial" panose="020B0604020202020204" charset="-52"/>
            </a:endParaRPr>
          </a:p>
          <a:p>
            <a:endParaRPr lang="zh-CN" altLang="en-US" dirty="0"/>
          </a:p>
        </p:txBody>
      </p:sp>
      <p:sp>
        <p:nvSpPr>
          <p:cNvPr id="1049061" name="文本占位符 3"/>
          <p:cNvSpPr>
            <a:spLocks noGrp="1"/>
          </p:cNvSpPr>
          <p:nvPr>
            <p:ph type="body" orient="vert" sz="quarter" idx="13"/>
          </p:nvPr>
        </p:nvSpPr>
        <p:spPr/>
        <p:txBody>
          <a:bodyPr/>
          <a:p>
            <a:endParaRPr lang="zh-CN" alt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9062" name="标题 1"/>
          <p:cNvSpPr>
            <a:spLocks noGrp="1"/>
          </p:cNvSpPr>
          <p:nvPr>
            <p:ph type="title"/>
          </p:nvPr>
        </p:nvSpPr>
        <p:spPr/>
        <p:txBody>
          <a:bodyPr>
            <a:normAutofit/>
          </a:bodyPr>
          <a:p>
            <a:r>
              <a:rPr lang="zh-CN" altLang="en-US" dirty="0">
                <a:sym typeface="Arial" panose="020B0604020202020204" charset="-52"/>
              </a:rPr>
              <a:t>假言命题：如果...那么...</a:t>
            </a:r>
            <a:endParaRPr lang="zh-CN" altLang="en-US" dirty="0"/>
          </a:p>
        </p:txBody>
      </p:sp>
      <p:sp>
        <p:nvSpPr>
          <p:cNvPr id="1049063" name="内容占位符 2"/>
          <p:cNvSpPr>
            <a:spLocks noGrp="1"/>
          </p:cNvSpPr>
          <p:nvPr>
            <p:ph idx="1"/>
          </p:nvPr>
        </p:nvSpPr>
        <p:spPr/>
        <p:txBody>
          <a:bodyPr/>
          <a:p>
            <a:r>
              <a:rPr lang="zh-CN" altLang="en-US" dirty="0">
                <a:sym typeface="+mn-ea"/>
              </a:rPr>
              <a:t>如果你发烧了，那么你一定是生病了。</a:t>
            </a:r>
            <a:endParaRPr lang="zh-CN" altLang="en-US" dirty="0">
              <a:sym typeface="+mn-ea"/>
            </a:endParaRPr>
          </a:p>
          <a:p>
            <a:r>
              <a:rPr lang="zh-CN" altLang="en-US" dirty="0">
                <a:sym typeface="+mn-ea"/>
              </a:rPr>
              <a:t>翻译：发烧</a:t>
            </a:r>
            <a:r>
              <a:rPr lang="zh-CN" altLang="en-US" dirty="0">
                <a:sym typeface="Arial" panose="020B0604020202020204" charset="-52"/>
              </a:rPr>
              <a:t>→</a:t>
            </a:r>
            <a:r>
              <a:rPr lang="zh-CN" altLang="en-US" dirty="0">
                <a:sym typeface="宋体" panose="02010600030101010101" pitchFamily="2" charset="-122"/>
              </a:rPr>
              <a:t>生病</a:t>
            </a:r>
            <a:endParaRPr lang="zh-CN" altLang="en-US" dirty="0">
              <a:sym typeface="宋体" panose="02010600030101010101" pitchFamily="2" charset="-122"/>
            </a:endParaRPr>
          </a:p>
          <a:p>
            <a:r>
              <a:rPr lang="zh-CN" altLang="en-US" dirty="0">
                <a:sym typeface="Arial" panose="020B0604020202020204" pitchFamily="34" charset="0"/>
              </a:rPr>
              <a:t>如果A那么B    翻译：A→B</a:t>
            </a:r>
            <a:endParaRPr lang="zh-CN" altLang="en-US" dirty="0">
              <a:sym typeface="Arial" panose="020B0604020202020204" pitchFamily="34" charset="0"/>
            </a:endParaRPr>
          </a:p>
          <a:p>
            <a:r>
              <a:rPr lang="zh-CN" altLang="en-US" dirty="0">
                <a:solidFill>
                  <a:srgbClr val="FFFF00"/>
                </a:solidFill>
                <a:sym typeface="Arial" panose="020B0604020202020204" charset="-52"/>
              </a:rPr>
              <a:t>口诀：如果就，前推后</a:t>
            </a:r>
            <a:endParaRPr lang="zh-CN" altLang="en-US" dirty="0">
              <a:solidFill>
                <a:srgbClr val="FFFF00"/>
              </a:solidFill>
              <a:sym typeface="Arial" panose="020B0604020202020204" charset="-52"/>
            </a:endParaRPr>
          </a:p>
          <a:p>
            <a:endParaRPr lang="zh-CN" altLang="en-US" dirty="0"/>
          </a:p>
        </p:txBody>
      </p:sp>
      <p:sp>
        <p:nvSpPr>
          <p:cNvPr id="1049064" name="文本占位符 3"/>
          <p:cNvSpPr>
            <a:spLocks noGrp="1"/>
          </p:cNvSpPr>
          <p:nvPr>
            <p:ph type="body" orient="vert" sz="quarter" idx="13"/>
          </p:nvPr>
        </p:nvSpPr>
        <p:spPr/>
        <p:txBody>
          <a:bodyPr/>
          <a:p>
            <a:endParaRPr lang="zh-CN" alt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375" name=""/>
        <p:cNvGrpSpPr/>
        <p:nvPr/>
      </p:nvGrpSpPr>
      <p:grpSpPr>
        <a:xfrm>
          <a:off x="0" y="0"/>
          <a:ext cx="0" cy="0"/>
          <a:chOff x="0" y="0"/>
          <a:chExt cx="0" cy="0"/>
        </a:xfrm>
      </p:grpSpPr>
      <p:sp>
        <p:nvSpPr>
          <p:cNvPr id="1049065" name="标题 1"/>
          <p:cNvSpPr>
            <a:spLocks noGrp="1"/>
          </p:cNvSpPr>
          <p:nvPr>
            <p:ph type="title"/>
          </p:nvPr>
        </p:nvSpPr>
        <p:spPr/>
        <p:txBody>
          <a:bodyPr/>
          <a:p>
            <a:endParaRPr lang="zh-CN" altLang="en-US"/>
          </a:p>
        </p:txBody>
      </p:sp>
      <p:sp>
        <p:nvSpPr>
          <p:cNvPr id="1049066" name="内容占位符 2"/>
          <p:cNvSpPr>
            <a:spLocks noGrp="1"/>
          </p:cNvSpPr>
          <p:nvPr>
            <p:ph idx="1"/>
          </p:nvPr>
        </p:nvSpPr>
        <p:spPr>
          <a:xfrm>
            <a:off x="457200" y="1200150"/>
            <a:ext cx="5770984" cy="3531839"/>
          </a:xfrm>
        </p:spPr>
        <p:txBody>
          <a:bodyPr>
            <a:noAutofit/>
          </a:bodyPr>
          <a:p>
            <a:pPr fontAlgn="auto"/>
            <a:r>
              <a:rPr lang="zh-CN" altLang="en-US" dirty="0">
                <a:sym typeface="+mn-ea"/>
              </a:rPr>
              <a:t>前推后</a:t>
            </a:r>
            <a:r>
              <a:rPr lang="zh-CN" altLang="en-US" dirty="0">
                <a:sym typeface="Arial" panose="020B0604020202020204" charset="-52"/>
              </a:rPr>
              <a:t>替代关联词：</a:t>
            </a:r>
            <a:endParaRPr lang="zh-CN" altLang="en-US" dirty="0">
              <a:sym typeface="Arial" panose="020B0604020202020204" charset="-52"/>
            </a:endParaRPr>
          </a:p>
          <a:p>
            <a:pPr fontAlgn="auto"/>
            <a:r>
              <a:rPr lang="zh-CN" altLang="en-US" dirty="0">
                <a:sym typeface="Arial" panose="020B0604020202020204" charset="-52"/>
              </a:rPr>
              <a:t>只要（倘若）A，就（则）B</a:t>
            </a:r>
            <a:endParaRPr lang="zh-CN" altLang="en-US" dirty="0">
              <a:sym typeface="Arial" panose="020B0604020202020204" charset="-52"/>
            </a:endParaRPr>
          </a:p>
          <a:p>
            <a:pPr fontAlgn="auto"/>
            <a:r>
              <a:rPr lang="zh-CN" altLang="en-US" dirty="0">
                <a:sym typeface="Arial" panose="020B0604020202020204" charset="-52"/>
              </a:rPr>
              <a:t>凡是A，都B</a:t>
            </a:r>
            <a:endParaRPr lang="zh-CN" altLang="en-US" dirty="0">
              <a:sym typeface="Arial" panose="020B0604020202020204" charset="-52"/>
            </a:endParaRPr>
          </a:p>
          <a:p>
            <a:pPr fontAlgn="auto"/>
            <a:r>
              <a:rPr lang="zh-CN" altLang="en-US" dirty="0">
                <a:sym typeface="Arial" panose="020B0604020202020204" charset="-52"/>
              </a:rPr>
              <a:t>为了（要想）A，一定（必须）B</a:t>
            </a:r>
            <a:endParaRPr lang="zh-CN" altLang="en-US" dirty="0">
              <a:sym typeface="Arial" panose="020B0604020202020204" charset="-52"/>
            </a:endParaRPr>
          </a:p>
          <a:p>
            <a:pPr fontAlgn="auto"/>
            <a:r>
              <a:rPr lang="zh-CN" altLang="en-US" dirty="0">
                <a:sym typeface="Arial" panose="020B0604020202020204" charset="-52"/>
              </a:rPr>
              <a:t>A离不开B</a:t>
            </a:r>
            <a:endParaRPr lang="en-US" altLang="zh-CN" dirty="0">
              <a:sym typeface="Arial" panose="020B0604020202020204" charset="-52"/>
            </a:endParaRPr>
          </a:p>
          <a:p>
            <a:r>
              <a:rPr lang="zh-CN" altLang="en-US" dirty="0">
                <a:sym typeface="Arial" panose="020B0604020202020204" charset="-52"/>
              </a:rPr>
              <a:t>除非</a:t>
            </a:r>
            <a:r>
              <a:rPr lang="en-US" altLang="zh-CN" dirty="0">
                <a:sym typeface="Arial" panose="020B0604020202020204" charset="-52"/>
              </a:rPr>
              <a:t>A</a:t>
            </a:r>
            <a:r>
              <a:rPr lang="zh-CN" altLang="en-US" dirty="0">
                <a:sym typeface="Arial" panose="020B0604020202020204" charset="-52"/>
              </a:rPr>
              <a:t>,否则</a:t>
            </a:r>
            <a:r>
              <a:rPr lang="en-US" altLang="zh-CN" dirty="0">
                <a:sym typeface="Arial" panose="020B0604020202020204" charset="-52"/>
              </a:rPr>
              <a:t>B</a:t>
            </a:r>
            <a:endParaRPr lang="zh-CN" altLang="en-US" dirty="0">
              <a:sym typeface="Arial" panose="020B0604020202020204" charset="-52"/>
            </a:endParaRPr>
          </a:p>
          <a:p>
            <a:pPr fontAlgn="auto"/>
            <a:endParaRPr lang="zh-CN" altLang="en-US" dirty="0"/>
          </a:p>
        </p:txBody>
      </p:sp>
      <p:sp>
        <p:nvSpPr>
          <p:cNvPr id="1049067" name="文本占位符 3"/>
          <p:cNvSpPr>
            <a:spLocks noGrp="1"/>
          </p:cNvSpPr>
          <p:nvPr>
            <p:ph type="body" orient="vert" sz="quarter" idx="13"/>
          </p:nvPr>
        </p:nvSpPr>
        <p:spPr/>
        <p:txBody>
          <a:bodyPr/>
          <a:p>
            <a:endParaRPr lang="zh-CN" alt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9068" name="标题 1"/>
          <p:cNvSpPr>
            <a:spLocks noGrp="1"/>
          </p:cNvSpPr>
          <p:nvPr>
            <p:ph type="title"/>
          </p:nvPr>
        </p:nvSpPr>
        <p:spPr/>
        <p:txBody>
          <a:bodyPr/>
          <a:p>
            <a:r>
              <a:rPr lang="zh-CN" altLang="en-US" dirty="0">
                <a:sym typeface="+mn-ea"/>
              </a:rPr>
              <a:t>假言命题：只有…才…</a:t>
            </a:r>
            <a:endParaRPr lang="zh-CN" altLang="en-US" dirty="0"/>
          </a:p>
        </p:txBody>
      </p:sp>
      <p:sp>
        <p:nvSpPr>
          <p:cNvPr id="1049069" name="内容占位符 2"/>
          <p:cNvSpPr>
            <a:spLocks noGrp="1"/>
          </p:cNvSpPr>
          <p:nvPr>
            <p:ph idx="1"/>
          </p:nvPr>
        </p:nvSpPr>
        <p:spPr/>
        <p:txBody>
          <a:bodyPr/>
          <a:p>
            <a:r>
              <a:rPr lang="zh-CN" altLang="en-US" dirty="0">
                <a:sym typeface="Arial" panose="020B0604020202020204" charset="-52"/>
              </a:rPr>
              <a:t>只有通过笔试，才能成为公务员。</a:t>
            </a:r>
            <a:endParaRPr lang="zh-CN" altLang="en-US" dirty="0">
              <a:sym typeface="Arial" panose="020B0604020202020204" charset="-52"/>
            </a:endParaRPr>
          </a:p>
          <a:p>
            <a:r>
              <a:rPr lang="zh-CN" altLang="en-US" dirty="0">
                <a:sym typeface="Arial" panose="020B0604020202020204" charset="-52"/>
              </a:rPr>
              <a:t>翻译：公务员→通过笔试</a:t>
            </a:r>
            <a:endParaRPr lang="zh-CN" altLang="en-US" dirty="0">
              <a:sym typeface="Arial" panose="020B0604020202020204" charset="-52"/>
            </a:endParaRPr>
          </a:p>
          <a:p>
            <a:endParaRPr lang="zh-CN" altLang="en-US" dirty="0"/>
          </a:p>
        </p:txBody>
      </p:sp>
      <p:sp>
        <p:nvSpPr>
          <p:cNvPr id="1049070" name="文本占位符 3"/>
          <p:cNvSpPr>
            <a:spLocks noGrp="1"/>
          </p:cNvSpPr>
          <p:nvPr>
            <p:ph type="body" orient="vert" sz="quarter" idx="13"/>
          </p:nvPr>
        </p:nvSpPr>
        <p:spPr/>
        <p:txBody>
          <a:bodyPr/>
          <a:p>
            <a:endParaRPr lang="zh-CN" alt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9071" name="标题 1"/>
          <p:cNvSpPr>
            <a:spLocks noGrp="1"/>
          </p:cNvSpPr>
          <p:nvPr>
            <p:ph type="title"/>
          </p:nvPr>
        </p:nvSpPr>
        <p:spPr/>
        <p:txBody>
          <a:bodyPr/>
          <a:p>
            <a:r>
              <a:rPr lang="zh-CN" altLang="en-US" dirty="0">
                <a:sym typeface="+mn-ea"/>
              </a:rPr>
              <a:t>假言命题：只有…才…</a:t>
            </a:r>
            <a:endParaRPr lang="zh-CN" altLang="en-US" dirty="0"/>
          </a:p>
        </p:txBody>
      </p:sp>
      <p:sp>
        <p:nvSpPr>
          <p:cNvPr id="1049072" name="内容占位符 2"/>
          <p:cNvSpPr>
            <a:spLocks noGrp="1"/>
          </p:cNvSpPr>
          <p:nvPr>
            <p:ph idx="1"/>
          </p:nvPr>
        </p:nvSpPr>
        <p:spPr/>
        <p:txBody>
          <a:bodyPr/>
          <a:p>
            <a:r>
              <a:rPr lang="zh-CN" altLang="en-US" dirty="0">
                <a:sym typeface="Arial" panose="020B0604020202020204" charset="-52"/>
              </a:rPr>
              <a:t>只有通过笔试，才能成为公务员。</a:t>
            </a:r>
            <a:endParaRPr lang="zh-CN" altLang="en-US" dirty="0">
              <a:sym typeface="Arial" panose="020B0604020202020204" charset="-52"/>
            </a:endParaRPr>
          </a:p>
          <a:p>
            <a:r>
              <a:rPr lang="zh-CN" altLang="en-US" dirty="0">
                <a:sym typeface="Arial" panose="020B0604020202020204" charset="-52"/>
              </a:rPr>
              <a:t>翻译：公务员→通过笔试</a:t>
            </a:r>
            <a:endParaRPr lang="zh-CN" altLang="en-US" dirty="0">
              <a:sym typeface="Arial" panose="020B0604020202020204" charset="-52"/>
            </a:endParaRPr>
          </a:p>
          <a:p>
            <a:r>
              <a:rPr lang="zh-CN" altLang="en-US" dirty="0">
                <a:sym typeface="宋体" panose="02010600030101010101" pitchFamily="2" charset="-122"/>
              </a:rPr>
              <a:t>只有B才A   翻译：A→B</a:t>
            </a:r>
            <a:endParaRPr lang="zh-CN" altLang="en-US" dirty="0">
              <a:sym typeface="宋体" panose="02010600030101010101" pitchFamily="2" charset="-122"/>
            </a:endParaRPr>
          </a:p>
          <a:p>
            <a:r>
              <a:rPr lang="zh-CN" altLang="en-US" dirty="0">
                <a:solidFill>
                  <a:srgbClr val="FFFF00"/>
                </a:solidFill>
                <a:sym typeface="Arial" panose="020B0604020202020204" charset="-52"/>
              </a:rPr>
              <a:t>口诀：只有才，后推前</a:t>
            </a:r>
            <a:endParaRPr lang="zh-CN" altLang="en-US" dirty="0">
              <a:solidFill>
                <a:srgbClr val="FFFF00"/>
              </a:solidFill>
              <a:sym typeface="Arial" panose="020B0604020202020204" charset="-52"/>
            </a:endParaRPr>
          </a:p>
        </p:txBody>
      </p:sp>
      <p:sp>
        <p:nvSpPr>
          <p:cNvPr id="1049073" name="文本占位符 3"/>
          <p:cNvSpPr>
            <a:spLocks noGrp="1"/>
          </p:cNvSpPr>
          <p:nvPr>
            <p:ph type="body" orient="vert" sz="quarter" idx="13"/>
          </p:nvPr>
        </p:nvSpPr>
        <p:spPr/>
        <p:txBody>
          <a:bodyPr/>
          <a:p>
            <a:endParaRPr lang="zh-CN" alt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378" name=""/>
        <p:cNvGrpSpPr/>
        <p:nvPr/>
      </p:nvGrpSpPr>
      <p:grpSpPr>
        <a:xfrm>
          <a:off x="0" y="0"/>
          <a:ext cx="0" cy="0"/>
          <a:chOff x="0" y="0"/>
          <a:chExt cx="0" cy="0"/>
        </a:xfrm>
      </p:grpSpPr>
      <p:sp>
        <p:nvSpPr>
          <p:cNvPr id="1049074" name="标题 1"/>
          <p:cNvSpPr>
            <a:spLocks noGrp="1"/>
          </p:cNvSpPr>
          <p:nvPr>
            <p:ph type="title"/>
          </p:nvPr>
        </p:nvSpPr>
        <p:spPr/>
        <p:txBody>
          <a:bodyPr/>
          <a:p>
            <a:endParaRPr lang="zh-CN" altLang="en-US"/>
          </a:p>
        </p:txBody>
      </p:sp>
      <p:sp>
        <p:nvSpPr>
          <p:cNvPr id="1049075" name="内容占位符 2"/>
          <p:cNvSpPr>
            <a:spLocks noGrp="1"/>
          </p:cNvSpPr>
          <p:nvPr>
            <p:ph idx="1"/>
          </p:nvPr>
        </p:nvSpPr>
        <p:spPr/>
        <p:txBody>
          <a:bodyPr/>
          <a:p>
            <a:r>
              <a:rPr lang="zh-CN" altLang="en-US" dirty="0">
                <a:sym typeface="Arial" panose="020B0604020202020204" charset="-52"/>
              </a:rPr>
              <a:t>后推前替代关联词：</a:t>
            </a:r>
            <a:endParaRPr lang="zh-CN" altLang="en-US" dirty="0">
              <a:sym typeface="Arial" panose="020B0604020202020204" charset="-52"/>
            </a:endParaRPr>
          </a:p>
          <a:p>
            <a:r>
              <a:rPr lang="zh-CN" altLang="en-US" dirty="0">
                <a:sym typeface="Arial" panose="020B0604020202020204" charset="-52"/>
              </a:rPr>
              <a:t>不B，不A</a:t>
            </a:r>
            <a:endParaRPr lang="zh-CN" altLang="en-US" dirty="0">
              <a:sym typeface="Arial" panose="020B0604020202020204" charset="-52"/>
            </a:endParaRPr>
          </a:p>
          <a:p>
            <a:r>
              <a:rPr lang="zh-CN" altLang="en-US" dirty="0">
                <a:sym typeface="Arial" panose="020B0604020202020204" charset="-52"/>
              </a:rPr>
              <a:t>B是A必不可少的</a:t>
            </a:r>
            <a:endParaRPr lang="zh-CN" altLang="en-US" dirty="0">
              <a:sym typeface="Arial" panose="020B0604020202020204" charset="-52"/>
            </a:endParaRPr>
          </a:p>
          <a:p>
            <a:r>
              <a:rPr lang="zh-CN" altLang="en-US" dirty="0">
                <a:sym typeface="Arial" panose="020B0604020202020204" charset="-52"/>
              </a:rPr>
              <a:t>B是A的基础</a:t>
            </a:r>
            <a:endParaRPr lang="en-US" altLang="zh-CN" dirty="0">
              <a:sym typeface="Arial" panose="020B0604020202020204" charset="-52"/>
            </a:endParaRPr>
          </a:p>
          <a:p>
            <a:r>
              <a:rPr lang="en-US" altLang="zh-CN" dirty="0">
                <a:sym typeface="Arial" panose="020B0604020202020204" charset="-52"/>
              </a:rPr>
              <a:t>B</a:t>
            </a:r>
            <a:r>
              <a:rPr lang="zh-CN" altLang="en-US" dirty="0">
                <a:sym typeface="Arial" panose="020B0604020202020204" charset="-52"/>
              </a:rPr>
              <a:t>是</a:t>
            </a:r>
            <a:r>
              <a:rPr lang="en-US" altLang="zh-CN" dirty="0">
                <a:sym typeface="Arial" panose="020B0604020202020204" charset="-52"/>
              </a:rPr>
              <a:t>A</a:t>
            </a:r>
            <a:r>
              <a:rPr lang="zh-CN" altLang="en-US" dirty="0">
                <a:sym typeface="Arial" panose="020B0604020202020204" charset="-52"/>
              </a:rPr>
              <a:t>的关键</a:t>
            </a:r>
            <a:endParaRPr lang="zh-CN" altLang="en-US" dirty="0"/>
          </a:p>
        </p:txBody>
      </p:sp>
      <p:sp>
        <p:nvSpPr>
          <p:cNvPr id="1049076" name="文本占位符 3"/>
          <p:cNvSpPr>
            <a:spLocks noGrp="1"/>
          </p:cNvSpPr>
          <p:nvPr>
            <p:ph type="body" orient="vert" sz="quarter" idx="13"/>
          </p:nvPr>
        </p:nvSpPr>
        <p:spPr/>
        <p:txBody>
          <a:bodyPr/>
          <a:p>
            <a:endParaRPr lang="zh-CN" alt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9077" name="标题 1"/>
          <p:cNvSpPr>
            <a:spLocks noGrp="1"/>
          </p:cNvSpPr>
          <p:nvPr>
            <p:ph type="title"/>
          </p:nvPr>
        </p:nvSpPr>
        <p:spPr/>
        <p:txBody>
          <a:bodyPr>
            <a:normAutofit/>
          </a:bodyPr>
          <a:p>
            <a:r>
              <a:rPr lang="zh-CN" altLang="en-US" dirty="0">
                <a:sym typeface="Arial" panose="020B0604020202020204" charset="-52"/>
              </a:rPr>
              <a:t>逆否命题推理</a:t>
            </a:r>
            <a:endParaRPr lang="zh-CN" altLang="en-US" dirty="0"/>
          </a:p>
        </p:txBody>
      </p:sp>
      <p:sp>
        <p:nvSpPr>
          <p:cNvPr id="1049078" name="内容占位符 2"/>
          <p:cNvSpPr>
            <a:spLocks noGrp="1"/>
          </p:cNvSpPr>
          <p:nvPr>
            <p:ph idx="1"/>
          </p:nvPr>
        </p:nvSpPr>
        <p:spPr/>
        <p:txBody>
          <a:bodyPr>
            <a:normAutofit/>
          </a:bodyPr>
          <a:p>
            <a:pPr fontAlgn="auto">
              <a:lnSpc>
                <a:spcPct val="100000"/>
              </a:lnSpc>
            </a:pPr>
            <a:r>
              <a:rPr lang="zh-CN" altLang="en-US" dirty="0">
                <a:sym typeface="+mn-ea"/>
              </a:rPr>
              <a:t>如果你发烧了，那么你一定是生病了。</a:t>
            </a:r>
            <a:endParaRPr lang="zh-CN" altLang="en-US" dirty="0">
              <a:sym typeface="+mn-ea"/>
            </a:endParaRPr>
          </a:p>
          <a:p>
            <a:pPr fontAlgn="auto">
              <a:lnSpc>
                <a:spcPct val="100000"/>
              </a:lnSpc>
            </a:pPr>
            <a:r>
              <a:rPr lang="zh-CN" altLang="en-US" dirty="0">
                <a:sym typeface="Arial" panose="020B0604020202020204" charset="-52"/>
              </a:rPr>
              <a:t>发烧→生病</a:t>
            </a:r>
            <a:endParaRPr lang="zh-CN" altLang="en-US" dirty="0">
              <a:sym typeface="Arial" panose="020B0604020202020204" charset="-52"/>
            </a:endParaRPr>
          </a:p>
          <a:p>
            <a:pPr fontAlgn="auto">
              <a:lnSpc>
                <a:spcPct val="100000"/>
              </a:lnSpc>
            </a:pPr>
            <a:r>
              <a:rPr lang="zh-CN" altLang="en-US" dirty="0">
                <a:sym typeface="Arial" panose="020B0604020202020204" charset="-52"/>
              </a:rPr>
              <a:t>—发烧→？</a:t>
            </a:r>
            <a:endParaRPr lang="zh-CN" altLang="en-US" dirty="0">
              <a:sym typeface="Arial" panose="020B0604020202020204" charset="-52"/>
            </a:endParaRPr>
          </a:p>
          <a:p>
            <a:pPr fontAlgn="auto">
              <a:lnSpc>
                <a:spcPct val="100000"/>
              </a:lnSpc>
            </a:pPr>
            <a:r>
              <a:rPr lang="zh-CN" altLang="en-US" dirty="0">
                <a:sym typeface="Arial" panose="020B0604020202020204" charset="-52"/>
              </a:rPr>
              <a:t>生病→？</a:t>
            </a:r>
            <a:endParaRPr lang="zh-CN" altLang="en-US" dirty="0">
              <a:sym typeface="Arial" panose="020B0604020202020204" charset="-52"/>
            </a:endParaRPr>
          </a:p>
          <a:p>
            <a:pPr fontAlgn="auto">
              <a:lnSpc>
                <a:spcPct val="100000"/>
              </a:lnSpc>
            </a:pPr>
            <a:r>
              <a:rPr lang="zh-CN" altLang="en-US" dirty="0">
                <a:sym typeface="Arial" panose="020B0604020202020204" charset="-52"/>
              </a:rPr>
              <a:t>—生病→—发烧</a:t>
            </a:r>
            <a:endParaRPr lang="zh-CN" altLang="en-US" dirty="0">
              <a:sym typeface="Arial" panose="020B0604020202020204" charset="-52"/>
            </a:endParaRPr>
          </a:p>
          <a:p>
            <a:pPr fontAlgn="auto">
              <a:lnSpc>
                <a:spcPct val="100000"/>
              </a:lnSpc>
            </a:pPr>
            <a:endParaRPr lang="zh-CN" altLang="en-US" dirty="0"/>
          </a:p>
          <a:p>
            <a:endParaRPr lang="zh-CN" altLang="en-US" b="1" dirty="0">
              <a:latin typeface="黑体" panose="02010609060101010101" pitchFamily="49" charset="-122"/>
              <a:ea typeface="黑体" panose="02010609060101010101" pitchFamily="49" charset="-122"/>
              <a:sym typeface="Arial" panose="020B0604020202020204" charset="-52"/>
            </a:endParaRPr>
          </a:p>
          <a:p>
            <a:endParaRPr lang="zh-CN" altLang="en-US" b="1" dirty="0">
              <a:latin typeface="黑体" panose="02010609060101010101" pitchFamily="49" charset="-122"/>
              <a:ea typeface="黑体" panose="02010609060101010101" pitchFamily="49" charset="-122"/>
              <a:sym typeface="Arial" panose="020B0604020202020204" charset="-52"/>
            </a:endParaRPr>
          </a:p>
        </p:txBody>
      </p:sp>
      <p:sp>
        <p:nvSpPr>
          <p:cNvPr id="1049079" name="文本占位符 3"/>
          <p:cNvSpPr>
            <a:spLocks noGrp="1"/>
          </p:cNvSpPr>
          <p:nvPr>
            <p:ph type="body" orient="vert" sz="quarter" idx="13"/>
          </p:nvPr>
        </p:nvSpPr>
        <p:spPr/>
        <p:txBody>
          <a:bodyPr/>
          <a:p>
            <a:endParaRPr lang="zh-CN" alt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9080" name="标题 1"/>
          <p:cNvSpPr>
            <a:spLocks noGrp="1"/>
          </p:cNvSpPr>
          <p:nvPr>
            <p:ph type="title"/>
          </p:nvPr>
        </p:nvSpPr>
        <p:spPr/>
        <p:txBody>
          <a:bodyPr>
            <a:normAutofit/>
          </a:bodyPr>
          <a:p>
            <a:r>
              <a:rPr lang="zh-CN" altLang="en-US" dirty="0">
                <a:sym typeface="Arial" panose="020B0604020202020204" charset="-52"/>
              </a:rPr>
              <a:t>逆否命题推理</a:t>
            </a:r>
            <a:endParaRPr lang="zh-CN" altLang="en-US" dirty="0"/>
          </a:p>
        </p:txBody>
      </p:sp>
      <p:sp>
        <p:nvSpPr>
          <p:cNvPr id="1049081" name="内容占位符 2"/>
          <p:cNvSpPr>
            <a:spLocks noGrp="1"/>
          </p:cNvSpPr>
          <p:nvPr>
            <p:ph idx="1"/>
          </p:nvPr>
        </p:nvSpPr>
        <p:spPr/>
        <p:txBody>
          <a:bodyPr>
            <a:normAutofit/>
          </a:bodyPr>
          <a:p>
            <a:pPr fontAlgn="auto">
              <a:lnSpc>
                <a:spcPct val="100000"/>
              </a:lnSpc>
            </a:pPr>
            <a:r>
              <a:rPr lang="zh-CN" altLang="en-US" dirty="0">
                <a:sym typeface="+mn-ea"/>
              </a:rPr>
              <a:t>如果你发烧了，那么你一定是生病了。</a:t>
            </a:r>
            <a:endParaRPr lang="zh-CN" altLang="en-US" dirty="0">
              <a:sym typeface="+mn-ea"/>
            </a:endParaRPr>
          </a:p>
          <a:p>
            <a:pPr fontAlgn="auto">
              <a:lnSpc>
                <a:spcPct val="100000"/>
              </a:lnSpc>
            </a:pPr>
            <a:r>
              <a:rPr lang="zh-CN" altLang="en-US" dirty="0">
                <a:sym typeface="Arial" panose="020B0604020202020204" charset="-52"/>
              </a:rPr>
              <a:t>发烧→生病</a:t>
            </a:r>
            <a:endParaRPr lang="zh-CN" altLang="en-US" dirty="0">
              <a:sym typeface="Arial" panose="020B0604020202020204" charset="-52"/>
            </a:endParaRPr>
          </a:p>
          <a:p>
            <a:pPr fontAlgn="auto">
              <a:lnSpc>
                <a:spcPct val="100000"/>
              </a:lnSpc>
            </a:pPr>
            <a:r>
              <a:rPr lang="zh-CN" altLang="en-US" dirty="0">
                <a:sym typeface="Arial" panose="020B0604020202020204" charset="-52"/>
              </a:rPr>
              <a:t>—发烧→？</a:t>
            </a:r>
            <a:endParaRPr lang="zh-CN" altLang="en-US" dirty="0">
              <a:sym typeface="Arial" panose="020B0604020202020204" charset="-52"/>
            </a:endParaRPr>
          </a:p>
          <a:p>
            <a:pPr fontAlgn="auto">
              <a:lnSpc>
                <a:spcPct val="100000"/>
              </a:lnSpc>
            </a:pPr>
            <a:r>
              <a:rPr lang="zh-CN" altLang="en-US" dirty="0">
                <a:sym typeface="Arial" panose="020B0604020202020204" charset="-52"/>
              </a:rPr>
              <a:t>生病→？</a:t>
            </a:r>
            <a:endParaRPr lang="zh-CN" altLang="en-US" dirty="0">
              <a:sym typeface="Arial" panose="020B0604020202020204" charset="-52"/>
            </a:endParaRPr>
          </a:p>
          <a:p>
            <a:pPr fontAlgn="auto">
              <a:lnSpc>
                <a:spcPct val="100000"/>
              </a:lnSpc>
            </a:pPr>
            <a:r>
              <a:rPr lang="zh-CN" altLang="en-US" dirty="0">
                <a:sym typeface="Arial" panose="020B0604020202020204" charset="-52"/>
              </a:rPr>
              <a:t>—生病→—发烧</a:t>
            </a:r>
            <a:endParaRPr lang="zh-CN" altLang="en-US" dirty="0">
              <a:sym typeface="Arial" panose="020B0604020202020204" charset="-52"/>
            </a:endParaRPr>
          </a:p>
          <a:p>
            <a:pPr fontAlgn="auto">
              <a:lnSpc>
                <a:spcPct val="100000"/>
              </a:lnSpc>
            </a:pPr>
            <a:r>
              <a:rPr lang="zh-CN" altLang="en-US" dirty="0">
                <a:solidFill>
                  <a:srgbClr val="FFFF00"/>
                </a:solidFill>
                <a:sym typeface="+mn-ea"/>
              </a:rPr>
              <a:t>口诀：肯前必肯后，否后必否前</a:t>
            </a:r>
            <a:endParaRPr lang="zh-CN" altLang="en-US" dirty="0">
              <a:solidFill>
                <a:srgbClr val="FFFF00"/>
              </a:solidFill>
              <a:sym typeface="+mn-ea"/>
            </a:endParaRPr>
          </a:p>
          <a:p>
            <a:pPr fontAlgn="auto">
              <a:lnSpc>
                <a:spcPct val="100000"/>
              </a:lnSpc>
            </a:pPr>
            <a:r>
              <a:rPr lang="zh-CN" altLang="en-US" dirty="0">
                <a:solidFill>
                  <a:srgbClr val="FFFF00"/>
                </a:solidFill>
                <a:sym typeface="Arial" panose="020B0604020202020204" charset="-52"/>
              </a:rPr>
              <a:t>      否前、肯后</a:t>
            </a:r>
            <a:r>
              <a:rPr lang="zh-CN" altLang="en-US" dirty="0">
                <a:solidFill>
                  <a:srgbClr val="FFFF00"/>
                </a:solidFill>
                <a:sym typeface="+mn-ea"/>
              </a:rPr>
              <a:t>不必然</a:t>
            </a:r>
            <a:endParaRPr lang="zh-CN" altLang="en-US" dirty="0">
              <a:solidFill>
                <a:srgbClr val="FFFF00"/>
              </a:solidFill>
              <a:sym typeface="+mn-ea"/>
            </a:endParaRPr>
          </a:p>
          <a:p>
            <a:endParaRPr lang="zh-CN" altLang="en-US" b="1" dirty="0">
              <a:latin typeface="黑体" panose="02010609060101010101" pitchFamily="49" charset="-122"/>
              <a:ea typeface="黑体" panose="02010609060101010101" pitchFamily="49" charset="-122"/>
              <a:sym typeface="Arial" panose="020B0604020202020204" charset="-52"/>
            </a:endParaRPr>
          </a:p>
          <a:p>
            <a:endParaRPr lang="zh-CN" altLang="en-US" b="1" dirty="0">
              <a:latin typeface="黑体" panose="02010609060101010101" pitchFamily="49" charset="-122"/>
              <a:ea typeface="黑体" panose="02010609060101010101" pitchFamily="49" charset="-122"/>
              <a:sym typeface="Arial" panose="020B0604020202020204" charset="-52"/>
            </a:endParaRPr>
          </a:p>
        </p:txBody>
      </p:sp>
      <p:sp>
        <p:nvSpPr>
          <p:cNvPr id="1049082" name="文本占位符 3"/>
          <p:cNvSpPr>
            <a:spLocks noGrp="1"/>
          </p:cNvSpPr>
          <p:nvPr>
            <p:ph type="body" orient="vert" sz="quarter" idx="13"/>
          </p:nvPr>
        </p:nvSpPr>
        <p:spPr/>
        <p:txBody>
          <a:bodyPr/>
          <a:p>
            <a:endParaRPr lang="zh-CN" alt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381" name=""/>
        <p:cNvGrpSpPr/>
        <p:nvPr/>
      </p:nvGrpSpPr>
      <p:grpSpPr>
        <a:xfrm>
          <a:off x="0" y="0"/>
          <a:ext cx="0" cy="0"/>
          <a:chOff x="0" y="0"/>
          <a:chExt cx="0" cy="0"/>
        </a:xfrm>
      </p:grpSpPr>
      <p:sp>
        <p:nvSpPr>
          <p:cNvPr id="1049083" name="标题 1"/>
          <p:cNvSpPr>
            <a:spLocks noGrp="1"/>
          </p:cNvSpPr>
          <p:nvPr>
            <p:ph type="title"/>
          </p:nvPr>
        </p:nvSpPr>
        <p:spPr/>
        <p:txBody>
          <a:bodyPr/>
          <a:p>
            <a:endParaRPr lang="zh-CN" altLang="en-US"/>
          </a:p>
        </p:txBody>
      </p:sp>
      <p:sp>
        <p:nvSpPr>
          <p:cNvPr id="1049084" name="内容占位符 2"/>
          <p:cNvSpPr>
            <a:spLocks noGrp="1"/>
          </p:cNvSpPr>
          <p:nvPr>
            <p:ph idx="1"/>
          </p:nvPr>
        </p:nvSpPr>
        <p:spPr/>
        <p:txBody>
          <a:bodyPr>
            <a:normAutofit fontScale="95000"/>
          </a:bodyPr>
          <a:p>
            <a:r>
              <a:rPr lang="en-US" altLang="zh-CN" dirty="0"/>
              <a:t>【</a:t>
            </a:r>
            <a:r>
              <a:rPr lang="zh-CN" altLang="en-US" dirty="0"/>
              <a:t>例</a:t>
            </a:r>
            <a:r>
              <a:rPr lang="en-US" altLang="zh-CN" dirty="0"/>
              <a:t>1】</a:t>
            </a:r>
            <a:r>
              <a:rPr lang="zh-CN" altLang="en-US" dirty="0"/>
              <a:t>如果某人是杀人犯，那么案发时他在现场。据此，我们可以推出：</a:t>
            </a:r>
            <a:endParaRPr lang="zh-CN" altLang="en-US" dirty="0"/>
          </a:p>
          <a:p>
            <a:r>
              <a:rPr lang="en-US" altLang="zh-CN" dirty="0"/>
              <a:t>A</a:t>
            </a:r>
            <a:r>
              <a:rPr lang="zh-CN" altLang="en-US" dirty="0"/>
              <a:t>．张三案发时在现场，所以张三是杀人犯</a:t>
            </a:r>
            <a:endParaRPr lang="zh-CN" altLang="en-US" dirty="0"/>
          </a:p>
          <a:p>
            <a:r>
              <a:rPr lang="en-US" altLang="zh-CN" dirty="0"/>
              <a:t>B</a:t>
            </a:r>
            <a:r>
              <a:rPr lang="zh-CN" altLang="en-US" dirty="0"/>
              <a:t>．李四不是杀人犯，所以李四案发时不在现场</a:t>
            </a:r>
            <a:endParaRPr lang="zh-CN" altLang="en-US" dirty="0"/>
          </a:p>
          <a:p>
            <a:r>
              <a:rPr lang="en-US" altLang="zh-CN" dirty="0"/>
              <a:t>C</a:t>
            </a:r>
            <a:r>
              <a:rPr lang="zh-CN" altLang="en-US" dirty="0"/>
              <a:t>．王五案发时不在现场，所以王五不是杀人犯</a:t>
            </a:r>
            <a:endParaRPr lang="zh-CN" altLang="en-US" dirty="0"/>
          </a:p>
          <a:p>
            <a:r>
              <a:rPr lang="en-US" altLang="zh-CN" dirty="0"/>
              <a:t>D</a:t>
            </a:r>
            <a:r>
              <a:rPr lang="zh-CN" altLang="en-US" dirty="0"/>
              <a:t>．许六不在案发现场，但许六是杀人犯</a:t>
            </a:r>
            <a:endParaRPr lang="zh-CN" altLang="en-US" dirty="0"/>
          </a:p>
          <a:p>
            <a:endParaRPr lang="zh-CN" altLang="en-US" dirty="0"/>
          </a:p>
        </p:txBody>
      </p:sp>
      <p:sp>
        <p:nvSpPr>
          <p:cNvPr id="1049085" name="竖排文字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640" name="文本占位符 3"/>
          <p:cNvSpPr>
            <a:spLocks noGrp="1"/>
          </p:cNvSpPr>
          <p:nvPr>
            <p:ph type="body" orient="vert" sz="quarter" idx="13"/>
          </p:nvPr>
        </p:nvSpPr>
        <p:spPr/>
        <p:txBody>
          <a:bodyPr/>
          <a:p>
            <a:endParaRPr lang="zh-CN" altLang="en-US" dirty="0"/>
          </a:p>
        </p:txBody>
      </p:sp>
      <p:sp>
        <p:nvSpPr>
          <p:cNvPr id="1048641" name="内容占位符 6"/>
          <p:cNvSpPr>
            <a:spLocks noGrp="1"/>
          </p:cNvSpPr>
          <p:nvPr>
            <p:ph idx="1"/>
          </p:nvPr>
        </p:nvSpPr>
        <p:spPr/>
        <p:txBody>
          <a:bodyPr>
            <a:normAutofit/>
          </a:bodyPr>
          <a:p>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sp>
        <p:nvSpPr>
          <p:cNvPr id="1048642" name="标题 8"/>
          <p:cNvSpPr>
            <a:spLocks noGrp="1"/>
          </p:cNvSpPr>
          <p:nvPr>
            <p:ph type="title"/>
          </p:nvPr>
        </p:nvSpPr>
        <p:spPr/>
        <p:txBody>
          <a:bodyPr/>
          <a:p>
            <a:endParaRPr lang="zh-CN" altLang="en-US" dirty="0"/>
          </a:p>
        </p:txBody>
      </p:sp>
      <p:pic>
        <p:nvPicPr>
          <p:cNvPr id="2097158" name="内容占位符 4"/>
          <p:cNvPicPr>
            <a:picLocks noChangeAspect="1"/>
          </p:cNvPicPr>
          <p:nvPr/>
        </p:nvPicPr>
        <p:blipFill rotWithShape="1">
          <a:blip r:embed="rId1"/>
          <a:srcRect l="7240" t="9579"/>
          <a:stretch>
            <a:fillRect/>
          </a:stretch>
        </p:blipFill>
        <p:spPr>
          <a:xfrm>
            <a:off x="457200" y="1200151"/>
            <a:ext cx="4745176" cy="2877170"/>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9086" name="标题 1"/>
          <p:cNvSpPr>
            <a:spLocks noGrp="1"/>
          </p:cNvSpPr>
          <p:nvPr>
            <p:ph type="title"/>
          </p:nvPr>
        </p:nvSpPr>
        <p:spPr/>
        <p:txBody>
          <a:bodyPr/>
          <a:p>
            <a:endParaRPr lang="zh-CN" altLang="en-US"/>
          </a:p>
        </p:txBody>
      </p:sp>
      <p:sp>
        <p:nvSpPr>
          <p:cNvPr id="1049087" name="内容占位符 2"/>
          <p:cNvSpPr>
            <a:spLocks noGrp="1"/>
          </p:cNvSpPr>
          <p:nvPr>
            <p:ph idx="1"/>
          </p:nvPr>
        </p:nvSpPr>
        <p:spPr/>
        <p:txBody>
          <a:bodyPr>
            <a:normAutofit fontScale="75000" lnSpcReduction="20000"/>
          </a:bodyPr>
          <a:p>
            <a:pPr fontAlgn="auto">
              <a:lnSpc>
                <a:spcPct val="120000"/>
              </a:lnSpc>
              <a:spcBef>
                <a:spcPts val="0"/>
              </a:spcBef>
              <a:spcAft>
                <a:spcPts val="0"/>
              </a:spcAft>
            </a:pPr>
            <a:r>
              <a:rPr lang="zh-CN" altLang="en-US" dirty="0"/>
              <a:t>【例</a:t>
            </a:r>
            <a:r>
              <a:rPr lang="en-US" altLang="zh-CN" dirty="0"/>
              <a:t>2</a:t>
            </a:r>
            <a:r>
              <a:rPr lang="zh-CN" altLang="en-US" dirty="0"/>
              <a:t>】如果月球表面曾经是岩浆海洋，那么许多元素的分布就应该是连续的。岩浆海洋掌握着解开月球诞生之谜的钥匙，如果岩浆海洋的存在得到确认，那么“巨型冲击假说”将成为最有力的月亮起源说。</a:t>
            </a:r>
            <a:endParaRPr lang="zh-CN" altLang="en-US" dirty="0"/>
          </a:p>
          <a:p>
            <a:pPr fontAlgn="auto">
              <a:lnSpc>
                <a:spcPct val="120000"/>
              </a:lnSpc>
              <a:spcBef>
                <a:spcPts val="0"/>
              </a:spcBef>
              <a:spcAft>
                <a:spcPts val="0"/>
              </a:spcAft>
            </a:pPr>
            <a:r>
              <a:rPr lang="zh-CN" altLang="en-US" dirty="0"/>
              <a:t>由此可以推出：</a:t>
            </a:r>
            <a:endParaRPr lang="zh-CN" altLang="en-US" dirty="0"/>
          </a:p>
          <a:p>
            <a:pPr fontAlgn="auto">
              <a:lnSpc>
                <a:spcPct val="120000"/>
              </a:lnSpc>
              <a:spcBef>
                <a:spcPts val="0"/>
              </a:spcBef>
              <a:spcAft>
                <a:spcPts val="0"/>
              </a:spcAft>
            </a:pPr>
            <a:r>
              <a:rPr lang="zh-CN" altLang="en-US" dirty="0"/>
              <a:t>A.如果月球表面不曾是岩浆海洋，那么月球表面的元素分布就不是连续的。</a:t>
            </a:r>
            <a:endParaRPr lang="zh-CN" altLang="en-US" dirty="0"/>
          </a:p>
          <a:p>
            <a:pPr fontAlgn="auto">
              <a:lnSpc>
                <a:spcPct val="120000"/>
              </a:lnSpc>
              <a:spcBef>
                <a:spcPts val="0"/>
              </a:spcBef>
              <a:spcAft>
                <a:spcPts val="0"/>
              </a:spcAft>
            </a:pPr>
            <a:r>
              <a:rPr lang="zh-CN" altLang="en-US" dirty="0"/>
              <a:t>B.如果“巨型冲击假说”没有成为最有力的月亮起源说，那么表明月球表面的元素分布都不是连续的。</a:t>
            </a:r>
            <a:endParaRPr lang="zh-CN" altLang="en-US" dirty="0"/>
          </a:p>
          <a:p>
            <a:pPr fontAlgn="auto">
              <a:lnSpc>
                <a:spcPct val="120000"/>
              </a:lnSpc>
              <a:spcBef>
                <a:spcPts val="0"/>
              </a:spcBef>
              <a:spcAft>
                <a:spcPts val="0"/>
              </a:spcAft>
            </a:pPr>
            <a:r>
              <a:rPr lang="zh-CN" altLang="en-US" dirty="0"/>
              <a:t>C.如果月球表面的元素分布不是连续的，那么月球表面不曾是岩浆海洋</a:t>
            </a:r>
            <a:endParaRPr lang="zh-CN" altLang="en-US" dirty="0"/>
          </a:p>
          <a:p>
            <a:pPr fontAlgn="auto">
              <a:lnSpc>
                <a:spcPct val="120000"/>
              </a:lnSpc>
              <a:spcBef>
                <a:spcPts val="0"/>
              </a:spcBef>
              <a:spcAft>
                <a:spcPts val="0"/>
              </a:spcAft>
            </a:pPr>
            <a:r>
              <a:rPr lang="zh-CN" altLang="en-US" dirty="0"/>
              <a:t>D.如果月球表面的元素分布是连续的，那么“巨型冲击假说”将成为最有力的月亮起源说</a:t>
            </a:r>
            <a:endParaRPr lang="zh-CN" altLang="en-US" dirty="0"/>
          </a:p>
          <a:p>
            <a:pPr>
              <a:lnSpc>
                <a:spcPct val="120000"/>
              </a:lnSpc>
              <a:spcBef>
                <a:spcPts val="0"/>
              </a:spcBef>
              <a:spcAft>
                <a:spcPts val="0"/>
              </a:spcAft>
            </a:pPr>
            <a:endParaRPr lang="zh-CN" altLang="en-US" dirty="0"/>
          </a:p>
        </p:txBody>
      </p:sp>
      <p:sp>
        <p:nvSpPr>
          <p:cNvPr id="1049088" name="竖排文字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9089" name="标题 1"/>
          <p:cNvSpPr>
            <a:spLocks noGrp="1"/>
          </p:cNvSpPr>
          <p:nvPr>
            <p:ph type="title"/>
          </p:nvPr>
        </p:nvSpPr>
        <p:spPr/>
        <p:txBody>
          <a:bodyPr/>
          <a:p>
            <a:r>
              <a:rPr lang="zh-CN" altLang="en-US" dirty="0"/>
              <a:t>高频考点</a:t>
            </a:r>
            <a:r>
              <a:rPr lang="en-US" altLang="zh-CN" dirty="0"/>
              <a:t>46 </a:t>
            </a:r>
            <a:r>
              <a:rPr lang="zh-CN" altLang="en-US" dirty="0"/>
              <a:t>翻译推理（二）</a:t>
            </a:r>
            <a:endParaRPr lang="zh-CN" altLang="en-US" dirty="0"/>
          </a:p>
        </p:txBody>
      </p:sp>
      <p:sp>
        <p:nvSpPr>
          <p:cNvPr id="1049090" name="内容占位符 2"/>
          <p:cNvSpPr>
            <a:spLocks noGrp="1"/>
          </p:cNvSpPr>
          <p:nvPr>
            <p:ph idx="1"/>
          </p:nvPr>
        </p:nvSpPr>
        <p:spPr/>
        <p:txBody>
          <a:bodyPr/>
          <a:p>
            <a:r>
              <a:rPr lang="zh-CN" altLang="en-US" dirty="0"/>
              <a:t>且关系</a:t>
            </a:r>
            <a:endParaRPr lang="en-US" altLang="zh-CN" dirty="0"/>
          </a:p>
          <a:p>
            <a:r>
              <a:rPr lang="zh-CN" altLang="en-US" dirty="0"/>
              <a:t>或关系</a:t>
            </a:r>
            <a:endParaRPr lang="zh-CN" altLang="en-US" dirty="0"/>
          </a:p>
        </p:txBody>
      </p:sp>
      <p:sp>
        <p:nvSpPr>
          <p:cNvPr id="1049091"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384" name=""/>
        <p:cNvGrpSpPr/>
        <p:nvPr/>
      </p:nvGrpSpPr>
      <p:grpSpPr>
        <a:xfrm>
          <a:off x="0" y="0"/>
          <a:ext cx="0" cy="0"/>
          <a:chOff x="0" y="0"/>
          <a:chExt cx="0" cy="0"/>
        </a:xfrm>
      </p:grpSpPr>
      <p:sp>
        <p:nvSpPr>
          <p:cNvPr id="1049092" name="标题 1"/>
          <p:cNvSpPr>
            <a:spLocks noGrp="1"/>
          </p:cNvSpPr>
          <p:nvPr>
            <p:ph type="title"/>
          </p:nvPr>
        </p:nvSpPr>
        <p:spPr/>
        <p:txBody>
          <a:bodyPr/>
          <a:p>
            <a:r>
              <a:rPr lang="zh-CN" altLang="en-US" dirty="0">
                <a:sym typeface="+mn-ea"/>
              </a:rPr>
              <a:t>联言命题：“且”关系</a:t>
            </a:r>
            <a:endParaRPr lang="zh-CN" altLang="en-US" dirty="0"/>
          </a:p>
        </p:txBody>
      </p:sp>
      <p:sp>
        <p:nvSpPr>
          <p:cNvPr id="1049093" name="内容占位符 2"/>
          <p:cNvSpPr>
            <a:spLocks noGrp="1"/>
          </p:cNvSpPr>
          <p:nvPr>
            <p:ph idx="1"/>
          </p:nvPr>
        </p:nvSpPr>
        <p:spPr/>
        <p:txBody>
          <a:bodyPr>
            <a:normAutofit/>
          </a:bodyPr>
          <a:p>
            <a:pPr algn="just">
              <a:lnSpc>
                <a:spcPct val="100000"/>
              </a:lnSpc>
            </a:pPr>
            <a:r>
              <a:rPr lang="zh-CN" altLang="en-US">
                <a:sym typeface="Arial" panose="020B0604020202020204" charset="-52"/>
              </a:rPr>
              <a:t>有车有房</a:t>
            </a:r>
            <a:endParaRPr lang="zh-CN" altLang="en-US">
              <a:sym typeface="Arial" panose="020B0604020202020204" charset="-52"/>
            </a:endParaRPr>
          </a:p>
          <a:p>
            <a:pPr algn="just">
              <a:lnSpc>
                <a:spcPct val="100000"/>
              </a:lnSpc>
            </a:pPr>
            <a:r>
              <a:rPr lang="zh-CN" altLang="en-US">
                <a:sym typeface="+mn-ea"/>
              </a:rPr>
              <a:t>翻译：A且B</a:t>
            </a:r>
            <a:endParaRPr lang="zh-CN" altLang="en-US"/>
          </a:p>
          <a:p>
            <a:endParaRPr lang="en-US" altLang="zh-CN" b="1" dirty="0">
              <a:solidFill>
                <a:srgbClr val="000000"/>
              </a:solidFill>
              <a:latin typeface="黑体" panose="02010609060101010101" pitchFamily="49" charset="-122"/>
              <a:ea typeface="黑体" panose="02010609060101010101" pitchFamily="49" charset="-122"/>
              <a:sym typeface="+mn-ea"/>
            </a:endParaRPr>
          </a:p>
        </p:txBody>
      </p:sp>
      <p:sp>
        <p:nvSpPr>
          <p:cNvPr id="1049094" name="文本占位符 3"/>
          <p:cNvSpPr>
            <a:spLocks noGrp="1"/>
          </p:cNvSpPr>
          <p:nvPr>
            <p:ph type="body" orient="vert" sz="quarter" idx="13"/>
          </p:nvPr>
        </p:nvSpPr>
        <p:spPr/>
        <p:txBody>
          <a:bodyPr/>
          <a:p>
            <a:endParaRPr lang="zh-CN" alt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9095" name="左右箭头 5"/>
          <p:cNvSpPr/>
          <p:nvPr/>
        </p:nvSpPr>
        <p:spPr>
          <a:xfrm>
            <a:off x="3009265" y="3171825"/>
            <a:ext cx="504190" cy="128270"/>
          </a:xfrm>
          <a:prstGeom prst="lef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49096" name="左右箭头 6"/>
          <p:cNvSpPr/>
          <p:nvPr/>
        </p:nvSpPr>
        <p:spPr>
          <a:xfrm>
            <a:off x="3009265" y="2717800"/>
            <a:ext cx="504190" cy="128270"/>
          </a:xfrm>
          <a:prstGeom prst="lef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49097" name="标题 1"/>
          <p:cNvSpPr>
            <a:spLocks noGrp="1"/>
          </p:cNvSpPr>
          <p:nvPr>
            <p:ph type="title"/>
          </p:nvPr>
        </p:nvSpPr>
        <p:spPr/>
        <p:txBody>
          <a:bodyPr/>
          <a:p>
            <a:r>
              <a:rPr lang="zh-CN" altLang="en-US" dirty="0">
                <a:sym typeface="+mn-ea"/>
              </a:rPr>
              <a:t>联言命题：“且”关系</a:t>
            </a:r>
            <a:endParaRPr lang="zh-CN" altLang="en-US" dirty="0"/>
          </a:p>
        </p:txBody>
      </p:sp>
      <p:sp>
        <p:nvSpPr>
          <p:cNvPr id="1049098" name="内容占位符 2"/>
          <p:cNvSpPr>
            <a:spLocks noGrp="1"/>
          </p:cNvSpPr>
          <p:nvPr>
            <p:ph idx="1"/>
          </p:nvPr>
        </p:nvSpPr>
        <p:spPr/>
        <p:txBody>
          <a:bodyPr>
            <a:normAutofit/>
          </a:bodyPr>
          <a:p>
            <a:pPr algn="just">
              <a:lnSpc>
                <a:spcPct val="100000"/>
              </a:lnSpc>
            </a:pPr>
            <a:r>
              <a:rPr lang="zh-CN" altLang="en-US">
                <a:sym typeface="Arial" panose="020B0604020202020204" charset="-52"/>
              </a:rPr>
              <a:t>有车有房</a:t>
            </a:r>
            <a:endParaRPr lang="zh-CN" altLang="en-US">
              <a:sym typeface="Arial" panose="020B0604020202020204" charset="-52"/>
            </a:endParaRPr>
          </a:p>
          <a:p>
            <a:pPr algn="just">
              <a:lnSpc>
                <a:spcPct val="100000"/>
              </a:lnSpc>
            </a:pPr>
            <a:r>
              <a:rPr lang="zh-CN" altLang="en-US">
                <a:sym typeface="+mn-ea"/>
              </a:rPr>
              <a:t>翻译：A且B</a:t>
            </a:r>
            <a:endParaRPr lang="zh-CN" altLang="en-US"/>
          </a:p>
          <a:p>
            <a:pPr algn="just">
              <a:lnSpc>
                <a:spcPct val="100000"/>
              </a:lnSpc>
            </a:pPr>
            <a:r>
              <a:rPr lang="zh-CN" altLang="en-US">
                <a:sym typeface="+mn-ea"/>
              </a:rPr>
              <a:t>“且”关系逻辑含义</a:t>
            </a:r>
            <a:endParaRPr lang="zh-CN" altLang="en-US">
              <a:sym typeface="+mn-ea"/>
            </a:endParaRPr>
          </a:p>
          <a:p>
            <a:pPr algn="just">
              <a:lnSpc>
                <a:spcPct val="100000"/>
              </a:lnSpc>
            </a:pPr>
            <a:r>
              <a:rPr lang="zh-CN" altLang="en-US">
                <a:sym typeface="+mn-ea"/>
              </a:rPr>
              <a:t>1、“A且B”为真     当且仅当A、B都为真</a:t>
            </a:r>
            <a:endParaRPr lang="zh-CN" altLang="en-US">
              <a:sym typeface="+mn-ea"/>
            </a:endParaRPr>
          </a:p>
          <a:p>
            <a:pPr algn="just">
              <a:lnSpc>
                <a:spcPct val="100000"/>
              </a:lnSpc>
            </a:pPr>
            <a:r>
              <a:rPr lang="zh-CN" altLang="en-US">
                <a:sym typeface="+mn-ea"/>
              </a:rPr>
              <a:t>2、“A且B”为假     则A、B至少有一个为假</a:t>
            </a:r>
            <a:endParaRPr lang="zh-CN" altLang="en-US">
              <a:sym typeface="+mn-ea"/>
            </a:endParaRPr>
          </a:p>
          <a:p>
            <a:pPr algn="just">
              <a:lnSpc>
                <a:spcPct val="100000"/>
              </a:lnSpc>
            </a:pPr>
            <a:r>
              <a:rPr lang="zh-CN" altLang="en-US">
                <a:solidFill>
                  <a:srgbClr val="FFFF00"/>
                </a:solidFill>
                <a:sym typeface="+mn-ea"/>
              </a:rPr>
              <a:t>口诀：全真必真，一假必假</a:t>
            </a:r>
            <a:endParaRPr lang="zh-CN" altLang="en-US">
              <a:solidFill>
                <a:srgbClr val="FFFF00"/>
              </a:solidFill>
              <a:sym typeface="+mn-ea"/>
            </a:endParaRPr>
          </a:p>
          <a:p>
            <a:endParaRPr lang="zh-CN" altLang="en-US" b="1" dirty="0">
              <a:solidFill>
                <a:srgbClr val="FFFF00"/>
              </a:solidFill>
              <a:latin typeface="黑体" panose="02010609060101010101" pitchFamily="49" charset="-122"/>
              <a:ea typeface="黑体" panose="02010609060101010101" pitchFamily="49" charset="-122"/>
              <a:sym typeface="+mn-ea"/>
            </a:endParaRPr>
          </a:p>
        </p:txBody>
      </p:sp>
      <p:sp>
        <p:nvSpPr>
          <p:cNvPr id="1049099" name="文本占位符 3"/>
          <p:cNvSpPr>
            <a:spLocks noGrp="1"/>
          </p:cNvSpPr>
          <p:nvPr>
            <p:ph type="body" orient="vert" sz="quarter" idx="13"/>
          </p:nvPr>
        </p:nvSpPr>
        <p:spPr/>
        <p:txBody>
          <a:bodyPr/>
          <a:p>
            <a:endParaRPr lang="zh-CN" alt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9100" name="标题 1"/>
          <p:cNvSpPr>
            <a:spLocks noGrp="1"/>
          </p:cNvSpPr>
          <p:nvPr>
            <p:ph type="title"/>
          </p:nvPr>
        </p:nvSpPr>
        <p:spPr/>
        <p:txBody>
          <a:bodyPr/>
          <a:p>
            <a:endParaRPr lang="zh-CN" altLang="en-US"/>
          </a:p>
        </p:txBody>
      </p:sp>
      <p:sp>
        <p:nvSpPr>
          <p:cNvPr id="1049101" name="内容占位符 2"/>
          <p:cNvSpPr>
            <a:spLocks noGrp="1"/>
          </p:cNvSpPr>
          <p:nvPr>
            <p:ph idx="1"/>
          </p:nvPr>
        </p:nvSpPr>
        <p:spPr/>
        <p:txBody>
          <a:bodyPr/>
          <a:p>
            <a:pPr algn="just">
              <a:lnSpc>
                <a:spcPct val="100000"/>
              </a:lnSpc>
            </a:pPr>
            <a:r>
              <a:rPr lang="zh-CN" altLang="en-US">
                <a:sym typeface="Arial" panose="020B0604020202020204" charset="-52"/>
              </a:rPr>
              <a:t>“且”关系替代关联词：</a:t>
            </a:r>
            <a:endParaRPr lang="zh-CN" altLang="en-US">
              <a:sym typeface="Arial" panose="020B0604020202020204" charset="-52"/>
            </a:endParaRPr>
          </a:p>
          <a:p>
            <a:pPr algn="just">
              <a:lnSpc>
                <a:spcPct val="100000"/>
              </a:lnSpc>
            </a:pPr>
            <a:r>
              <a:rPr lang="zh-CN" altLang="en-US">
                <a:sym typeface="+mn-ea"/>
              </a:rPr>
              <a:t>虽然</a:t>
            </a:r>
            <a:r>
              <a:rPr lang="zh-CN" altLang="en-US">
                <a:sym typeface="Arial" panose="020B0604020202020204" charset="-52"/>
              </a:rPr>
              <a:t>…，但是…</a:t>
            </a:r>
            <a:endParaRPr lang="zh-CN" altLang="en-US">
              <a:sym typeface="Arial" panose="020B0604020202020204" charset="-52"/>
            </a:endParaRPr>
          </a:p>
          <a:p>
            <a:pPr algn="just">
              <a:lnSpc>
                <a:spcPct val="100000"/>
              </a:lnSpc>
            </a:pPr>
            <a:r>
              <a:rPr lang="zh-CN" altLang="en-US">
                <a:sym typeface="Arial" panose="020B0604020202020204" charset="-52"/>
              </a:rPr>
              <a:t>不但…，而且…</a:t>
            </a:r>
            <a:endParaRPr lang="zh-CN" altLang="en-US">
              <a:sym typeface="Arial" panose="020B0604020202020204" charset="-52"/>
            </a:endParaRPr>
          </a:p>
          <a:p>
            <a:pPr algn="just">
              <a:lnSpc>
                <a:spcPct val="100000"/>
              </a:lnSpc>
            </a:pPr>
            <a:r>
              <a:rPr lang="zh-CN" altLang="en-US">
                <a:sym typeface="Arial" panose="020B0604020202020204" charset="-52"/>
              </a:rPr>
              <a:t>不仅…，还…</a:t>
            </a:r>
            <a:endParaRPr lang="zh-CN" altLang="en-US"/>
          </a:p>
        </p:txBody>
      </p:sp>
      <p:sp>
        <p:nvSpPr>
          <p:cNvPr id="1049102" name="文本占位符 3"/>
          <p:cNvSpPr>
            <a:spLocks noGrp="1"/>
          </p:cNvSpPr>
          <p:nvPr>
            <p:ph type="body" orient="vert" sz="quarter" idx="13"/>
          </p:nvPr>
        </p:nvSpPr>
        <p:spPr/>
        <p:txBody>
          <a:bodyPr/>
          <a:p>
            <a:endParaRPr lang="zh-CN" alt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387" name=""/>
        <p:cNvGrpSpPr/>
        <p:nvPr/>
      </p:nvGrpSpPr>
      <p:grpSpPr>
        <a:xfrm>
          <a:off x="0" y="0"/>
          <a:ext cx="0" cy="0"/>
          <a:chOff x="0" y="0"/>
          <a:chExt cx="0" cy="0"/>
        </a:xfrm>
      </p:grpSpPr>
      <p:sp>
        <p:nvSpPr>
          <p:cNvPr id="1049103" name="标题 1"/>
          <p:cNvSpPr>
            <a:spLocks noGrp="1"/>
          </p:cNvSpPr>
          <p:nvPr>
            <p:ph type="title"/>
          </p:nvPr>
        </p:nvSpPr>
        <p:spPr/>
        <p:txBody>
          <a:bodyPr/>
          <a:p>
            <a:r>
              <a:rPr lang="zh-CN" altLang="en-US" dirty="0">
                <a:sym typeface="+mn-ea"/>
              </a:rPr>
              <a:t>选言命题：“或”关系</a:t>
            </a:r>
            <a:endParaRPr lang="zh-CN" altLang="en-US" dirty="0"/>
          </a:p>
        </p:txBody>
      </p:sp>
      <p:sp>
        <p:nvSpPr>
          <p:cNvPr id="1049104" name="内容占位符 2"/>
          <p:cNvSpPr>
            <a:spLocks noGrp="1"/>
          </p:cNvSpPr>
          <p:nvPr>
            <p:ph idx="1"/>
          </p:nvPr>
        </p:nvSpPr>
        <p:spPr/>
        <p:txBody>
          <a:bodyPr>
            <a:normAutofit/>
          </a:bodyPr>
          <a:p>
            <a:pPr algn="just">
              <a:lnSpc>
                <a:spcPct val="100000"/>
              </a:lnSpc>
            </a:pPr>
            <a:r>
              <a:rPr lang="zh-CN" altLang="en-US">
                <a:sym typeface="+mn-ea"/>
              </a:rPr>
              <a:t>或者吃火锅，或者吃湘菜</a:t>
            </a:r>
            <a:endParaRPr lang="zh-CN" altLang="en-US">
              <a:sym typeface="Arial" panose="020B0604020202020204" charset="-52"/>
            </a:endParaRPr>
          </a:p>
          <a:p>
            <a:pPr algn="just">
              <a:lnSpc>
                <a:spcPct val="100000"/>
              </a:lnSpc>
            </a:pPr>
            <a:r>
              <a:rPr lang="zh-CN" altLang="en-US">
                <a:sym typeface="Arial" panose="020B0604020202020204" charset="-52"/>
              </a:rPr>
              <a:t>翻译：A或B</a:t>
            </a:r>
            <a:endParaRPr lang="zh-CN" altLang="en-US">
              <a:sym typeface="Arial" panose="020B0604020202020204" charset="-52"/>
            </a:endParaRPr>
          </a:p>
          <a:p>
            <a:pPr algn="just">
              <a:lnSpc>
                <a:spcPct val="100000"/>
              </a:lnSpc>
            </a:pPr>
            <a:endParaRPr lang="zh-CN" altLang="en-US"/>
          </a:p>
          <a:p>
            <a:endParaRPr lang="en-US" altLang="zh-CN" b="1" dirty="0">
              <a:solidFill>
                <a:srgbClr val="000000"/>
              </a:solidFill>
              <a:latin typeface="黑体" panose="02010609060101010101" pitchFamily="49" charset="-122"/>
              <a:ea typeface="黑体" panose="02010609060101010101" pitchFamily="49" charset="-122"/>
              <a:sym typeface="+mn-ea"/>
            </a:endParaRPr>
          </a:p>
        </p:txBody>
      </p:sp>
      <p:sp>
        <p:nvSpPr>
          <p:cNvPr id="1049105" name="文本占位符 3"/>
          <p:cNvSpPr>
            <a:spLocks noGrp="1"/>
          </p:cNvSpPr>
          <p:nvPr>
            <p:ph type="body" orient="vert" sz="quarter" idx="13"/>
          </p:nvPr>
        </p:nvSpPr>
        <p:spPr/>
        <p:txBody>
          <a:bodyPr/>
          <a:p>
            <a:endParaRPr lang="zh-CN" alt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388" name=""/>
        <p:cNvGrpSpPr/>
        <p:nvPr/>
      </p:nvGrpSpPr>
      <p:grpSpPr>
        <a:xfrm>
          <a:off x="0" y="0"/>
          <a:ext cx="0" cy="0"/>
          <a:chOff x="0" y="0"/>
          <a:chExt cx="0" cy="0"/>
        </a:xfrm>
      </p:grpSpPr>
      <p:sp>
        <p:nvSpPr>
          <p:cNvPr id="1049106" name="左右箭头 5"/>
          <p:cNvSpPr/>
          <p:nvPr/>
        </p:nvSpPr>
        <p:spPr>
          <a:xfrm>
            <a:off x="3009265" y="3458845"/>
            <a:ext cx="504190" cy="128270"/>
          </a:xfrm>
          <a:prstGeom prst="lef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49107" name="左右箭头 6"/>
          <p:cNvSpPr/>
          <p:nvPr/>
        </p:nvSpPr>
        <p:spPr>
          <a:xfrm>
            <a:off x="3009265" y="2717800"/>
            <a:ext cx="504190" cy="128270"/>
          </a:xfrm>
          <a:prstGeom prst="lef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49108" name="标题 1"/>
          <p:cNvSpPr>
            <a:spLocks noGrp="1"/>
          </p:cNvSpPr>
          <p:nvPr>
            <p:ph type="title"/>
          </p:nvPr>
        </p:nvSpPr>
        <p:spPr/>
        <p:txBody>
          <a:bodyPr/>
          <a:p>
            <a:r>
              <a:rPr lang="zh-CN" altLang="en-US" dirty="0">
                <a:sym typeface="+mn-ea"/>
              </a:rPr>
              <a:t>选言命题：“或”关系</a:t>
            </a:r>
            <a:endParaRPr lang="zh-CN" altLang="en-US" dirty="0"/>
          </a:p>
        </p:txBody>
      </p:sp>
      <p:sp>
        <p:nvSpPr>
          <p:cNvPr id="1049109" name="内容占位符 2"/>
          <p:cNvSpPr>
            <a:spLocks noGrp="1"/>
          </p:cNvSpPr>
          <p:nvPr>
            <p:ph idx="1"/>
          </p:nvPr>
        </p:nvSpPr>
        <p:spPr/>
        <p:txBody>
          <a:bodyPr>
            <a:normAutofit/>
          </a:bodyPr>
          <a:p>
            <a:pPr algn="just">
              <a:lnSpc>
                <a:spcPct val="100000"/>
              </a:lnSpc>
            </a:pPr>
            <a:r>
              <a:rPr lang="zh-CN" altLang="en-US" dirty="0">
                <a:sym typeface="+mn-ea"/>
              </a:rPr>
              <a:t>或者吃火锅，或者吃湘菜</a:t>
            </a:r>
            <a:endParaRPr lang="zh-CN" altLang="en-US" dirty="0">
              <a:sym typeface="Arial" panose="020B0604020202020204" charset="-52"/>
            </a:endParaRPr>
          </a:p>
          <a:p>
            <a:pPr algn="just">
              <a:lnSpc>
                <a:spcPct val="100000"/>
              </a:lnSpc>
            </a:pPr>
            <a:r>
              <a:rPr lang="zh-CN" altLang="en-US" dirty="0">
                <a:sym typeface="Arial" panose="020B0604020202020204" charset="-52"/>
              </a:rPr>
              <a:t>翻译：A或B</a:t>
            </a:r>
            <a:endParaRPr lang="zh-CN" altLang="en-US" dirty="0">
              <a:sym typeface="Arial" panose="020B0604020202020204" charset="-52"/>
            </a:endParaRPr>
          </a:p>
          <a:p>
            <a:pPr algn="just">
              <a:lnSpc>
                <a:spcPct val="100000"/>
              </a:lnSpc>
            </a:pPr>
            <a:r>
              <a:rPr lang="zh-CN" altLang="en-US" dirty="0">
                <a:sym typeface="+mn-ea"/>
              </a:rPr>
              <a:t>“或”关系逻辑含义</a:t>
            </a:r>
            <a:endParaRPr lang="zh-CN" altLang="en-US" dirty="0">
              <a:sym typeface="+mn-ea"/>
            </a:endParaRPr>
          </a:p>
          <a:p>
            <a:pPr algn="just">
              <a:lnSpc>
                <a:spcPct val="100000"/>
              </a:lnSpc>
            </a:pPr>
            <a:r>
              <a:rPr lang="zh-CN" altLang="en-US" dirty="0">
                <a:sym typeface="+mn-ea"/>
              </a:rPr>
              <a:t>1、“A或B”为真     那么A、B中至少有一个为真</a:t>
            </a:r>
            <a:endParaRPr lang="zh-CN" altLang="en-US" dirty="0">
              <a:sym typeface="+mn-ea"/>
            </a:endParaRPr>
          </a:p>
          <a:p>
            <a:pPr algn="just">
              <a:lnSpc>
                <a:spcPct val="100000"/>
              </a:lnSpc>
            </a:pPr>
            <a:r>
              <a:rPr lang="zh-CN" altLang="en-US" dirty="0">
                <a:sym typeface="+mn-ea"/>
              </a:rPr>
              <a:t>2、“A或B”为假     当且仅当A、B均为假</a:t>
            </a:r>
            <a:endParaRPr lang="zh-CN" altLang="en-US" dirty="0">
              <a:sym typeface="+mn-ea"/>
            </a:endParaRPr>
          </a:p>
          <a:p>
            <a:pPr algn="just">
              <a:lnSpc>
                <a:spcPct val="100000"/>
              </a:lnSpc>
            </a:pPr>
            <a:r>
              <a:rPr lang="zh-CN" altLang="en-US" dirty="0">
                <a:solidFill>
                  <a:srgbClr val="FFFF00"/>
                </a:solidFill>
                <a:sym typeface="+mn-ea"/>
              </a:rPr>
              <a:t>口诀：一真必真，全假必假</a:t>
            </a:r>
            <a:endParaRPr lang="zh-CN" altLang="en-US" dirty="0">
              <a:solidFill>
                <a:srgbClr val="FFFF00"/>
              </a:solidFill>
              <a:sym typeface="+mn-ea"/>
            </a:endParaRPr>
          </a:p>
          <a:p>
            <a:endParaRPr lang="zh-CN" altLang="en-US" b="1" dirty="0">
              <a:solidFill>
                <a:srgbClr val="FFFF00"/>
              </a:solidFill>
              <a:latin typeface="黑体" panose="02010609060101010101" pitchFamily="49" charset="-122"/>
              <a:ea typeface="黑体" panose="02010609060101010101" pitchFamily="49" charset="-122"/>
              <a:sym typeface="+mn-ea"/>
            </a:endParaRPr>
          </a:p>
        </p:txBody>
      </p:sp>
      <p:sp>
        <p:nvSpPr>
          <p:cNvPr id="1049110" name="文本占位符 3"/>
          <p:cNvSpPr>
            <a:spLocks noGrp="1"/>
          </p:cNvSpPr>
          <p:nvPr>
            <p:ph type="body" orient="vert" sz="quarter" idx="13"/>
          </p:nvPr>
        </p:nvSpPr>
        <p:spPr/>
        <p:txBody>
          <a:bodyPr/>
          <a:p>
            <a:endParaRPr lang="zh-CN" alt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389" name=""/>
        <p:cNvGrpSpPr/>
        <p:nvPr/>
      </p:nvGrpSpPr>
      <p:grpSpPr>
        <a:xfrm>
          <a:off x="0" y="0"/>
          <a:ext cx="0" cy="0"/>
          <a:chOff x="0" y="0"/>
          <a:chExt cx="0" cy="0"/>
        </a:xfrm>
      </p:grpSpPr>
      <p:sp>
        <p:nvSpPr>
          <p:cNvPr id="1049111" name="标题 1"/>
          <p:cNvSpPr>
            <a:spLocks noGrp="1"/>
          </p:cNvSpPr>
          <p:nvPr>
            <p:ph type="title"/>
          </p:nvPr>
        </p:nvSpPr>
        <p:spPr/>
        <p:txBody>
          <a:bodyPr/>
          <a:p>
            <a:endParaRPr lang="zh-CN" altLang="en-US"/>
          </a:p>
        </p:txBody>
      </p:sp>
      <p:sp>
        <p:nvSpPr>
          <p:cNvPr id="1049112" name="内容占位符 2"/>
          <p:cNvSpPr>
            <a:spLocks noGrp="1"/>
          </p:cNvSpPr>
          <p:nvPr>
            <p:ph idx="1"/>
          </p:nvPr>
        </p:nvSpPr>
        <p:spPr/>
        <p:txBody>
          <a:bodyPr/>
          <a:p>
            <a:pPr algn="just">
              <a:lnSpc>
                <a:spcPct val="100000"/>
              </a:lnSpc>
            </a:pPr>
            <a:r>
              <a:rPr lang="zh-CN" altLang="en-US">
                <a:sym typeface="Arial" panose="020B0604020202020204" charset="-52"/>
              </a:rPr>
              <a:t>“或”关系替代关联词</a:t>
            </a:r>
            <a:endParaRPr lang="zh-CN" altLang="en-US">
              <a:sym typeface="Arial" panose="020B0604020202020204" charset="-52"/>
            </a:endParaRPr>
          </a:p>
          <a:p>
            <a:pPr algn="just">
              <a:lnSpc>
                <a:spcPct val="100000"/>
              </a:lnSpc>
            </a:pPr>
            <a:r>
              <a:rPr lang="zh-CN" altLang="en-US">
                <a:sym typeface="Arial" panose="020B0604020202020204" charset="-52"/>
              </a:rPr>
              <a:t>… 和 …中至少一个</a:t>
            </a:r>
            <a:endParaRPr lang="zh-CN" altLang="en-US">
              <a:sym typeface="Arial" panose="020B0604020202020204" charset="-52"/>
            </a:endParaRPr>
          </a:p>
          <a:p>
            <a:pPr algn="just">
              <a:lnSpc>
                <a:spcPct val="100000"/>
              </a:lnSpc>
            </a:pPr>
            <a:r>
              <a:rPr lang="zh-CN" altLang="en-US">
                <a:sym typeface="Arial" panose="020B0604020202020204" charset="-52"/>
              </a:rPr>
              <a:t>… 和 …不都是</a:t>
            </a:r>
            <a:endParaRPr lang="zh-CN" altLang="en-US">
              <a:sym typeface="Arial" panose="020B0604020202020204" charset="-52"/>
            </a:endParaRPr>
          </a:p>
          <a:p>
            <a:pPr algn="just">
              <a:lnSpc>
                <a:spcPct val="100000"/>
              </a:lnSpc>
            </a:pPr>
            <a:r>
              <a:rPr lang="zh-CN" altLang="en-US">
                <a:sym typeface="Arial" panose="020B0604020202020204" charset="-52"/>
              </a:rPr>
              <a:t>… 和 …不能同时</a:t>
            </a:r>
            <a:endParaRPr lang="zh-CN" altLang="en-US">
              <a:sym typeface="Arial" panose="020B0604020202020204" charset="-52"/>
            </a:endParaRPr>
          </a:p>
          <a:p>
            <a:endParaRPr lang="zh-CN" altLang="en-US"/>
          </a:p>
        </p:txBody>
      </p:sp>
      <p:sp>
        <p:nvSpPr>
          <p:cNvPr id="1049113" name="文本占位符 3"/>
          <p:cNvSpPr>
            <a:spLocks noGrp="1"/>
          </p:cNvSpPr>
          <p:nvPr>
            <p:ph type="body" orient="vert" sz="quarter" idx="13"/>
          </p:nvPr>
        </p:nvSpPr>
        <p:spPr/>
        <p:txBody>
          <a:bodyPr/>
          <a:p>
            <a:endParaRPr lang="zh-CN" alt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sp>
        <p:nvSpPr>
          <p:cNvPr id="1049114" name="标题 1"/>
          <p:cNvSpPr>
            <a:spLocks noGrp="1"/>
          </p:cNvSpPr>
          <p:nvPr>
            <p:ph type="title"/>
          </p:nvPr>
        </p:nvSpPr>
        <p:spPr/>
        <p:txBody>
          <a:bodyPr/>
          <a:p>
            <a:r>
              <a:rPr lang="zh-CN" altLang="en-US" dirty="0">
                <a:sym typeface="+mn-ea"/>
              </a:rPr>
              <a:t>摩根定律</a:t>
            </a:r>
            <a:endParaRPr lang="zh-CN" altLang="en-US" dirty="0"/>
          </a:p>
        </p:txBody>
      </p:sp>
      <p:sp>
        <p:nvSpPr>
          <p:cNvPr id="1049115" name="内容占位符 2"/>
          <p:cNvSpPr>
            <a:spLocks noGrp="1"/>
          </p:cNvSpPr>
          <p:nvPr>
            <p:ph idx="1"/>
          </p:nvPr>
        </p:nvSpPr>
        <p:spPr/>
        <p:txBody>
          <a:bodyPr>
            <a:normAutofit/>
          </a:bodyPr>
          <a:p>
            <a:pPr algn="just">
              <a:lnSpc>
                <a:spcPct val="100000"/>
              </a:lnSpc>
            </a:pPr>
            <a:r>
              <a:rPr lang="zh-CN" altLang="en-US">
                <a:sym typeface="+mn-ea"/>
              </a:rPr>
              <a:t>（1）—（A或B）=  —A且—B</a:t>
            </a:r>
            <a:endParaRPr lang="zh-CN" altLang="en-US">
              <a:sym typeface="+mn-ea"/>
            </a:endParaRPr>
          </a:p>
          <a:p>
            <a:pPr algn="just">
              <a:lnSpc>
                <a:spcPct val="100000"/>
              </a:lnSpc>
            </a:pPr>
            <a:r>
              <a:rPr lang="zh-CN" altLang="en-US">
                <a:sym typeface="+mn-ea"/>
              </a:rPr>
              <a:t>（2）—（A且B）=  —A或—B</a:t>
            </a:r>
            <a:endParaRPr lang="zh-CN" altLang="en-US" strike="noStrike" noProof="1"/>
          </a:p>
          <a:p>
            <a:pPr lvl="0" algn="just">
              <a:lnSpc>
                <a:spcPct val="100000"/>
              </a:lnSpc>
            </a:pPr>
            <a:endParaRPr lang="zh-CN" altLang="en-US"/>
          </a:p>
        </p:txBody>
      </p:sp>
      <p:sp>
        <p:nvSpPr>
          <p:cNvPr id="1049116" name="文本占位符 3"/>
          <p:cNvSpPr>
            <a:spLocks noGrp="1"/>
          </p:cNvSpPr>
          <p:nvPr>
            <p:ph type="body" orient="vert" sz="quarter" idx="13"/>
          </p:nvPr>
        </p:nvSpPr>
        <p:spPr/>
        <p:txBody>
          <a:bodyPr/>
          <a:p>
            <a:endParaRPr lang="zh-CN" alt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9117" name="标题 1"/>
          <p:cNvSpPr>
            <a:spLocks noGrp="1"/>
          </p:cNvSpPr>
          <p:nvPr>
            <p:ph type="title"/>
          </p:nvPr>
        </p:nvSpPr>
        <p:spPr/>
        <p:txBody>
          <a:bodyPr/>
          <a:p>
            <a:r>
              <a:rPr lang="zh-CN" altLang="en-US" dirty="0">
                <a:sym typeface="+mn-ea"/>
              </a:rPr>
              <a:t>摩根定律</a:t>
            </a:r>
            <a:endParaRPr lang="zh-CN" altLang="en-US" dirty="0"/>
          </a:p>
        </p:txBody>
      </p:sp>
      <p:sp>
        <p:nvSpPr>
          <p:cNvPr id="1049118" name="内容占位符 2"/>
          <p:cNvSpPr>
            <a:spLocks noGrp="1"/>
          </p:cNvSpPr>
          <p:nvPr>
            <p:ph idx="1"/>
          </p:nvPr>
        </p:nvSpPr>
        <p:spPr/>
        <p:txBody>
          <a:bodyPr>
            <a:normAutofit/>
          </a:bodyPr>
          <a:p>
            <a:pPr algn="just">
              <a:lnSpc>
                <a:spcPct val="100000"/>
              </a:lnSpc>
            </a:pPr>
            <a:r>
              <a:rPr lang="zh-CN" altLang="en-US" dirty="0">
                <a:sym typeface="+mn-ea"/>
              </a:rPr>
              <a:t>（1）—（A或B）=  —A且—B</a:t>
            </a:r>
            <a:endParaRPr lang="zh-CN" altLang="en-US" dirty="0">
              <a:sym typeface="+mn-ea"/>
            </a:endParaRPr>
          </a:p>
          <a:p>
            <a:pPr algn="just">
              <a:lnSpc>
                <a:spcPct val="100000"/>
              </a:lnSpc>
            </a:pPr>
            <a:r>
              <a:rPr lang="zh-CN" altLang="en-US" dirty="0">
                <a:sym typeface="+mn-ea"/>
              </a:rPr>
              <a:t>（2）—（A且B）=  —A或—B</a:t>
            </a:r>
            <a:endParaRPr lang="zh-CN" altLang="en-US" dirty="0">
              <a:sym typeface="+mn-ea"/>
            </a:endParaRPr>
          </a:p>
          <a:p>
            <a:pPr algn="just">
              <a:lnSpc>
                <a:spcPct val="100000"/>
              </a:lnSpc>
            </a:pPr>
            <a:endParaRPr lang="zh-CN" altLang="en-US" strike="noStrike" noProof="1"/>
          </a:p>
          <a:p>
            <a:pPr lvl="0" algn="just">
              <a:lnSpc>
                <a:spcPct val="100000"/>
              </a:lnSpc>
            </a:pPr>
            <a:r>
              <a:rPr lang="zh-CN" altLang="en-US" dirty="0">
                <a:solidFill>
                  <a:srgbClr val="FFFF00"/>
                </a:solidFill>
                <a:sym typeface="+mn-ea"/>
              </a:rPr>
              <a:t>口诀：去括号，分负号</a:t>
            </a:r>
            <a:endParaRPr lang="zh-CN" altLang="en-US" dirty="0">
              <a:solidFill>
                <a:srgbClr val="FFFF00"/>
              </a:solidFill>
              <a:sym typeface="+mn-ea"/>
            </a:endParaRPr>
          </a:p>
          <a:p>
            <a:pPr lvl="0" algn="just">
              <a:lnSpc>
                <a:spcPct val="100000"/>
              </a:lnSpc>
            </a:pPr>
            <a:r>
              <a:rPr lang="zh-CN" altLang="en-US" dirty="0">
                <a:solidFill>
                  <a:srgbClr val="FFFF00"/>
                </a:solidFill>
                <a:sym typeface="Arial" panose="020B0604020202020204" pitchFamily="34" charset="0"/>
              </a:rPr>
              <a:t>“且”变“或”</a:t>
            </a:r>
            <a:r>
              <a:rPr lang="zh-CN" altLang="en-US" dirty="0">
                <a:solidFill>
                  <a:srgbClr val="FFFF00"/>
                </a:solidFill>
                <a:sym typeface="+mn-ea"/>
              </a:rPr>
              <a:t>“或”变“且”</a:t>
            </a:r>
            <a:endParaRPr lang="zh-CN" altLang="en-US" dirty="0">
              <a:solidFill>
                <a:srgbClr val="FFFF00"/>
              </a:solidFill>
              <a:sym typeface="+mn-ea"/>
            </a:endParaRPr>
          </a:p>
        </p:txBody>
      </p:sp>
      <p:sp>
        <p:nvSpPr>
          <p:cNvPr id="1049119" name="文本占位符 3"/>
          <p:cNvSpPr>
            <a:spLocks noGrp="1"/>
          </p:cNvSpPr>
          <p:nvPr>
            <p:ph type="body" orient="vert" sz="quarter" idx="13"/>
          </p:nvPr>
        </p:nvSpPr>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pic>
        <p:nvPicPr>
          <p:cNvPr id="2097159" name="内容占位符 4"/>
          <p:cNvPicPr>
            <a:picLocks noGrp="1" noChangeAspect="1"/>
          </p:cNvPicPr>
          <p:nvPr>
            <p:ph idx="1"/>
          </p:nvPr>
        </p:nvPicPr>
        <p:blipFill rotWithShape="1">
          <a:blip r:embed="rId1"/>
          <a:srcRect l="21888" t="7208"/>
          <a:stretch>
            <a:fillRect/>
          </a:stretch>
        </p:blipFill>
        <p:spPr>
          <a:xfrm>
            <a:off x="455635" y="1347614"/>
            <a:ext cx="3463121" cy="2825353"/>
          </a:xfrm>
          <a:prstGeom prst="rect">
            <a:avLst/>
          </a:prstGeom>
        </p:spPr>
      </p:pic>
      <p:sp>
        <p:nvSpPr>
          <p:cNvPr id="1048643" name="标题 1"/>
          <p:cNvSpPr>
            <a:spLocks noGrp="1"/>
          </p:cNvSpPr>
          <p:nvPr>
            <p:ph type="title"/>
          </p:nvPr>
        </p:nvSpPr>
        <p:spPr/>
        <p:txBody>
          <a:bodyPr/>
          <a:p>
            <a:endParaRPr lang="zh-CN" altLang="en-US"/>
          </a:p>
        </p:txBody>
      </p:sp>
      <p:sp>
        <p:nvSpPr>
          <p:cNvPr id="1048644"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9120" name="内容占位符 2"/>
          <p:cNvSpPr>
            <a:spLocks noGrp="1"/>
          </p:cNvSpPr>
          <p:nvPr>
            <p:ph idx="1"/>
          </p:nvPr>
        </p:nvSpPr>
        <p:spPr>
          <a:xfrm>
            <a:off x="457200" y="262890"/>
            <a:ext cx="5770880" cy="4331970"/>
          </a:xfrm>
        </p:spPr>
        <p:txBody>
          <a:bodyPr>
            <a:normAutofit/>
          </a:bodyPr>
          <a:p>
            <a:pPr algn="just" fontAlgn="auto">
              <a:lnSpc>
                <a:spcPct val="100000"/>
              </a:lnSpc>
            </a:pPr>
            <a:r>
              <a:rPr lang="zh-CN" altLang="en-US" dirty="0"/>
              <a:t>【例</a:t>
            </a:r>
            <a:r>
              <a:rPr lang="en-US" altLang="zh-CN" dirty="0"/>
              <a:t>1</a:t>
            </a:r>
            <a:r>
              <a:rPr lang="zh-CN" altLang="en-US" dirty="0"/>
              <a:t>】某珠宝店被盗，警察已发现如下线索：（1）甲、乙、丙三人至少有一个人是罪犯；（2）如果甲是罪犯，则乙一定是同案犯（3）盗窃发生时，乙正在咖啡店喝咖啡。由此推出：</a:t>
            </a:r>
            <a:endParaRPr lang="zh-CN" altLang="en-US" dirty="0"/>
          </a:p>
          <a:p>
            <a:pPr algn="just" fontAlgn="auto">
              <a:lnSpc>
                <a:spcPct val="100000"/>
              </a:lnSpc>
            </a:pPr>
            <a:r>
              <a:rPr lang="zh-CN" altLang="en-US" dirty="0"/>
              <a:t>A.甲是罪犯</a:t>
            </a:r>
            <a:endParaRPr lang="zh-CN" altLang="en-US" dirty="0"/>
          </a:p>
          <a:p>
            <a:pPr algn="just" fontAlgn="auto">
              <a:lnSpc>
                <a:spcPct val="100000"/>
              </a:lnSpc>
            </a:pPr>
            <a:r>
              <a:rPr lang="zh-CN" altLang="en-US" dirty="0"/>
              <a:t>B.甲、乙都是罪犯</a:t>
            </a:r>
            <a:endParaRPr lang="zh-CN" altLang="en-US" dirty="0"/>
          </a:p>
          <a:p>
            <a:pPr algn="just" fontAlgn="auto">
              <a:lnSpc>
                <a:spcPct val="100000"/>
              </a:lnSpc>
            </a:pPr>
            <a:r>
              <a:rPr lang="zh-CN" altLang="en-US" dirty="0"/>
              <a:t>C.甲、乙、丙都是罪犯</a:t>
            </a:r>
            <a:endParaRPr lang="zh-CN" altLang="en-US" dirty="0"/>
          </a:p>
          <a:p>
            <a:pPr algn="just" fontAlgn="auto">
              <a:lnSpc>
                <a:spcPct val="100000"/>
              </a:lnSpc>
            </a:pPr>
            <a:r>
              <a:rPr lang="zh-CN" altLang="en-US" dirty="0"/>
              <a:t>D.丙是罪犯</a:t>
            </a:r>
            <a:endParaRPr lang="zh-CN" altLang="en-US" dirty="0"/>
          </a:p>
        </p:txBody>
      </p:sp>
      <p:sp>
        <p:nvSpPr>
          <p:cNvPr id="1049121"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393" name=""/>
        <p:cNvGrpSpPr/>
        <p:nvPr/>
      </p:nvGrpSpPr>
      <p:grpSpPr>
        <a:xfrm>
          <a:off x="0" y="0"/>
          <a:ext cx="0" cy="0"/>
          <a:chOff x="0" y="0"/>
          <a:chExt cx="0" cy="0"/>
        </a:xfrm>
      </p:grpSpPr>
      <p:sp>
        <p:nvSpPr>
          <p:cNvPr id="1049122" name="内容占位符 2"/>
          <p:cNvSpPr>
            <a:spLocks noGrp="1"/>
          </p:cNvSpPr>
          <p:nvPr>
            <p:ph idx="1"/>
          </p:nvPr>
        </p:nvSpPr>
        <p:spPr>
          <a:xfrm>
            <a:off x="457200" y="262890"/>
            <a:ext cx="5770880" cy="4331970"/>
          </a:xfrm>
        </p:spPr>
        <p:txBody>
          <a:bodyPr>
            <a:normAutofit/>
          </a:bodyPr>
          <a:p>
            <a:pPr algn="just" fontAlgn="auto">
              <a:lnSpc>
                <a:spcPct val="100000"/>
              </a:lnSpc>
            </a:pPr>
            <a:r>
              <a:rPr lang="zh-CN" altLang="en-US" dirty="0"/>
              <a:t>【例</a:t>
            </a:r>
            <a:r>
              <a:rPr lang="en-US" altLang="zh-CN" dirty="0"/>
              <a:t>2</a:t>
            </a:r>
            <a:r>
              <a:rPr lang="zh-CN" altLang="en-US" dirty="0"/>
              <a:t>】如果李佳考试及格了，那么李华、孙涛和赵林肯定也及格了。由此可知：</a:t>
            </a:r>
            <a:endParaRPr lang="zh-CN" altLang="en-US" dirty="0"/>
          </a:p>
          <a:p>
            <a:pPr algn="just" fontAlgn="auto">
              <a:lnSpc>
                <a:spcPct val="100000"/>
              </a:lnSpc>
            </a:pPr>
            <a:r>
              <a:rPr lang="zh-CN" altLang="en-US" dirty="0"/>
              <a:t>A.如果李佳考试没及格，那么李华、孙涛和赵林中至少有一个没及格</a:t>
            </a:r>
            <a:endParaRPr lang="zh-CN" altLang="en-US" dirty="0"/>
          </a:p>
          <a:p>
            <a:pPr algn="just" fontAlgn="auto">
              <a:lnSpc>
                <a:spcPct val="100000"/>
              </a:lnSpc>
            </a:pPr>
            <a:r>
              <a:rPr lang="zh-CN" altLang="en-US" dirty="0"/>
              <a:t>B.如果李华、孙涛和赵林都及格了，那么李佳的成绩肯定也及格了</a:t>
            </a:r>
            <a:endParaRPr lang="zh-CN" altLang="en-US" dirty="0"/>
          </a:p>
          <a:p>
            <a:pPr algn="just" fontAlgn="auto">
              <a:lnSpc>
                <a:spcPct val="100000"/>
              </a:lnSpc>
            </a:pPr>
            <a:r>
              <a:rPr lang="zh-CN" altLang="en-US" dirty="0"/>
              <a:t>C.如果赵林的成绩没有及格，那么李华和孙涛不会都考及格</a:t>
            </a:r>
            <a:endParaRPr lang="zh-CN" altLang="en-US" dirty="0"/>
          </a:p>
          <a:p>
            <a:pPr algn="just" fontAlgn="auto">
              <a:lnSpc>
                <a:spcPct val="100000"/>
              </a:lnSpc>
            </a:pPr>
            <a:r>
              <a:rPr lang="zh-CN" altLang="en-US" dirty="0"/>
              <a:t>D.如果孙涛的成绩没有及格，那么李佳不会考及格</a:t>
            </a:r>
            <a:endParaRPr lang="zh-CN" altLang="en-US" dirty="0"/>
          </a:p>
        </p:txBody>
      </p:sp>
      <p:sp>
        <p:nvSpPr>
          <p:cNvPr id="1049123"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9124" name="标题 1"/>
          <p:cNvSpPr>
            <a:spLocks noGrp="1"/>
          </p:cNvSpPr>
          <p:nvPr>
            <p:ph type="title"/>
          </p:nvPr>
        </p:nvSpPr>
        <p:spPr/>
        <p:txBody>
          <a:bodyPr/>
          <a:p>
            <a:endParaRPr lang="zh-CN" altLang="en-US"/>
          </a:p>
        </p:txBody>
      </p:sp>
      <p:sp>
        <p:nvSpPr>
          <p:cNvPr id="1049125" name="内容占位符 2"/>
          <p:cNvSpPr>
            <a:spLocks noGrp="1"/>
          </p:cNvSpPr>
          <p:nvPr>
            <p:ph idx="1"/>
          </p:nvPr>
        </p:nvSpPr>
        <p:spPr/>
        <p:txBody>
          <a:bodyPr/>
          <a:p>
            <a:endParaRPr lang="zh-CN" altLang="en-US"/>
          </a:p>
        </p:txBody>
      </p:sp>
      <p:sp>
        <p:nvSpPr>
          <p:cNvPr id="1049126" name="文本占位符 3"/>
          <p:cNvSpPr>
            <a:spLocks noGrp="1"/>
          </p:cNvSpPr>
          <p:nvPr>
            <p:ph type="body" orient="vert" sz="quarter" idx="13"/>
          </p:nvPr>
        </p:nvSpPr>
        <p:spPr/>
        <p:txBody>
          <a:bodyPr/>
          <a:p>
            <a:endParaRPr lang="zh-CN"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9127" name="标题 1"/>
          <p:cNvSpPr>
            <a:spLocks noGrp="1"/>
          </p:cNvSpPr>
          <p:nvPr>
            <p:ph type="title"/>
          </p:nvPr>
        </p:nvSpPr>
        <p:spPr/>
        <p:txBody>
          <a:bodyPr/>
          <a:p>
            <a:r>
              <a:rPr lang="zh-CN" altLang="en-US" dirty="0">
                <a:sym typeface="+mn-ea"/>
              </a:rPr>
              <a:t>高频考点</a:t>
            </a:r>
            <a:r>
              <a:rPr lang="en-US" altLang="zh-CN" dirty="0">
                <a:sym typeface="+mn-ea"/>
              </a:rPr>
              <a:t>47</a:t>
            </a:r>
            <a:r>
              <a:rPr lang="zh-CN" altLang="en-US" dirty="0">
                <a:sym typeface="+mn-ea"/>
              </a:rPr>
              <a:t> 真假推理（一）</a:t>
            </a:r>
            <a:endParaRPr lang="zh-CN" altLang="en-US" dirty="0"/>
          </a:p>
        </p:txBody>
      </p:sp>
      <p:sp>
        <p:nvSpPr>
          <p:cNvPr id="1049128" name="内容占位符 2"/>
          <p:cNvSpPr>
            <a:spLocks noGrp="1"/>
          </p:cNvSpPr>
          <p:nvPr>
            <p:ph idx="1"/>
          </p:nvPr>
        </p:nvSpPr>
        <p:spPr/>
        <p:txBody>
          <a:bodyPr>
            <a:normAutofit/>
          </a:bodyPr>
          <a:p>
            <a:pPr lvl="0" algn="just" fontAlgn="auto">
              <a:lnSpc>
                <a:spcPct val="100000"/>
              </a:lnSpc>
              <a:buFont typeface="Arial" panose="020B0604020202020204" charset="-52"/>
              <a:buNone/>
            </a:pPr>
            <a:r>
              <a:rPr lang="zh-CN" altLang="en-US" dirty="0">
                <a:sym typeface="+mn-ea"/>
              </a:rPr>
              <a:t>例：甲、乙、丙三人中，只有一个会游泳。</a:t>
            </a:r>
            <a:endParaRPr lang="zh-CN" altLang="en-US" u="none" baseline="0" dirty="0"/>
          </a:p>
          <a:p>
            <a:pPr lvl="0" algn="just" fontAlgn="auto">
              <a:lnSpc>
                <a:spcPct val="100000"/>
              </a:lnSpc>
              <a:buFont typeface="Arial" panose="020B0604020202020204" charset="-52"/>
              <a:buNone/>
            </a:pPr>
            <a:r>
              <a:rPr lang="zh-CN" altLang="en-US" dirty="0">
                <a:sym typeface="+mn-ea"/>
              </a:rPr>
              <a:t>              甲说：“我会”</a:t>
            </a:r>
            <a:endParaRPr lang="zh-CN" altLang="en-US" u="none" baseline="0" dirty="0"/>
          </a:p>
          <a:p>
            <a:pPr lvl="0" algn="just" fontAlgn="auto">
              <a:lnSpc>
                <a:spcPct val="100000"/>
              </a:lnSpc>
              <a:buFont typeface="Arial" panose="020B0604020202020204" charset="-52"/>
              <a:buNone/>
            </a:pPr>
            <a:r>
              <a:rPr lang="zh-CN" altLang="en-US" dirty="0">
                <a:sym typeface="+mn-ea"/>
              </a:rPr>
              <a:t>              乙说：“我不会”                  </a:t>
            </a:r>
            <a:endParaRPr lang="zh-CN" altLang="en-US" u="none" baseline="0" dirty="0"/>
          </a:p>
          <a:p>
            <a:pPr lvl="0" algn="just" fontAlgn="auto">
              <a:lnSpc>
                <a:spcPct val="100000"/>
              </a:lnSpc>
              <a:buFont typeface="Arial" panose="020B0604020202020204" charset="-52"/>
              <a:buNone/>
            </a:pPr>
            <a:r>
              <a:rPr lang="zh-CN" altLang="en-US" dirty="0">
                <a:sym typeface="+mn-ea"/>
              </a:rPr>
              <a:t>              丙说：“甲不会”。</a:t>
            </a:r>
            <a:endParaRPr lang="zh-CN" altLang="en-US" u="none" baseline="0" dirty="0"/>
          </a:p>
          <a:p>
            <a:pPr lvl="0" algn="just" fontAlgn="auto">
              <a:lnSpc>
                <a:spcPct val="100000"/>
              </a:lnSpc>
              <a:buFont typeface="Arial" panose="020B0604020202020204" charset="-52"/>
              <a:buNone/>
            </a:pPr>
            <a:r>
              <a:rPr lang="zh-CN" altLang="en-US" dirty="0">
                <a:sym typeface="+mn-ea"/>
              </a:rPr>
              <a:t>如果这三句话，只有一句是真的，那么会游泳的是（）</a:t>
            </a:r>
            <a:endParaRPr lang="zh-CN" altLang="en-US" dirty="0">
              <a:sym typeface="+mn-ea"/>
            </a:endParaRPr>
          </a:p>
          <a:p>
            <a:pPr lvl="0" algn="just" fontAlgn="auto">
              <a:lnSpc>
                <a:spcPct val="100000"/>
              </a:lnSpc>
              <a:buNone/>
            </a:pPr>
            <a:endParaRPr lang="zh-CN" altLang="en-US" dirty="0">
              <a:solidFill>
                <a:srgbClr val="FFFF00"/>
              </a:solidFill>
              <a:sym typeface="+mn-ea"/>
            </a:endParaRPr>
          </a:p>
        </p:txBody>
      </p:sp>
      <p:sp>
        <p:nvSpPr>
          <p:cNvPr id="1049129" name="文本占位符 3"/>
          <p:cNvSpPr>
            <a:spLocks noGrp="1"/>
          </p:cNvSpPr>
          <p:nvPr>
            <p:ph type="body" orient="vert" sz="quarter" idx="13"/>
          </p:nvPr>
        </p:nvSpPr>
        <p:spPr/>
        <p:txBody>
          <a:bodyPr/>
          <a:p>
            <a:endParaRPr lang="zh-CN" alt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396" name=""/>
        <p:cNvGrpSpPr/>
        <p:nvPr/>
      </p:nvGrpSpPr>
      <p:grpSpPr>
        <a:xfrm>
          <a:off x="0" y="0"/>
          <a:ext cx="0" cy="0"/>
          <a:chOff x="0" y="0"/>
          <a:chExt cx="0" cy="0"/>
        </a:xfrm>
      </p:grpSpPr>
      <p:sp>
        <p:nvSpPr>
          <p:cNvPr id="1049130" name="标题 1"/>
          <p:cNvSpPr>
            <a:spLocks noGrp="1"/>
          </p:cNvSpPr>
          <p:nvPr>
            <p:ph type="title"/>
          </p:nvPr>
        </p:nvSpPr>
        <p:spPr/>
        <p:txBody>
          <a:bodyPr/>
          <a:p>
            <a:r>
              <a:rPr lang="zh-CN" altLang="en-US" dirty="0">
                <a:sym typeface="+mn-ea"/>
              </a:rPr>
              <a:t>题型判定</a:t>
            </a:r>
            <a:endParaRPr lang="zh-CN" altLang="en-US" dirty="0"/>
          </a:p>
        </p:txBody>
      </p:sp>
      <p:sp>
        <p:nvSpPr>
          <p:cNvPr id="1049131" name="内容占位符 2"/>
          <p:cNvSpPr>
            <a:spLocks noGrp="1"/>
          </p:cNvSpPr>
          <p:nvPr>
            <p:ph idx="1"/>
          </p:nvPr>
        </p:nvSpPr>
        <p:spPr/>
        <p:txBody>
          <a:bodyPr>
            <a:normAutofit/>
          </a:bodyPr>
          <a:p>
            <a:pPr lvl="0" algn="just" fontAlgn="auto">
              <a:lnSpc>
                <a:spcPct val="100000"/>
              </a:lnSpc>
              <a:buFont typeface="Arial" panose="020B0604020202020204" charset="-52"/>
              <a:buNone/>
            </a:pPr>
            <a:r>
              <a:rPr lang="zh-CN" altLang="en-US" dirty="0">
                <a:sym typeface="+mn-ea"/>
              </a:rPr>
              <a:t>例：甲、乙、丙三人中，只有一个会游泳。</a:t>
            </a:r>
            <a:endParaRPr lang="zh-CN" altLang="en-US" u="none" baseline="0" dirty="0"/>
          </a:p>
          <a:p>
            <a:pPr lvl="0" algn="just" fontAlgn="auto">
              <a:lnSpc>
                <a:spcPct val="100000"/>
              </a:lnSpc>
              <a:buFont typeface="Arial" panose="020B0604020202020204" charset="-52"/>
              <a:buNone/>
            </a:pPr>
            <a:r>
              <a:rPr lang="zh-CN" altLang="en-US" dirty="0">
                <a:sym typeface="+mn-ea"/>
              </a:rPr>
              <a:t>              甲说：“我会”</a:t>
            </a:r>
            <a:endParaRPr lang="zh-CN" altLang="en-US" u="none" baseline="0" dirty="0"/>
          </a:p>
          <a:p>
            <a:pPr lvl="0" algn="just" fontAlgn="auto">
              <a:lnSpc>
                <a:spcPct val="100000"/>
              </a:lnSpc>
              <a:buFont typeface="Arial" panose="020B0604020202020204" charset="-52"/>
              <a:buNone/>
            </a:pPr>
            <a:r>
              <a:rPr lang="zh-CN" altLang="en-US" dirty="0">
                <a:sym typeface="+mn-ea"/>
              </a:rPr>
              <a:t>              乙说：“我不会”                  </a:t>
            </a:r>
            <a:endParaRPr lang="zh-CN" altLang="en-US" u="none" baseline="0" dirty="0"/>
          </a:p>
          <a:p>
            <a:pPr lvl="0" algn="just" fontAlgn="auto">
              <a:lnSpc>
                <a:spcPct val="100000"/>
              </a:lnSpc>
              <a:buFont typeface="Arial" panose="020B0604020202020204" charset="-52"/>
              <a:buNone/>
            </a:pPr>
            <a:r>
              <a:rPr lang="zh-CN" altLang="en-US" dirty="0">
                <a:sym typeface="+mn-ea"/>
              </a:rPr>
              <a:t>              丙说：“甲不会”。</a:t>
            </a:r>
            <a:endParaRPr lang="zh-CN" altLang="en-US" u="none" baseline="0" dirty="0"/>
          </a:p>
          <a:p>
            <a:pPr lvl="0" algn="just" fontAlgn="auto">
              <a:lnSpc>
                <a:spcPct val="100000"/>
              </a:lnSpc>
              <a:buFont typeface="Arial" panose="020B0604020202020204" charset="-52"/>
              <a:buNone/>
            </a:pPr>
            <a:r>
              <a:rPr lang="zh-CN" altLang="en-US" dirty="0">
                <a:sym typeface="+mn-ea"/>
              </a:rPr>
              <a:t>如果这三句话，只有一句是真的，那么会游泳的是</a:t>
            </a:r>
            <a:endParaRPr lang="zh-CN" altLang="en-US" dirty="0">
              <a:sym typeface="+mn-ea"/>
            </a:endParaRPr>
          </a:p>
          <a:p>
            <a:pPr lvl="0" algn="just" fontAlgn="auto">
              <a:lnSpc>
                <a:spcPct val="100000"/>
              </a:lnSpc>
              <a:buNone/>
            </a:pPr>
            <a:r>
              <a:rPr lang="zh-CN" altLang="en-US" dirty="0">
                <a:solidFill>
                  <a:srgbClr val="FFFF00"/>
                </a:solidFill>
                <a:sym typeface="+mn-ea"/>
              </a:rPr>
              <a:t>题干存在若干命题并且明确真假个数</a:t>
            </a:r>
            <a:endParaRPr lang="zh-CN" altLang="en-US" dirty="0">
              <a:solidFill>
                <a:srgbClr val="FFFF00"/>
              </a:solidFill>
              <a:sym typeface="+mn-ea"/>
            </a:endParaRPr>
          </a:p>
        </p:txBody>
      </p:sp>
      <p:sp>
        <p:nvSpPr>
          <p:cNvPr id="1049132" name="文本占位符 3"/>
          <p:cNvSpPr>
            <a:spLocks noGrp="1"/>
          </p:cNvSpPr>
          <p:nvPr>
            <p:ph type="body" orient="vert" sz="quarter" idx="13"/>
          </p:nvPr>
        </p:nvSpPr>
        <p:spPr/>
        <p:txBody>
          <a:bodyPr/>
          <a:p>
            <a:endParaRPr lang="zh-CN" alt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9133" name="标题 1"/>
          <p:cNvSpPr>
            <a:spLocks noGrp="1"/>
          </p:cNvSpPr>
          <p:nvPr>
            <p:ph type="title"/>
          </p:nvPr>
        </p:nvSpPr>
        <p:spPr/>
        <p:txBody>
          <a:bodyPr/>
          <a:p>
            <a:r>
              <a:rPr lang="zh-CN" altLang="en-US" dirty="0"/>
              <a:t>解题思路</a:t>
            </a:r>
            <a:endParaRPr lang="zh-CN" altLang="en-US" dirty="0"/>
          </a:p>
        </p:txBody>
      </p:sp>
      <p:sp>
        <p:nvSpPr>
          <p:cNvPr id="1049134" name="内容占位符 2"/>
          <p:cNvSpPr>
            <a:spLocks noGrp="1"/>
          </p:cNvSpPr>
          <p:nvPr>
            <p:ph idx="1"/>
          </p:nvPr>
        </p:nvSpPr>
        <p:spPr/>
        <p:txBody>
          <a:bodyPr/>
          <a:p>
            <a:pPr algn="just">
              <a:lnSpc>
                <a:spcPct val="100000"/>
              </a:lnSpc>
            </a:pPr>
            <a:r>
              <a:rPr lang="zh-CN" altLang="en-US" b="1" dirty="0"/>
              <a:t>找关系</a:t>
            </a:r>
            <a:endParaRPr lang="zh-CN" altLang="en-US" b="1" dirty="0"/>
          </a:p>
          <a:p>
            <a:pPr algn="just">
              <a:lnSpc>
                <a:spcPct val="100000"/>
              </a:lnSpc>
            </a:pPr>
            <a:r>
              <a:rPr lang="zh-CN" altLang="en-US" b="1" dirty="0"/>
              <a:t>看其余</a:t>
            </a:r>
            <a:endParaRPr lang="zh-CN" altLang="en-US" b="1" dirty="0"/>
          </a:p>
        </p:txBody>
      </p:sp>
      <p:sp>
        <p:nvSpPr>
          <p:cNvPr id="1049135" name="文本占位符 3"/>
          <p:cNvSpPr>
            <a:spLocks noGrp="1"/>
          </p:cNvSpPr>
          <p:nvPr>
            <p:ph type="body" orient="vert" sz="quarter" idx="13"/>
          </p:nvPr>
        </p:nvSpPr>
        <p:spPr/>
        <p:txBody>
          <a:bodyPr/>
          <a:p>
            <a:endParaRPr lang="zh-CN" alt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398" name=""/>
        <p:cNvGrpSpPr/>
        <p:nvPr/>
      </p:nvGrpSpPr>
      <p:grpSpPr>
        <a:xfrm>
          <a:off x="0" y="0"/>
          <a:ext cx="0" cy="0"/>
          <a:chOff x="0" y="0"/>
          <a:chExt cx="0" cy="0"/>
        </a:xfrm>
      </p:grpSpPr>
      <p:grpSp>
        <p:nvGrpSpPr>
          <p:cNvPr id="399" name="组合 5"/>
          <p:cNvGrpSpPr/>
          <p:nvPr/>
        </p:nvGrpSpPr>
        <p:grpSpPr>
          <a:xfrm>
            <a:off x="3284220" y="1796956"/>
            <a:ext cx="1578610" cy="991121"/>
            <a:chOff x="5039" y="2691"/>
            <a:chExt cx="3800" cy="3303"/>
          </a:xfrm>
        </p:grpSpPr>
        <p:grpSp>
          <p:nvGrpSpPr>
            <p:cNvPr id="400" name="组合 6"/>
            <p:cNvGrpSpPr/>
            <p:nvPr/>
          </p:nvGrpSpPr>
          <p:grpSpPr>
            <a:xfrm>
              <a:off x="5039" y="2691"/>
              <a:ext cx="3800" cy="3303"/>
              <a:chOff x="2266950" y="1659959"/>
              <a:chExt cx="2413000" cy="2097689"/>
            </a:xfrm>
          </p:grpSpPr>
          <p:sp>
            <p:nvSpPr>
              <p:cNvPr id="1049136" name="椭圆 4"/>
              <p:cNvSpPr/>
              <p:nvPr/>
            </p:nvSpPr>
            <p:spPr>
              <a:xfrm>
                <a:off x="2266950" y="1659959"/>
                <a:ext cx="2413000" cy="2097689"/>
              </a:xfrm>
              <a:prstGeom prst="ellipse">
                <a:avLst/>
              </a:prstGeom>
              <a:solidFill>
                <a:schemeClr val="bg1"/>
              </a:solidFill>
              <a:ln w="9525" cap="flat" cmpd="sng">
                <a:solidFill>
                  <a:schemeClr val="tx1"/>
                </a:solidFill>
                <a:prstDash val="solid"/>
                <a:round/>
                <a:headEnd type="none" w="med" len="med"/>
                <a:tailEnd type="none" w="med" len="med"/>
              </a:ln>
            </p:spPr>
            <p:txBody>
              <a:bodyPr anchor="ctr">
                <a:spAutoFit/>
              </a:bodyPr>
              <a:p>
                <a:pPr lvl="0">
                  <a:buFont typeface="Arial" panose="020B0604020202020204" charset="-52"/>
                  <a:buNone/>
                </a:pPr>
                <a:endParaRPr lang="en-US" altLang="zh-CN" b="1" dirty="0">
                  <a:latin typeface="Arial" panose="020B0604020202020204" charset="-52"/>
                  <a:ea typeface="宋体" panose="02010600030101010101" pitchFamily="2" charset="-122"/>
                </a:endParaRPr>
              </a:p>
              <a:p>
                <a:pPr lvl="0">
                  <a:buFont typeface="Arial" panose="020B0604020202020204" charset="-52"/>
                  <a:buNone/>
                </a:pPr>
                <a:endParaRPr lang="zh-CN" altLang="en-US" b="1" u="none" baseline="0" dirty="0">
                  <a:latin typeface="Arial" panose="020B0604020202020204" charset="-52"/>
                  <a:ea typeface="宋体" panose="02010600030101010101" pitchFamily="2" charset="-122"/>
                </a:endParaRPr>
              </a:p>
            </p:txBody>
          </p:sp>
          <p:cxnSp>
            <p:nvCxnSpPr>
              <p:cNvPr id="3145763" name="直接连接符 7"/>
              <p:cNvCxnSpPr>
                <a:stCxn id="1049136" idx="0"/>
                <a:endCxn id="1049136" idx="4"/>
              </p:cNvCxnSpPr>
              <p:nvPr/>
            </p:nvCxnSpPr>
            <p:spPr>
              <a:xfrm>
                <a:off x="3473450" y="1845566"/>
                <a:ext cx="0" cy="1726474"/>
              </a:xfrm>
              <a:prstGeom prst="line">
                <a:avLst/>
              </a:prstGeom>
              <a:ln w="9525" cap="flat" cmpd="sng">
                <a:solidFill>
                  <a:schemeClr val="tx1"/>
                </a:solidFill>
                <a:prstDash val="solid"/>
                <a:round/>
                <a:headEnd type="none" w="med" len="med"/>
                <a:tailEnd type="none" w="med" len="med"/>
              </a:ln>
            </p:spPr>
          </p:cxnSp>
          <p:sp>
            <p:nvSpPr>
              <p:cNvPr id="1049137" name="TextBox 10"/>
              <p:cNvSpPr txBox="1"/>
              <p:nvPr/>
            </p:nvSpPr>
            <p:spPr>
              <a:xfrm>
                <a:off x="2746990" y="1971916"/>
                <a:ext cx="481222" cy="1322456"/>
              </a:xfrm>
              <a:prstGeom prst="rect">
                <a:avLst/>
              </a:prstGeom>
              <a:noFill/>
              <a:ln w="9525">
                <a:noFill/>
              </a:ln>
            </p:spPr>
            <p:txBody>
              <a:bodyPr wrap="square" anchor="ctr">
                <a:spAutoFit/>
              </a:bodyPr>
              <a:p>
                <a:pPr lvl="0">
                  <a:buFont typeface="Arial" panose="020B0604020202020204" charset="-52"/>
                  <a:buNone/>
                </a:pPr>
                <a:r>
                  <a:rPr lang="en-US" altLang="zh-CN" sz="3200" b="1" u="none" baseline="0" dirty="0">
                    <a:latin typeface="Arial" panose="020B0604020202020204" charset="-52"/>
                    <a:ea typeface="宋体" panose="02010600030101010101" pitchFamily="2" charset="-122"/>
                  </a:rPr>
                  <a:t>A</a:t>
                </a:r>
                <a:endParaRPr lang="zh-CN" altLang="en-US" sz="3200" b="1" u="none" baseline="0" dirty="0">
                  <a:latin typeface="Arial" panose="020B0604020202020204" charset="-52"/>
                  <a:ea typeface="宋体" panose="02010600030101010101" pitchFamily="2" charset="-122"/>
                </a:endParaRPr>
              </a:p>
            </p:txBody>
          </p:sp>
        </p:grpSp>
        <p:sp>
          <p:nvSpPr>
            <p:cNvPr id="1049138" name="TextBox 10"/>
            <p:cNvSpPr txBox="1"/>
            <p:nvPr/>
          </p:nvSpPr>
          <p:spPr>
            <a:xfrm>
              <a:off x="7255" y="3190"/>
              <a:ext cx="758" cy="2084"/>
            </a:xfrm>
            <a:prstGeom prst="rect">
              <a:avLst/>
            </a:prstGeom>
            <a:noFill/>
            <a:ln w="9525">
              <a:noFill/>
            </a:ln>
          </p:spPr>
          <p:txBody>
            <a:bodyPr wrap="square" anchor="ctr">
              <a:spAutoFit/>
            </a:bodyPr>
            <a:p>
              <a:pPr lvl="0">
                <a:buFont typeface="Arial" panose="020B0604020202020204" charset="-52"/>
                <a:buNone/>
              </a:pPr>
              <a:r>
                <a:rPr lang="en-US" altLang="zh-CN" sz="3200" b="1" u="none" baseline="0" dirty="0">
                  <a:latin typeface="Arial" panose="020B0604020202020204" charset="-52"/>
                  <a:ea typeface="宋体" panose="02010600030101010101" pitchFamily="2" charset="-122"/>
                </a:rPr>
                <a:t>B</a:t>
              </a:r>
              <a:endParaRPr lang="zh-CN" altLang="en-US" sz="3200" b="1" u="none" baseline="0" dirty="0">
                <a:latin typeface="Arial" panose="020B0604020202020204" charset="-52"/>
                <a:ea typeface="宋体" panose="02010600030101010101" pitchFamily="2" charset="-122"/>
              </a:endParaRPr>
            </a:p>
          </p:txBody>
        </p:sp>
      </p:grpSp>
      <p:sp>
        <p:nvSpPr>
          <p:cNvPr id="1049139" name="标题 1"/>
          <p:cNvSpPr>
            <a:spLocks noGrp="1"/>
          </p:cNvSpPr>
          <p:nvPr>
            <p:ph type="title"/>
          </p:nvPr>
        </p:nvSpPr>
        <p:spPr/>
        <p:txBody>
          <a:bodyPr/>
          <a:p>
            <a:r>
              <a:rPr lang="zh-CN" altLang="en-US">
                <a:sym typeface="+mn-ea"/>
              </a:rPr>
              <a:t>矛盾关系</a:t>
            </a:r>
            <a:endParaRPr lang="zh-CN" altLang="en-US"/>
          </a:p>
        </p:txBody>
      </p:sp>
      <p:sp>
        <p:nvSpPr>
          <p:cNvPr id="1049140" name="内容占位符 2"/>
          <p:cNvSpPr>
            <a:spLocks noGrp="1"/>
          </p:cNvSpPr>
          <p:nvPr>
            <p:ph idx="1"/>
          </p:nvPr>
        </p:nvSpPr>
        <p:spPr/>
        <p:txBody>
          <a:bodyPr>
            <a:normAutofit/>
          </a:bodyPr>
          <a:p>
            <a:pPr algn="just">
              <a:lnSpc>
                <a:spcPct val="100000"/>
              </a:lnSpc>
            </a:pPr>
            <a:r>
              <a:rPr lang="zh-CN" altLang="en-US">
                <a:sym typeface="+mn-ea"/>
              </a:rPr>
              <a:t>——体现的是非此即彼的关系</a:t>
            </a:r>
            <a:endParaRPr lang="zh-CN" altLang="en-US"/>
          </a:p>
          <a:p>
            <a:pPr algn="just">
              <a:lnSpc>
                <a:spcPct val="100000"/>
              </a:lnSpc>
            </a:pPr>
            <a:endParaRPr lang="zh-CN" altLang="en-US"/>
          </a:p>
          <a:p>
            <a:pPr lvl="0" algn="just" fontAlgn="auto">
              <a:lnSpc>
                <a:spcPct val="100000"/>
              </a:lnSpc>
            </a:pPr>
            <a:r>
              <a:rPr lang="zh-CN" altLang="en-US">
                <a:sym typeface="+mn-ea"/>
              </a:rPr>
              <a:t>例如：生与死</a:t>
            </a:r>
            <a:endParaRPr lang="zh-CN" altLang="en-US" noProof="1"/>
          </a:p>
          <a:p>
            <a:pPr lvl="0" algn="just" fontAlgn="auto">
              <a:lnSpc>
                <a:spcPct val="100000"/>
              </a:lnSpc>
            </a:pPr>
            <a:r>
              <a:rPr lang="zh-CN" altLang="en-US">
                <a:sym typeface="+mn-ea"/>
              </a:rPr>
              <a:t>      男与女</a:t>
            </a:r>
            <a:endParaRPr lang="zh-CN" altLang="en-US" noProof="1"/>
          </a:p>
          <a:p>
            <a:pPr lvl="0" algn="just" fontAlgn="auto">
              <a:lnSpc>
                <a:spcPct val="100000"/>
              </a:lnSpc>
            </a:pPr>
            <a:r>
              <a:rPr lang="zh-CN" altLang="en-US">
                <a:sym typeface="+mn-ea"/>
              </a:rPr>
              <a:t>     张三是罪犯。与张三不是罪犯。</a:t>
            </a:r>
            <a:endParaRPr lang="zh-CN" altLang="en-US">
              <a:sym typeface="+mn-ea"/>
            </a:endParaRPr>
          </a:p>
          <a:p>
            <a:pPr lvl="0" algn="just" fontAlgn="auto">
              <a:lnSpc>
                <a:spcPct val="100000"/>
              </a:lnSpc>
            </a:pPr>
            <a:r>
              <a:rPr lang="zh-CN" altLang="en-US">
                <a:sym typeface="Arial" panose="020B0604020202020204" charset="-52"/>
              </a:rPr>
              <a:t>                   李四不是罪犯。</a:t>
            </a:r>
            <a:endParaRPr lang="zh-CN" altLang="en-US">
              <a:sym typeface="Arial" panose="020B0604020202020204" charset="-52"/>
            </a:endParaRPr>
          </a:p>
          <a:p>
            <a:endParaRPr lang="zh-CN" altLang="en-US"/>
          </a:p>
        </p:txBody>
      </p:sp>
      <p:sp>
        <p:nvSpPr>
          <p:cNvPr id="1049141" name="文本占位符 3"/>
          <p:cNvSpPr>
            <a:spLocks noGrp="1"/>
          </p:cNvSpPr>
          <p:nvPr>
            <p:ph type="body" orient="vert" sz="quarter" idx="13"/>
          </p:nvPr>
        </p:nvSpPr>
        <p:spPr/>
        <p:txBody>
          <a:bodyPr/>
          <a:p>
            <a:endParaRPr lang="zh-CN" alt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grpSp>
        <p:nvGrpSpPr>
          <p:cNvPr id="402" name="组合 5"/>
          <p:cNvGrpSpPr/>
          <p:nvPr/>
        </p:nvGrpSpPr>
        <p:grpSpPr>
          <a:xfrm>
            <a:off x="3284220" y="1796956"/>
            <a:ext cx="1578610" cy="991121"/>
            <a:chOff x="5039" y="2691"/>
            <a:chExt cx="3800" cy="3303"/>
          </a:xfrm>
        </p:grpSpPr>
        <p:grpSp>
          <p:nvGrpSpPr>
            <p:cNvPr id="403" name="组合 6"/>
            <p:cNvGrpSpPr/>
            <p:nvPr/>
          </p:nvGrpSpPr>
          <p:grpSpPr>
            <a:xfrm>
              <a:off x="5039" y="2691"/>
              <a:ext cx="3800" cy="3303"/>
              <a:chOff x="2266950" y="1659959"/>
              <a:chExt cx="2413000" cy="2097689"/>
            </a:xfrm>
          </p:grpSpPr>
          <p:sp>
            <p:nvSpPr>
              <p:cNvPr id="1049142" name="椭圆 4"/>
              <p:cNvSpPr/>
              <p:nvPr/>
            </p:nvSpPr>
            <p:spPr>
              <a:xfrm>
                <a:off x="2266950" y="1659959"/>
                <a:ext cx="2413000" cy="2097689"/>
              </a:xfrm>
              <a:prstGeom prst="ellipse">
                <a:avLst/>
              </a:prstGeom>
              <a:solidFill>
                <a:schemeClr val="bg1"/>
              </a:solidFill>
              <a:ln w="9525" cap="flat" cmpd="sng">
                <a:solidFill>
                  <a:schemeClr val="tx1"/>
                </a:solidFill>
                <a:prstDash val="solid"/>
                <a:round/>
                <a:headEnd type="none" w="med" len="med"/>
                <a:tailEnd type="none" w="med" len="med"/>
              </a:ln>
            </p:spPr>
            <p:txBody>
              <a:bodyPr anchor="ctr">
                <a:spAutoFit/>
              </a:bodyPr>
              <a:p>
                <a:pPr lvl="0">
                  <a:buFont typeface="Arial" panose="020B0604020202020204" charset="-52"/>
                  <a:buNone/>
                </a:pPr>
                <a:endParaRPr lang="en-US" altLang="zh-CN" b="1" dirty="0">
                  <a:latin typeface="Arial" panose="020B0604020202020204" charset="-52"/>
                  <a:ea typeface="宋体" panose="02010600030101010101" pitchFamily="2" charset="-122"/>
                </a:endParaRPr>
              </a:p>
              <a:p>
                <a:pPr lvl="0">
                  <a:buFont typeface="Arial" panose="020B0604020202020204" charset="-52"/>
                  <a:buNone/>
                </a:pPr>
                <a:endParaRPr lang="zh-CN" altLang="en-US" b="1" u="none" baseline="0" dirty="0">
                  <a:latin typeface="Arial" panose="020B0604020202020204" charset="-52"/>
                  <a:ea typeface="宋体" panose="02010600030101010101" pitchFamily="2" charset="-122"/>
                </a:endParaRPr>
              </a:p>
            </p:txBody>
          </p:sp>
          <p:cxnSp>
            <p:nvCxnSpPr>
              <p:cNvPr id="3145764" name="直接连接符 7"/>
              <p:cNvCxnSpPr>
                <a:stCxn id="1049142" idx="0"/>
                <a:endCxn id="1049142" idx="4"/>
              </p:cNvCxnSpPr>
              <p:nvPr/>
            </p:nvCxnSpPr>
            <p:spPr>
              <a:xfrm>
                <a:off x="3473450" y="1845566"/>
                <a:ext cx="0" cy="1726474"/>
              </a:xfrm>
              <a:prstGeom prst="line">
                <a:avLst/>
              </a:prstGeom>
              <a:ln w="9525" cap="flat" cmpd="sng">
                <a:solidFill>
                  <a:schemeClr val="tx1"/>
                </a:solidFill>
                <a:prstDash val="solid"/>
                <a:round/>
                <a:headEnd type="none" w="med" len="med"/>
                <a:tailEnd type="none" w="med" len="med"/>
              </a:ln>
            </p:spPr>
          </p:cxnSp>
          <p:sp>
            <p:nvSpPr>
              <p:cNvPr id="1049143" name="TextBox 10"/>
              <p:cNvSpPr txBox="1"/>
              <p:nvPr/>
            </p:nvSpPr>
            <p:spPr>
              <a:xfrm>
                <a:off x="2746990" y="1971916"/>
                <a:ext cx="481222" cy="1322456"/>
              </a:xfrm>
              <a:prstGeom prst="rect">
                <a:avLst/>
              </a:prstGeom>
              <a:noFill/>
              <a:ln w="9525">
                <a:noFill/>
              </a:ln>
            </p:spPr>
            <p:txBody>
              <a:bodyPr wrap="square" anchor="ctr">
                <a:spAutoFit/>
              </a:bodyPr>
              <a:p>
                <a:pPr lvl="0">
                  <a:buFont typeface="Arial" panose="020B0604020202020204" charset="-52"/>
                  <a:buNone/>
                </a:pPr>
                <a:r>
                  <a:rPr lang="en-US" altLang="zh-CN" sz="3200" b="1" u="none" baseline="0" dirty="0">
                    <a:latin typeface="Arial" panose="020B0604020202020204" charset="-52"/>
                    <a:ea typeface="宋体" panose="02010600030101010101" pitchFamily="2" charset="-122"/>
                  </a:rPr>
                  <a:t>A</a:t>
                </a:r>
                <a:endParaRPr lang="zh-CN" altLang="en-US" sz="3200" b="1" u="none" baseline="0" dirty="0">
                  <a:latin typeface="Arial" panose="020B0604020202020204" charset="-52"/>
                  <a:ea typeface="宋体" panose="02010600030101010101" pitchFamily="2" charset="-122"/>
                </a:endParaRPr>
              </a:p>
            </p:txBody>
          </p:sp>
        </p:grpSp>
        <p:sp>
          <p:nvSpPr>
            <p:cNvPr id="1049144" name="TextBox 10"/>
            <p:cNvSpPr txBox="1"/>
            <p:nvPr/>
          </p:nvSpPr>
          <p:spPr>
            <a:xfrm>
              <a:off x="7255" y="3190"/>
              <a:ext cx="758" cy="2084"/>
            </a:xfrm>
            <a:prstGeom prst="rect">
              <a:avLst/>
            </a:prstGeom>
            <a:noFill/>
            <a:ln w="9525">
              <a:noFill/>
            </a:ln>
          </p:spPr>
          <p:txBody>
            <a:bodyPr wrap="square" anchor="ctr">
              <a:spAutoFit/>
            </a:bodyPr>
            <a:p>
              <a:pPr lvl="0">
                <a:buFont typeface="Arial" panose="020B0604020202020204" charset="-52"/>
                <a:buNone/>
              </a:pPr>
              <a:r>
                <a:rPr lang="en-US" altLang="zh-CN" sz="3200" b="1" u="none" baseline="0" dirty="0">
                  <a:latin typeface="Arial" panose="020B0604020202020204" charset="-52"/>
                  <a:ea typeface="宋体" panose="02010600030101010101" pitchFamily="2" charset="-122"/>
                </a:rPr>
                <a:t>B</a:t>
              </a:r>
              <a:endParaRPr lang="zh-CN" altLang="en-US" sz="3200" b="1" u="none" baseline="0" dirty="0">
                <a:latin typeface="Arial" panose="020B0604020202020204" charset="-52"/>
                <a:ea typeface="宋体" panose="02010600030101010101" pitchFamily="2" charset="-122"/>
              </a:endParaRPr>
            </a:p>
          </p:txBody>
        </p:sp>
      </p:grpSp>
      <p:sp>
        <p:nvSpPr>
          <p:cNvPr id="1049145" name="标题 1"/>
          <p:cNvSpPr>
            <a:spLocks noGrp="1"/>
          </p:cNvSpPr>
          <p:nvPr>
            <p:ph type="title"/>
          </p:nvPr>
        </p:nvSpPr>
        <p:spPr/>
        <p:txBody>
          <a:bodyPr/>
          <a:p>
            <a:r>
              <a:rPr lang="zh-CN" altLang="en-US">
                <a:sym typeface="+mn-ea"/>
              </a:rPr>
              <a:t>矛盾关系</a:t>
            </a:r>
            <a:endParaRPr lang="zh-CN" altLang="en-US"/>
          </a:p>
        </p:txBody>
      </p:sp>
      <p:sp>
        <p:nvSpPr>
          <p:cNvPr id="1049146" name="内容占位符 2"/>
          <p:cNvSpPr>
            <a:spLocks noGrp="1"/>
          </p:cNvSpPr>
          <p:nvPr>
            <p:ph idx="1"/>
          </p:nvPr>
        </p:nvSpPr>
        <p:spPr/>
        <p:txBody>
          <a:bodyPr>
            <a:normAutofit/>
          </a:bodyPr>
          <a:p>
            <a:pPr algn="just">
              <a:lnSpc>
                <a:spcPct val="100000"/>
              </a:lnSpc>
            </a:pPr>
            <a:r>
              <a:rPr lang="zh-CN" altLang="en-US">
                <a:sym typeface="+mn-ea"/>
              </a:rPr>
              <a:t>——体现的是非此即彼的关系</a:t>
            </a:r>
            <a:endParaRPr lang="zh-CN" altLang="en-US">
              <a:sym typeface="+mn-ea"/>
            </a:endParaRPr>
          </a:p>
          <a:p>
            <a:pPr algn="just">
              <a:lnSpc>
                <a:spcPct val="100000"/>
              </a:lnSpc>
            </a:pPr>
            <a:endParaRPr lang="zh-CN" altLang="en-US"/>
          </a:p>
          <a:p>
            <a:pPr lvl="0" algn="just" fontAlgn="auto">
              <a:lnSpc>
                <a:spcPct val="100000"/>
              </a:lnSpc>
            </a:pPr>
            <a:r>
              <a:rPr lang="zh-CN" altLang="en-US">
                <a:sym typeface="+mn-ea"/>
              </a:rPr>
              <a:t>例如：生与死</a:t>
            </a:r>
            <a:endParaRPr lang="zh-CN" altLang="en-US" noProof="1"/>
          </a:p>
          <a:p>
            <a:pPr lvl="0" algn="just" fontAlgn="auto">
              <a:lnSpc>
                <a:spcPct val="100000"/>
              </a:lnSpc>
            </a:pPr>
            <a:r>
              <a:rPr lang="zh-CN" altLang="en-US">
                <a:sym typeface="+mn-ea"/>
              </a:rPr>
              <a:t>      男与女</a:t>
            </a:r>
            <a:endParaRPr lang="zh-CN" altLang="en-US" noProof="1"/>
          </a:p>
          <a:p>
            <a:pPr lvl="0" algn="just" fontAlgn="auto">
              <a:lnSpc>
                <a:spcPct val="100000"/>
              </a:lnSpc>
            </a:pPr>
            <a:r>
              <a:rPr lang="zh-CN" altLang="en-US">
                <a:sym typeface="+mn-ea"/>
              </a:rPr>
              <a:t>     张三是罪犯。与张三不是罪犯。</a:t>
            </a:r>
            <a:endParaRPr lang="zh-CN" altLang="en-US">
              <a:sym typeface="+mn-ea"/>
            </a:endParaRPr>
          </a:p>
          <a:p>
            <a:pPr lvl="0" algn="just" fontAlgn="auto">
              <a:lnSpc>
                <a:spcPct val="100000"/>
              </a:lnSpc>
            </a:pPr>
            <a:r>
              <a:rPr lang="zh-CN" altLang="en-US">
                <a:sym typeface="Arial" panose="020B0604020202020204" charset="-52"/>
              </a:rPr>
              <a:t>                   李四不是罪犯。</a:t>
            </a:r>
            <a:endParaRPr lang="zh-CN" altLang="en-US">
              <a:sym typeface="Arial" panose="020B0604020202020204" charset="-52"/>
            </a:endParaRPr>
          </a:p>
          <a:p>
            <a:pPr lvl="0" algn="just" fontAlgn="auto">
              <a:lnSpc>
                <a:spcPct val="100000"/>
              </a:lnSpc>
            </a:pPr>
            <a:r>
              <a:rPr lang="zh-CN" altLang="en-US">
                <a:solidFill>
                  <a:srgbClr val="FFFF00"/>
                </a:solidFill>
                <a:sym typeface="+mn-ea"/>
              </a:rPr>
              <a:t>涉及元素相同，才会存在矛盾</a:t>
            </a:r>
            <a:endParaRPr lang="zh-CN" altLang="en-US" noProof="1">
              <a:solidFill>
                <a:srgbClr val="FFFF00"/>
              </a:solidFill>
              <a:sym typeface="+mn-ea"/>
            </a:endParaRPr>
          </a:p>
          <a:p>
            <a:endParaRPr lang="zh-CN" altLang="en-US"/>
          </a:p>
        </p:txBody>
      </p:sp>
      <p:sp>
        <p:nvSpPr>
          <p:cNvPr id="1049147" name="文本占位符 3"/>
          <p:cNvSpPr>
            <a:spLocks noGrp="1"/>
          </p:cNvSpPr>
          <p:nvPr>
            <p:ph type="body" orient="vert" sz="quarter" idx="13"/>
          </p:nvPr>
        </p:nvSpPr>
        <p:spPr/>
        <p:txBody>
          <a:bodyPr/>
          <a:p>
            <a:endParaRPr lang="zh-CN" alt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404" name=""/>
        <p:cNvGrpSpPr/>
        <p:nvPr/>
      </p:nvGrpSpPr>
      <p:grpSpPr>
        <a:xfrm>
          <a:off x="0" y="0"/>
          <a:ext cx="0" cy="0"/>
          <a:chOff x="0" y="0"/>
          <a:chExt cx="0" cy="0"/>
        </a:xfrm>
      </p:grpSpPr>
      <p:sp>
        <p:nvSpPr>
          <p:cNvPr id="1049148" name="标题 1"/>
          <p:cNvSpPr>
            <a:spLocks noGrp="1"/>
          </p:cNvSpPr>
          <p:nvPr>
            <p:ph type="title"/>
          </p:nvPr>
        </p:nvSpPr>
        <p:spPr/>
        <p:txBody>
          <a:bodyPr/>
          <a:p>
            <a:endParaRPr lang="zh-CN" altLang="en-US"/>
          </a:p>
        </p:txBody>
      </p:sp>
      <p:sp>
        <p:nvSpPr>
          <p:cNvPr id="1049149" name="内容占位符 2"/>
          <p:cNvSpPr>
            <a:spLocks noGrp="1"/>
          </p:cNvSpPr>
          <p:nvPr>
            <p:ph idx="1"/>
          </p:nvPr>
        </p:nvSpPr>
        <p:spPr/>
        <p:txBody>
          <a:bodyPr>
            <a:normAutofit/>
          </a:bodyPr>
          <a:p>
            <a:pPr algn="just">
              <a:lnSpc>
                <a:spcPct val="100000"/>
              </a:lnSpc>
            </a:pPr>
            <a:r>
              <a:rPr lang="zh-CN" altLang="en-US">
                <a:solidFill>
                  <a:srgbClr val="FFFF00"/>
                </a:solidFill>
                <a:sym typeface="+mn-ea"/>
              </a:rPr>
              <a:t>矛盾关系特性：</a:t>
            </a:r>
            <a:endParaRPr lang="zh-CN" altLang="en-US">
              <a:solidFill>
                <a:srgbClr val="FFFF00"/>
              </a:solidFill>
              <a:sym typeface="+mn-ea"/>
            </a:endParaRPr>
          </a:p>
          <a:p>
            <a:pPr algn="just">
              <a:lnSpc>
                <a:spcPct val="100000"/>
              </a:lnSpc>
            </a:pPr>
            <a:r>
              <a:rPr lang="zh-CN" altLang="en-US">
                <a:solidFill>
                  <a:srgbClr val="FFFF00"/>
                </a:solidFill>
                <a:sym typeface="+mn-ea"/>
              </a:rPr>
              <a:t>必然存在一真一假</a:t>
            </a:r>
            <a:endParaRPr lang="zh-CN" altLang="en-US" u="none" baseline="0">
              <a:solidFill>
                <a:srgbClr val="FFFF00"/>
              </a:solidFill>
              <a:sym typeface="+mn-ea"/>
            </a:endParaRPr>
          </a:p>
          <a:p>
            <a:pPr lvl="0" algn="just">
              <a:lnSpc>
                <a:spcPct val="100000"/>
              </a:lnSpc>
              <a:buFont typeface="Arial" panose="020B0604020202020204" charset="-52"/>
              <a:buNone/>
            </a:pPr>
            <a:endParaRPr lang="zh-CN" altLang="en-US">
              <a:sym typeface="+mn-ea"/>
            </a:endParaRPr>
          </a:p>
          <a:p>
            <a:pPr lvl="0" algn="just">
              <a:lnSpc>
                <a:spcPct val="100000"/>
              </a:lnSpc>
              <a:buFont typeface="Arial" panose="020B0604020202020204" charset="-52"/>
              <a:buNone/>
            </a:pPr>
            <a:r>
              <a:rPr lang="zh-CN" altLang="en-US">
                <a:sym typeface="+mn-ea"/>
              </a:rPr>
              <a:t>题干中提及的上述论断只有一个为真，</a:t>
            </a:r>
            <a:endParaRPr lang="zh-CN" altLang="en-US" u="none" baseline="0"/>
          </a:p>
          <a:p>
            <a:pPr lvl="0" algn="just">
              <a:lnSpc>
                <a:spcPct val="100000"/>
              </a:lnSpc>
              <a:buFont typeface="Arial" panose="020B0604020202020204" charset="-52"/>
              <a:buNone/>
            </a:pPr>
            <a:r>
              <a:rPr lang="zh-CN" altLang="en-US">
                <a:sym typeface="+mn-ea"/>
              </a:rPr>
              <a:t>这一真必然在矛盾关系中，其余必为假。</a:t>
            </a:r>
            <a:endParaRPr lang="zh-CN" altLang="en-US"/>
          </a:p>
        </p:txBody>
      </p:sp>
      <p:sp>
        <p:nvSpPr>
          <p:cNvPr id="1049150" name="文本占位符 3"/>
          <p:cNvSpPr>
            <a:spLocks noGrp="1"/>
          </p:cNvSpPr>
          <p:nvPr>
            <p:ph type="body" orient="vert" sz="quarter" idx="13"/>
          </p:nvPr>
        </p:nvSpPr>
        <p:spPr/>
        <p:txBody>
          <a:bodyPr/>
          <a:p>
            <a:endParaRPr lang="zh-CN" alt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405" name=""/>
        <p:cNvGrpSpPr/>
        <p:nvPr/>
      </p:nvGrpSpPr>
      <p:grpSpPr>
        <a:xfrm>
          <a:off x="0" y="0"/>
          <a:ext cx="0" cy="0"/>
          <a:chOff x="0" y="0"/>
          <a:chExt cx="0" cy="0"/>
        </a:xfrm>
      </p:grpSpPr>
      <p:sp>
        <p:nvSpPr>
          <p:cNvPr id="1049151" name="标题 1"/>
          <p:cNvSpPr>
            <a:spLocks noGrp="1"/>
          </p:cNvSpPr>
          <p:nvPr>
            <p:ph type="title"/>
          </p:nvPr>
        </p:nvSpPr>
        <p:spPr/>
        <p:txBody>
          <a:bodyPr/>
          <a:p>
            <a:endParaRPr lang="zh-CN" altLang="en-US"/>
          </a:p>
        </p:txBody>
      </p:sp>
      <p:sp>
        <p:nvSpPr>
          <p:cNvPr id="1049152" name="内容占位符 2"/>
          <p:cNvSpPr>
            <a:spLocks noGrp="1"/>
          </p:cNvSpPr>
          <p:nvPr>
            <p:ph idx="1"/>
          </p:nvPr>
        </p:nvSpPr>
        <p:spPr/>
        <p:txBody>
          <a:bodyPr>
            <a:normAutofit/>
          </a:bodyPr>
          <a:p>
            <a:pPr algn="just">
              <a:lnSpc>
                <a:spcPct val="100000"/>
              </a:lnSpc>
            </a:pPr>
            <a:r>
              <a:rPr lang="zh-CN" altLang="en-US">
                <a:solidFill>
                  <a:srgbClr val="FFFF00"/>
                </a:solidFill>
                <a:sym typeface="+mn-ea"/>
              </a:rPr>
              <a:t>矛盾关系主要表现形式：</a:t>
            </a:r>
            <a:endParaRPr lang="zh-CN" altLang="en-US">
              <a:solidFill>
                <a:srgbClr val="FFFF00"/>
              </a:solidFill>
              <a:sym typeface="+mn-ea"/>
            </a:endParaRPr>
          </a:p>
          <a:p>
            <a:pPr algn="just">
              <a:lnSpc>
                <a:spcPct val="100000"/>
              </a:lnSpc>
            </a:pPr>
            <a:r>
              <a:rPr lang="zh-CN" altLang="en-US">
                <a:sym typeface="+mn-ea"/>
              </a:rPr>
              <a:t>（1） A是B   与   A不是B</a:t>
            </a:r>
            <a:endParaRPr lang="zh-CN" altLang="en-US">
              <a:sym typeface="+mn-ea"/>
            </a:endParaRPr>
          </a:p>
          <a:p>
            <a:pPr algn="just">
              <a:lnSpc>
                <a:spcPct val="100000"/>
              </a:lnSpc>
            </a:pPr>
            <a:r>
              <a:rPr lang="zh-CN" altLang="en-US">
                <a:sym typeface="+mn-ea"/>
              </a:rPr>
              <a:t>（2）所有的A是B    与 有的A不是B</a:t>
            </a:r>
            <a:endParaRPr lang="zh-CN" altLang="en-US">
              <a:sym typeface="+mn-ea"/>
            </a:endParaRPr>
          </a:p>
          <a:p>
            <a:pPr algn="just">
              <a:lnSpc>
                <a:spcPct val="100000"/>
              </a:lnSpc>
            </a:pPr>
            <a:r>
              <a:rPr lang="zh-CN" altLang="en-US">
                <a:sym typeface="+mn-ea"/>
              </a:rPr>
              <a:t>（3）</a:t>
            </a:r>
            <a:r>
              <a:rPr lang="zh-CN" altLang="en-US">
                <a:sym typeface="Arial" panose="020B0604020202020204" charset="-52"/>
              </a:rPr>
              <a:t>所有的A不是B  </a:t>
            </a:r>
            <a:r>
              <a:rPr lang="zh-CN" altLang="en-US">
                <a:sym typeface="+mn-ea"/>
              </a:rPr>
              <a:t>与</a:t>
            </a:r>
            <a:r>
              <a:rPr lang="zh-CN" altLang="en-US">
                <a:sym typeface="Arial" panose="020B0604020202020204" charset="-52"/>
              </a:rPr>
              <a:t> 有的A是B</a:t>
            </a:r>
            <a:endParaRPr lang="zh-CN" altLang="en-US" strike="noStrike" noProof="1">
              <a:sym typeface="Arial" panose="020B0604020202020204" charset="-52"/>
            </a:endParaRPr>
          </a:p>
          <a:p>
            <a:pPr algn="just">
              <a:lnSpc>
                <a:spcPct val="100000"/>
              </a:lnSpc>
            </a:pPr>
            <a:r>
              <a:rPr lang="zh-CN" altLang="en-US">
                <a:sym typeface="Arial" panose="020B0604020202020204" charset="-52"/>
              </a:rPr>
              <a:t>（4）A→B  </a:t>
            </a:r>
            <a:r>
              <a:rPr lang="zh-CN" altLang="en-US">
                <a:sym typeface="+mn-ea"/>
              </a:rPr>
              <a:t> 与   A且-B</a:t>
            </a:r>
            <a:endParaRPr lang="zh-CN" altLang="en-US">
              <a:sym typeface="+mn-ea"/>
            </a:endParaRPr>
          </a:p>
          <a:p>
            <a:pPr algn="just">
              <a:lnSpc>
                <a:spcPct val="100000"/>
              </a:lnSpc>
            </a:pPr>
            <a:r>
              <a:rPr lang="zh-CN" altLang="en-US">
                <a:sym typeface="+mn-ea"/>
              </a:rPr>
              <a:t>（5）（A且B） 与  -A或-B </a:t>
            </a:r>
            <a:endParaRPr lang="zh-CN" altLang="en-US">
              <a:sym typeface="+mn-ea"/>
            </a:endParaRPr>
          </a:p>
          <a:p>
            <a:pPr algn="just">
              <a:lnSpc>
                <a:spcPct val="100000"/>
              </a:lnSpc>
            </a:pPr>
            <a:r>
              <a:rPr lang="zh-CN" altLang="en-US">
                <a:sym typeface="+mn-ea"/>
              </a:rPr>
              <a:t>（6）</a:t>
            </a:r>
            <a:r>
              <a:rPr lang="zh-CN" altLang="en-US">
                <a:sym typeface="Arial" panose="020B0604020202020204" charset="-52"/>
              </a:rPr>
              <a:t>（A或B） </a:t>
            </a:r>
            <a:r>
              <a:rPr lang="zh-CN" altLang="en-US">
                <a:sym typeface="+mn-ea"/>
              </a:rPr>
              <a:t>与</a:t>
            </a:r>
            <a:r>
              <a:rPr lang="zh-CN" altLang="en-US">
                <a:sym typeface="Arial" panose="020B0604020202020204" charset="-52"/>
              </a:rPr>
              <a:t>  -A且-B</a:t>
            </a:r>
            <a:endParaRPr lang="zh-CN" altLang="en-US"/>
          </a:p>
        </p:txBody>
      </p:sp>
      <p:sp>
        <p:nvSpPr>
          <p:cNvPr id="1049153" name="文本占位符 3"/>
          <p:cNvSpPr>
            <a:spLocks noGrp="1"/>
          </p:cNvSpPr>
          <p:nvPr>
            <p:ph type="body" orient="vert" sz="quarter" idx="13"/>
          </p:nvPr>
        </p:nvSpPr>
        <p:spPr/>
        <p:txBody>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645" name="文本占位符 3"/>
          <p:cNvSpPr>
            <a:spLocks noGrp="1"/>
          </p:cNvSpPr>
          <p:nvPr>
            <p:ph type="body" orient="vert" sz="quarter" idx="13"/>
          </p:nvPr>
        </p:nvSpPr>
        <p:spPr/>
        <p:txBody>
          <a:bodyPr/>
          <a:p>
            <a:endParaRPr lang="zh-CN" altLang="en-US" dirty="0"/>
          </a:p>
        </p:txBody>
      </p:sp>
      <p:sp>
        <p:nvSpPr>
          <p:cNvPr id="1048646" name="标题 1"/>
          <p:cNvSpPr txBox="1"/>
          <p:nvPr/>
        </p:nvSpPr>
        <p:spPr>
          <a:xfrm>
            <a:off x="463642" y="191558"/>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sym typeface="微软雅黑" panose="020B0503020204020204" charset="-122"/>
              </a:rPr>
              <a:t>三、翻转</a:t>
            </a:r>
            <a:endParaRPr lang="zh-CN" altLang="en-US" dirty="0"/>
          </a:p>
        </p:txBody>
      </p:sp>
      <p:pic>
        <p:nvPicPr>
          <p:cNvPr id="2097160" name="图片 12"/>
          <p:cNvPicPr>
            <a:picLocks noChangeAspect="1"/>
          </p:cNvPicPr>
          <p:nvPr/>
        </p:nvPicPr>
        <p:blipFill>
          <a:blip r:embed="rId1" cstate="print"/>
          <a:stretch>
            <a:fillRect/>
          </a:stretch>
        </p:blipFill>
        <p:spPr>
          <a:xfrm>
            <a:off x="2915816" y="1707654"/>
            <a:ext cx="1872208" cy="1872208"/>
          </a:xfrm>
          <a:prstGeom prst="rect">
            <a:avLst/>
          </a:prstGeom>
        </p:spPr>
      </p:pic>
      <p:pic>
        <p:nvPicPr>
          <p:cNvPr id="2097161" name="图片 13"/>
          <p:cNvPicPr>
            <a:picLocks noChangeAspect="1"/>
          </p:cNvPicPr>
          <p:nvPr/>
        </p:nvPicPr>
        <p:blipFill>
          <a:blip r:embed="rId1" cstate="print"/>
          <a:stretch>
            <a:fillRect/>
          </a:stretch>
        </p:blipFill>
        <p:spPr>
          <a:xfrm flipH="1">
            <a:off x="971600" y="1707654"/>
            <a:ext cx="1872208" cy="1872208"/>
          </a:xfrm>
          <a:prstGeom prst="rect">
            <a:avLst/>
          </a:prstGeom>
        </p:spPr>
      </p:pic>
      <p:cxnSp>
        <p:nvCxnSpPr>
          <p:cNvPr id="3145728" name="直接连接符 15"/>
          <p:cNvCxnSpPr/>
          <p:nvPr/>
        </p:nvCxnSpPr>
        <p:spPr>
          <a:xfrm>
            <a:off x="2915816" y="1131590"/>
            <a:ext cx="0" cy="3024336"/>
          </a:xfrm>
          <a:prstGeom prst="line">
            <a:avLst/>
          </a:prstGeom>
          <a:ln w="76200">
            <a:solidFill>
              <a:srgbClr val="E64583"/>
            </a:solidFill>
            <a:prstDash val="sysDot"/>
          </a:ln>
        </p:spPr>
        <p:style>
          <a:lnRef idx="1">
            <a:schemeClr val="accent1"/>
          </a:lnRef>
          <a:fillRef idx="0">
            <a:schemeClr val="accent1"/>
          </a:fillRef>
          <a:effectRef idx="0">
            <a:schemeClr val="accent1"/>
          </a:effectRef>
          <a:fontRef idx="minor">
            <a:schemeClr val="tx1"/>
          </a:fontRef>
        </p:style>
      </p:cxnSp>
      <p:sp>
        <p:nvSpPr>
          <p:cNvPr id="1048647" name="内容占位符 2"/>
          <p:cNvSpPr txBox="1"/>
          <p:nvPr/>
        </p:nvSpPr>
        <p:spPr>
          <a:xfrm>
            <a:off x="463642" y="1995686"/>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dirty="0">
              <a:solidFill>
                <a:srgbClr val="000000"/>
              </a:solidFill>
              <a:latin typeface="Arial" panose="020B0604020202020204" pitchFamily="34" charset="0"/>
              <a:ea typeface="宋体" panose="02010600030101010101" pitchFamily="2" charset="-122"/>
              <a:sym typeface="+mn-ea"/>
            </a:endParaRPr>
          </a:p>
          <a:p>
            <a:endParaRPr lang="zh-CN" altLang="en-US" dirty="0">
              <a:solidFill>
                <a:srgbClr val="000000"/>
              </a:solidFill>
              <a:latin typeface="Arial" panose="020B0604020202020204" pitchFamily="34" charset="0"/>
              <a:ea typeface="宋体" panose="02010600030101010101" pitchFamily="2" charset="-122"/>
              <a:sym typeface="+mn-ea"/>
            </a:endParaRPr>
          </a:p>
          <a:p>
            <a:endParaRPr lang="zh-CN" altLang="en-US" dirty="0">
              <a:solidFill>
                <a:srgbClr val="000000"/>
              </a:solidFill>
              <a:latin typeface="Arial" panose="020B0604020202020204" pitchFamily="34" charset="0"/>
              <a:ea typeface="宋体" panose="02010600030101010101" pitchFamily="2" charset="-122"/>
              <a:sym typeface="+mn-ea"/>
            </a:endParaRPr>
          </a:p>
          <a:p>
            <a:endParaRPr lang="zh-CN" altLang="en-US" dirty="0">
              <a:solidFill>
                <a:srgbClr val="000000"/>
              </a:solidFill>
              <a:latin typeface="Arial" panose="020B0604020202020204" pitchFamily="34" charset="0"/>
              <a:ea typeface="宋体" panose="02010600030101010101" pitchFamily="2" charset="-122"/>
              <a:sym typeface="+mn-ea"/>
            </a:endParaRPr>
          </a:p>
          <a:p>
            <a:pPr>
              <a:lnSpc>
                <a:spcPct val="100000"/>
              </a:lnSpc>
            </a:pPr>
            <a:r>
              <a:rPr lang="zh-CN" altLang="en-US" dirty="0">
                <a:solidFill>
                  <a:srgbClr val="FFFF00"/>
                </a:solidFill>
                <a:sym typeface="+mn-ea"/>
              </a:rPr>
              <a:t>左右翻转：关于竖轴对称</a:t>
            </a:r>
            <a:endParaRPr lang="zh-CN" altLang="en-US" dirty="0">
              <a:solidFill>
                <a:srgbClr val="FFFF00"/>
              </a:solidFill>
              <a:sym typeface="+mn-ea"/>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406" name=""/>
        <p:cNvGrpSpPr/>
        <p:nvPr/>
      </p:nvGrpSpPr>
      <p:grpSpPr>
        <a:xfrm>
          <a:off x="0" y="0"/>
          <a:ext cx="0" cy="0"/>
          <a:chOff x="0" y="0"/>
          <a:chExt cx="0" cy="0"/>
        </a:xfrm>
      </p:grpSpPr>
      <p:sp>
        <p:nvSpPr>
          <p:cNvPr id="1049154" name="内容占位符 2"/>
          <p:cNvSpPr>
            <a:spLocks noGrp="1"/>
          </p:cNvSpPr>
          <p:nvPr>
            <p:ph idx="1"/>
          </p:nvPr>
        </p:nvSpPr>
        <p:spPr>
          <a:xfrm>
            <a:off x="457200" y="262890"/>
            <a:ext cx="5770880" cy="4331970"/>
          </a:xfrm>
        </p:spPr>
        <p:txBody>
          <a:bodyPr>
            <a:normAutofit/>
          </a:bodyPr>
          <a:p>
            <a:pPr algn="just" fontAlgn="auto">
              <a:lnSpc>
                <a:spcPct val="100000"/>
              </a:lnSpc>
            </a:pPr>
            <a:r>
              <a:rPr lang="zh-CN" altLang="en-US"/>
              <a:t>【例1】三位办案人员在办理一刑事案件。甲说：“犯罪嫌疑人向东逃跑了。”乙说：“犯罪嫌疑人没有向东逃跑。”丙说：“犯罪嫌疑人没有向南逃跑。”已知两个人的断定与事实不符，由此可以推出：</a:t>
            </a:r>
            <a:endParaRPr lang="zh-CN" altLang="en-US"/>
          </a:p>
          <a:p>
            <a:pPr algn="just" fontAlgn="auto">
              <a:lnSpc>
                <a:spcPct val="100000"/>
              </a:lnSpc>
            </a:pPr>
            <a:r>
              <a:rPr lang="zh-CN" altLang="en-US"/>
              <a:t>A.犯罪嫌疑人向南逃跑了</a:t>
            </a:r>
            <a:endParaRPr lang="zh-CN" altLang="en-US"/>
          </a:p>
          <a:p>
            <a:pPr algn="just" fontAlgn="auto">
              <a:lnSpc>
                <a:spcPct val="100000"/>
              </a:lnSpc>
            </a:pPr>
            <a:r>
              <a:rPr lang="zh-CN" altLang="en-US"/>
              <a:t>B.犯罪嫌疑人没有向东逃跑</a:t>
            </a:r>
            <a:endParaRPr lang="zh-CN" altLang="en-US"/>
          </a:p>
          <a:p>
            <a:pPr algn="just" fontAlgn="auto">
              <a:lnSpc>
                <a:spcPct val="100000"/>
              </a:lnSpc>
            </a:pPr>
            <a:r>
              <a:rPr lang="zh-CN" altLang="en-US"/>
              <a:t>C.甲的断定与事实相符</a:t>
            </a:r>
            <a:endParaRPr lang="zh-CN" altLang="en-US"/>
          </a:p>
          <a:p>
            <a:pPr algn="just" fontAlgn="auto">
              <a:lnSpc>
                <a:spcPct val="100000"/>
              </a:lnSpc>
            </a:pPr>
            <a:r>
              <a:rPr lang="zh-CN" altLang="en-US"/>
              <a:t>D.丙的断定与事实相符</a:t>
            </a:r>
            <a:endParaRPr lang="zh-CN" altLang="en-US"/>
          </a:p>
        </p:txBody>
      </p:sp>
      <p:sp>
        <p:nvSpPr>
          <p:cNvPr id="1049155"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407" name=""/>
        <p:cNvGrpSpPr/>
        <p:nvPr/>
      </p:nvGrpSpPr>
      <p:grpSpPr>
        <a:xfrm>
          <a:off x="0" y="0"/>
          <a:ext cx="0" cy="0"/>
          <a:chOff x="0" y="0"/>
          <a:chExt cx="0" cy="0"/>
        </a:xfrm>
      </p:grpSpPr>
      <p:sp>
        <p:nvSpPr>
          <p:cNvPr id="1049156" name="内容占位符 2"/>
          <p:cNvSpPr>
            <a:spLocks noGrp="1"/>
          </p:cNvSpPr>
          <p:nvPr>
            <p:ph idx="1"/>
          </p:nvPr>
        </p:nvSpPr>
        <p:spPr>
          <a:xfrm>
            <a:off x="457200" y="262890"/>
            <a:ext cx="5770880" cy="4331970"/>
          </a:xfrm>
        </p:spPr>
        <p:txBody>
          <a:bodyPr>
            <a:normAutofit fontScale="90000" lnSpcReduction="20000"/>
          </a:bodyPr>
          <a:p>
            <a:pPr algn="just" fontAlgn="auto">
              <a:lnSpc>
                <a:spcPct val="100000"/>
              </a:lnSpc>
            </a:pPr>
            <a:r>
              <a:rPr lang="zh-CN" altLang="en-US"/>
              <a:t>【例2】老师把双手伸进围棋匣子，然后双手握拳各执一子，让同学猜哪只手里有黑子。假设老师说了四句话，其中三句是真的，一句是假的。</a:t>
            </a:r>
            <a:endParaRPr lang="zh-CN" altLang="en-US"/>
          </a:p>
          <a:p>
            <a:pPr algn="just" fontAlgn="auto">
              <a:lnSpc>
                <a:spcPct val="100000"/>
              </a:lnSpc>
            </a:pPr>
            <a:r>
              <a:rPr lang="zh-CN" altLang="en-US"/>
              <a:t>（1）右手肯定不是黑子。</a:t>
            </a:r>
            <a:endParaRPr lang="zh-CN" altLang="en-US"/>
          </a:p>
          <a:p>
            <a:pPr algn="just" fontAlgn="auto">
              <a:lnSpc>
                <a:spcPct val="100000"/>
              </a:lnSpc>
            </a:pPr>
            <a:r>
              <a:rPr lang="zh-CN" altLang="en-US"/>
              <a:t>（2）或者左手是黑子，或者右手是黑子。</a:t>
            </a:r>
            <a:endParaRPr lang="zh-CN" altLang="en-US"/>
          </a:p>
          <a:p>
            <a:pPr algn="just" fontAlgn="auto">
              <a:lnSpc>
                <a:spcPct val="100000"/>
              </a:lnSpc>
            </a:pPr>
            <a:r>
              <a:rPr lang="zh-CN" altLang="en-US"/>
              <a:t>（3）如果左手是黑子，则右手就不是黑子。 </a:t>
            </a:r>
            <a:endParaRPr lang="zh-CN" altLang="en-US"/>
          </a:p>
          <a:p>
            <a:pPr algn="just" fontAlgn="auto">
              <a:lnSpc>
                <a:spcPct val="100000"/>
              </a:lnSpc>
            </a:pPr>
            <a:r>
              <a:rPr lang="zh-CN" altLang="en-US"/>
              <a:t>（4）左手、右手都是黑子。</a:t>
            </a:r>
            <a:endParaRPr lang="zh-CN" altLang="en-US"/>
          </a:p>
          <a:p>
            <a:pPr algn="just" fontAlgn="auto">
              <a:lnSpc>
                <a:spcPct val="100000"/>
              </a:lnSpc>
            </a:pPr>
            <a:r>
              <a:rPr lang="zh-CN" altLang="en-US"/>
              <a:t>则哪句是假话：</a:t>
            </a:r>
            <a:endParaRPr lang="zh-CN" altLang="en-US"/>
          </a:p>
          <a:p>
            <a:pPr algn="just" fontAlgn="auto">
              <a:lnSpc>
                <a:spcPct val="100000"/>
              </a:lnSpc>
            </a:pPr>
            <a:r>
              <a:rPr lang="zh-CN" altLang="en-US"/>
              <a:t>A.（1）</a:t>
            </a:r>
            <a:endParaRPr lang="zh-CN" altLang="en-US"/>
          </a:p>
          <a:p>
            <a:pPr algn="just" fontAlgn="auto">
              <a:lnSpc>
                <a:spcPct val="100000"/>
              </a:lnSpc>
            </a:pPr>
            <a:r>
              <a:rPr lang="zh-CN" altLang="en-US"/>
              <a:t>B.（2）</a:t>
            </a:r>
            <a:endParaRPr lang="zh-CN" altLang="en-US"/>
          </a:p>
          <a:p>
            <a:pPr algn="just" fontAlgn="auto">
              <a:lnSpc>
                <a:spcPct val="100000"/>
              </a:lnSpc>
            </a:pPr>
            <a:r>
              <a:rPr lang="zh-CN" altLang="en-US"/>
              <a:t>C.（3）</a:t>
            </a:r>
            <a:endParaRPr lang="zh-CN" altLang="en-US"/>
          </a:p>
          <a:p>
            <a:pPr algn="just" fontAlgn="auto">
              <a:lnSpc>
                <a:spcPct val="100000"/>
              </a:lnSpc>
            </a:pPr>
            <a:r>
              <a:rPr lang="zh-CN" altLang="en-US"/>
              <a:t>D.（4）</a:t>
            </a:r>
            <a:endParaRPr lang="zh-CN" altLang="en-US"/>
          </a:p>
        </p:txBody>
      </p:sp>
      <p:sp>
        <p:nvSpPr>
          <p:cNvPr id="1049157"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9158" name="标题 1"/>
          <p:cNvSpPr>
            <a:spLocks noGrp="1"/>
          </p:cNvSpPr>
          <p:nvPr>
            <p:ph type="title"/>
          </p:nvPr>
        </p:nvSpPr>
        <p:spPr/>
        <p:txBody>
          <a:bodyPr/>
          <a:p>
            <a:endParaRPr lang="zh-CN" altLang="en-US"/>
          </a:p>
        </p:txBody>
      </p:sp>
      <p:sp>
        <p:nvSpPr>
          <p:cNvPr id="1049159" name="内容占位符 2"/>
          <p:cNvSpPr>
            <a:spLocks noGrp="1"/>
          </p:cNvSpPr>
          <p:nvPr>
            <p:ph idx="1"/>
          </p:nvPr>
        </p:nvSpPr>
        <p:spPr/>
        <p:txBody>
          <a:bodyPr/>
          <a:p>
            <a:endParaRPr lang="zh-CN" altLang="en-US"/>
          </a:p>
        </p:txBody>
      </p:sp>
      <p:sp>
        <p:nvSpPr>
          <p:cNvPr id="1049160" name="文本占位符 3"/>
          <p:cNvSpPr>
            <a:spLocks noGrp="1"/>
          </p:cNvSpPr>
          <p:nvPr>
            <p:ph type="body" orient="vert" sz="quarter" idx="13"/>
          </p:nvPr>
        </p:nvSpPr>
        <p:spPr/>
        <p:txBody>
          <a:bodyPr/>
          <a:p>
            <a:endParaRPr lang="zh-CN" alt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409" name=""/>
        <p:cNvGrpSpPr/>
        <p:nvPr/>
      </p:nvGrpSpPr>
      <p:grpSpPr>
        <a:xfrm>
          <a:off x="0" y="0"/>
          <a:ext cx="0" cy="0"/>
          <a:chOff x="0" y="0"/>
          <a:chExt cx="0" cy="0"/>
        </a:xfrm>
      </p:grpSpPr>
      <p:grpSp>
        <p:nvGrpSpPr>
          <p:cNvPr id="410" name="组合 4"/>
          <p:cNvGrpSpPr/>
          <p:nvPr/>
        </p:nvGrpSpPr>
        <p:grpSpPr>
          <a:xfrm>
            <a:off x="2429510" y="1924050"/>
            <a:ext cx="2209800" cy="1295400"/>
            <a:chOff x="4320" y="7443"/>
            <a:chExt cx="3480" cy="2040"/>
          </a:xfrm>
        </p:grpSpPr>
        <p:sp>
          <p:nvSpPr>
            <p:cNvPr id="1049161" name="椭圆 4"/>
            <p:cNvSpPr/>
            <p:nvPr/>
          </p:nvSpPr>
          <p:spPr>
            <a:xfrm>
              <a:off x="4320" y="7443"/>
              <a:ext cx="3480" cy="2040"/>
            </a:xfrm>
            <a:prstGeom prst="ellipse">
              <a:avLst/>
            </a:prstGeom>
            <a:solidFill>
              <a:schemeClr val="bg1"/>
            </a:solidFill>
            <a:ln w="9525" cap="flat" cmpd="sng">
              <a:solidFill>
                <a:schemeClr val="tx1"/>
              </a:solidFill>
              <a:prstDash val="solid"/>
              <a:round/>
              <a:headEnd type="none" w="med" len="med"/>
              <a:tailEnd type="none" w="med" len="med"/>
            </a:ln>
          </p:spPr>
          <p:txBody>
            <a:bodyPr wrap="none" anchor="ctr">
              <a:spAutoFit/>
            </a:bodyPr>
            <a:p>
              <a:pPr lvl="0">
                <a:buFont typeface="Arial" panose="020B0604020202020204" charset="-52"/>
                <a:buNone/>
              </a:pPr>
              <a:endParaRPr lang="zh-CN" altLang="en-US" u="none" baseline="0" dirty="0">
                <a:latin typeface="Arial" panose="020B0604020202020204" charset="-52"/>
                <a:ea typeface="宋体" panose="02010600030101010101" pitchFamily="2" charset="-122"/>
              </a:endParaRPr>
            </a:p>
          </p:txBody>
        </p:sp>
        <p:sp>
          <p:nvSpPr>
            <p:cNvPr id="1049162" name="椭圆 10"/>
            <p:cNvSpPr/>
            <p:nvPr/>
          </p:nvSpPr>
          <p:spPr>
            <a:xfrm>
              <a:off x="4800" y="7880"/>
              <a:ext cx="917" cy="883"/>
            </a:xfrm>
            <a:prstGeom prst="ellipse">
              <a:avLst/>
            </a:prstGeom>
            <a:solidFill>
              <a:schemeClr val="bg1"/>
            </a:solidFill>
            <a:ln w="9525" cap="flat" cmpd="sng">
              <a:solidFill>
                <a:schemeClr val="tx1"/>
              </a:solidFill>
              <a:prstDash val="solid"/>
              <a:round/>
              <a:headEnd type="none" w="med" len="med"/>
              <a:tailEnd type="none" w="med" len="med"/>
            </a:ln>
          </p:spPr>
          <p:txBody>
            <a:bodyPr wrap="none" anchor="ctr">
              <a:spAutoFit/>
            </a:bodyPr>
            <a:p>
              <a:pPr lvl="0">
                <a:buFont typeface="Arial" panose="020B0604020202020204" charset="-52"/>
                <a:buNone/>
              </a:pPr>
              <a:r>
                <a:rPr lang="zh-CN" altLang="en-US" b="1" u="none" baseline="0" dirty="0">
                  <a:latin typeface="Arial" panose="020B0604020202020204" charset="-52"/>
                  <a:ea typeface="宋体" panose="02010600030101010101" pitchFamily="2" charset="-122"/>
                </a:rPr>
                <a:t>黑</a:t>
              </a:r>
              <a:endParaRPr lang="zh-CN" altLang="en-US" b="1" u="none" baseline="0" dirty="0">
                <a:latin typeface="Arial" panose="020B0604020202020204" charset="-52"/>
                <a:ea typeface="宋体" panose="02010600030101010101" pitchFamily="2" charset="-122"/>
              </a:endParaRPr>
            </a:p>
          </p:txBody>
        </p:sp>
        <p:sp>
          <p:nvSpPr>
            <p:cNvPr id="1049163" name="椭圆 11"/>
            <p:cNvSpPr/>
            <p:nvPr/>
          </p:nvSpPr>
          <p:spPr>
            <a:xfrm>
              <a:off x="6360" y="7880"/>
              <a:ext cx="917" cy="883"/>
            </a:xfrm>
            <a:prstGeom prst="ellipse">
              <a:avLst/>
            </a:prstGeom>
            <a:solidFill>
              <a:schemeClr val="bg1"/>
            </a:solidFill>
            <a:ln w="9525" cap="flat" cmpd="sng">
              <a:solidFill>
                <a:schemeClr val="tx1"/>
              </a:solidFill>
              <a:prstDash val="solid"/>
              <a:round/>
              <a:headEnd type="none" w="med" len="med"/>
              <a:tailEnd type="none" w="med" len="med"/>
            </a:ln>
          </p:spPr>
          <p:txBody>
            <a:bodyPr wrap="none" anchor="ctr">
              <a:spAutoFit/>
            </a:bodyPr>
            <a:p>
              <a:pPr lvl="0">
                <a:buFont typeface="Arial" panose="020B0604020202020204" charset="-52"/>
                <a:buNone/>
              </a:pPr>
              <a:r>
                <a:rPr lang="zh-CN" altLang="en-US" b="1" u="none" baseline="0" dirty="0">
                  <a:latin typeface="Arial" panose="020B0604020202020204" charset="-52"/>
                  <a:ea typeface="宋体" panose="02010600030101010101" pitchFamily="2" charset="-122"/>
                </a:rPr>
                <a:t>白</a:t>
              </a:r>
              <a:endParaRPr lang="zh-CN" altLang="en-US" b="1" u="none" baseline="0" dirty="0">
                <a:latin typeface="Arial" panose="020B0604020202020204" charset="-52"/>
                <a:ea typeface="宋体" panose="02010600030101010101" pitchFamily="2" charset="-122"/>
              </a:endParaRPr>
            </a:p>
          </p:txBody>
        </p:sp>
      </p:grpSp>
      <p:sp>
        <p:nvSpPr>
          <p:cNvPr id="1049164" name="标题 1"/>
          <p:cNvSpPr>
            <a:spLocks noGrp="1"/>
          </p:cNvSpPr>
          <p:nvPr>
            <p:ph type="title"/>
          </p:nvPr>
        </p:nvSpPr>
        <p:spPr/>
        <p:txBody>
          <a:bodyPr/>
          <a:p>
            <a:r>
              <a:rPr lang="zh-CN" altLang="en-US" dirty="0">
                <a:sym typeface="Arial" panose="020B0604020202020204" charset="-52"/>
              </a:rPr>
              <a:t>高频考点</a:t>
            </a:r>
            <a:r>
              <a:rPr lang="en-US" altLang="zh-CN" dirty="0">
                <a:sym typeface="Arial" panose="020B0604020202020204" charset="-52"/>
              </a:rPr>
              <a:t>48</a:t>
            </a:r>
            <a:r>
              <a:rPr lang="zh-CN" altLang="en-US" dirty="0">
                <a:sym typeface="Arial" panose="020B0604020202020204" charset="-52"/>
              </a:rPr>
              <a:t> 真假推理（二）</a:t>
            </a:r>
            <a:endParaRPr lang="zh-CN" altLang="en-US" dirty="0"/>
          </a:p>
        </p:txBody>
      </p:sp>
      <p:sp>
        <p:nvSpPr>
          <p:cNvPr id="1049165" name="内容占位符 2"/>
          <p:cNvSpPr>
            <a:spLocks noGrp="1"/>
          </p:cNvSpPr>
          <p:nvPr>
            <p:ph idx="1"/>
          </p:nvPr>
        </p:nvSpPr>
        <p:spPr/>
        <p:txBody>
          <a:bodyPr>
            <a:normAutofit/>
          </a:bodyPr>
          <a:p>
            <a:pPr algn="just">
              <a:lnSpc>
                <a:spcPct val="100000"/>
              </a:lnSpc>
            </a:pPr>
            <a:r>
              <a:rPr lang="zh-CN" altLang="en-US" dirty="0">
                <a:sym typeface="Arial" panose="020B0604020202020204" charset="-52"/>
              </a:rPr>
              <a:t>反对关系——除了已知的两方面之外还存在其他情况</a:t>
            </a:r>
            <a:endParaRPr lang="zh-CN" altLang="en-US" dirty="0">
              <a:sym typeface="Arial" panose="020B0604020202020204" charset="-52"/>
            </a:endParaRPr>
          </a:p>
          <a:p>
            <a:pPr algn="just">
              <a:lnSpc>
                <a:spcPct val="100000"/>
              </a:lnSpc>
            </a:pPr>
            <a:endParaRPr lang="zh-CN" altLang="en-US" dirty="0"/>
          </a:p>
          <a:p>
            <a:pPr algn="just">
              <a:lnSpc>
                <a:spcPct val="100000"/>
              </a:lnSpc>
            </a:pPr>
            <a:endParaRPr lang="zh-CN" altLang="en-US" dirty="0"/>
          </a:p>
          <a:p>
            <a:pPr algn="just">
              <a:lnSpc>
                <a:spcPct val="100000"/>
              </a:lnSpc>
            </a:pPr>
            <a:endParaRPr lang="zh-CN" altLang="en-US" dirty="0"/>
          </a:p>
          <a:p>
            <a:pPr algn="just">
              <a:lnSpc>
                <a:spcPct val="100000"/>
              </a:lnSpc>
            </a:pPr>
            <a:endParaRPr lang="zh-CN" altLang="en-US" dirty="0"/>
          </a:p>
          <a:p>
            <a:pPr algn="just">
              <a:lnSpc>
                <a:spcPct val="100000"/>
              </a:lnSpc>
            </a:pPr>
            <a:r>
              <a:rPr lang="zh-CN" altLang="en-US" dirty="0">
                <a:sym typeface="Arial" panose="020B0604020202020204" charset="-52"/>
              </a:rPr>
              <a:t>例如：黑与白</a:t>
            </a:r>
            <a:endParaRPr lang="zh-CN" altLang="en-US" dirty="0"/>
          </a:p>
        </p:txBody>
      </p:sp>
      <p:sp>
        <p:nvSpPr>
          <p:cNvPr id="1049166" name="文本占位符 3"/>
          <p:cNvSpPr>
            <a:spLocks noGrp="1"/>
          </p:cNvSpPr>
          <p:nvPr>
            <p:ph type="body" orient="vert" sz="quarter" idx="13"/>
          </p:nvPr>
        </p:nvSpPr>
        <p:spPr/>
        <p:txBody>
          <a:bodyPr/>
          <a:p>
            <a:endParaRPr lang="zh-CN" alt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9167" name="标题 1"/>
          <p:cNvSpPr>
            <a:spLocks noGrp="1"/>
          </p:cNvSpPr>
          <p:nvPr>
            <p:ph type="title"/>
          </p:nvPr>
        </p:nvSpPr>
        <p:spPr/>
        <p:txBody>
          <a:bodyPr/>
          <a:p>
            <a:endParaRPr lang="zh-CN" altLang="en-US"/>
          </a:p>
        </p:txBody>
      </p:sp>
      <p:sp>
        <p:nvSpPr>
          <p:cNvPr id="1049168" name="内容占位符 2"/>
          <p:cNvSpPr>
            <a:spLocks noGrp="1"/>
          </p:cNvSpPr>
          <p:nvPr>
            <p:ph idx="1"/>
          </p:nvPr>
        </p:nvSpPr>
        <p:spPr/>
        <p:txBody>
          <a:bodyPr>
            <a:normAutofit/>
          </a:bodyPr>
          <a:p>
            <a:pPr marL="0" lvl="0" algn="just" defTabSz="2874645">
              <a:lnSpc>
                <a:spcPct val="100000"/>
              </a:lnSpc>
              <a:spcBef>
                <a:spcPts val="600"/>
              </a:spcBef>
              <a:buNone/>
            </a:pPr>
            <a:r>
              <a:rPr lang="zh-CN" altLang="en-US">
                <a:solidFill>
                  <a:srgbClr val="FFFF00"/>
                </a:solidFill>
                <a:sym typeface="Arial" panose="020B0604020202020204" charset="-52"/>
              </a:rPr>
              <a:t>反对关系主要表现形式：</a:t>
            </a:r>
            <a:endParaRPr lang="zh-CN" altLang="en-US">
              <a:solidFill>
                <a:srgbClr val="FFFF00"/>
              </a:solidFill>
              <a:sym typeface="Arial" panose="020B0604020202020204" charset="-52"/>
            </a:endParaRPr>
          </a:p>
          <a:p>
            <a:pPr marL="0" lvl="0" algn="just" defTabSz="2874645">
              <a:lnSpc>
                <a:spcPct val="100000"/>
              </a:lnSpc>
              <a:spcBef>
                <a:spcPts val="600"/>
              </a:spcBef>
              <a:buNone/>
            </a:pPr>
            <a:endParaRPr lang="zh-CN" altLang="en-US">
              <a:sym typeface="Arial" panose="020B0604020202020204" charset="-52"/>
            </a:endParaRPr>
          </a:p>
          <a:p>
            <a:pPr marL="0" lvl="0" algn="just" defTabSz="2874645">
              <a:lnSpc>
                <a:spcPct val="100000"/>
              </a:lnSpc>
              <a:spcBef>
                <a:spcPts val="600"/>
              </a:spcBef>
              <a:buNone/>
            </a:pPr>
            <a:r>
              <a:rPr lang="zh-CN" altLang="en-US">
                <a:sym typeface="Arial" panose="020B0604020202020204" charset="-52"/>
              </a:rPr>
              <a:t>  所有的A是B与 所有的A不是B                             </a:t>
            </a:r>
            <a:endParaRPr lang="zh-CN" altLang="en-US">
              <a:sym typeface="Arial" panose="020B0604020202020204" charset="-52"/>
            </a:endParaRPr>
          </a:p>
          <a:p>
            <a:pPr marL="0" lvl="0" algn="just" defTabSz="2874645">
              <a:lnSpc>
                <a:spcPct val="100000"/>
              </a:lnSpc>
              <a:spcBef>
                <a:spcPts val="600"/>
              </a:spcBef>
              <a:buNone/>
            </a:pPr>
            <a:r>
              <a:rPr lang="zh-CN" altLang="en-US">
                <a:sym typeface="Arial" panose="020B0604020202020204" charset="-52"/>
              </a:rPr>
              <a:t>   有的A是B  与 有的A不是B</a:t>
            </a:r>
            <a:endParaRPr lang="zh-CN" altLang="en-US">
              <a:sym typeface="Arial" panose="020B0604020202020204" charset="-52"/>
            </a:endParaRPr>
          </a:p>
          <a:p>
            <a:endParaRPr lang="zh-CN" altLang="en-US"/>
          </a:p>
        </p:txBody>
      </p:sp>
      <p:sp>
        <p:nvSpPr>
          <p:cNvPr id="1049169" name="文本占位符 3"/>
          <p:cNvSpPr>
            <a:spLocks noGrp="1"/>
          </p:cNvSpPr>
          <p:nvPr>
            <p:ph type="body" orient="vert" sz="quarter" idx="13"/>
          </p:nvPr>
        </p:nvSpPr>
        <p:spPr/>
        <p:txBody>
          <a:bodyPr/>
          <a:p>
            <a:endParaRPr lang="zh-CN" alt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412" name=""/>
        <p:cNvGrpSpPr/>
        <p:nvPr/>
      </p:nvGrpSpPr>
      <p:grpSpPr>
        <a:xfrm>
          <a:off x="0" y="0"/>
          <a:ext cx="0" cy="0"/>
          <a:chOff x="0" y="0"/>
          <a:chExt cx="0" cy="0"/>
        </a:xfrm>
      </p:grpSpPr>
      <p:sp>
        <p:nvSpPr>
          <p:cNvPr id="1049170" name="标题 1"/>
          <p:cNvSpPr>
            <a:spLocks noGrp="1"/>
          </p:cNvSpPr>
          <p:nvPr>
            <p:ph type="title"/>
          </p:nvPr>
        </p:nvSpPr>
        <p:spPr/>
        <p:txBody>
          <a:bodyPr/>
          <a:p>
            <a:endParaRPr lang="zh-CN" altLang="en-US"/>
          </a:p>
        </p:txBody>
      </p:sp>
      <p:sp>
        <p:nvSpPr>
          <p:cNvPr id="1049171" name="内容占位符 2"/>
          <p:cNvSpPr>
            <a:spLocks noGrp="1"/>
          </p:cNvSpPr>
          <p:nvPr>
            <p:ph idx="1"/>
          </p:nvPr>
        </p:nvSpPr>
        <p:spPr/>
        <p:txBody>
          <a:bodyPr/>
          <a:p>
            <a:pPr algn="just">
              <a:lnSpc>
                <a:spcPct val="100000"/>
              </a:lnSpc>
            </a:pPr>
            <a:r>
              <a:rPr lang="zh-CN" altLang="en-US">
                <a:solidFill>
                  <a:srgbClr val="FFFF00"/>
                </a:solidFill>
                <a:sym typeface="+mn-ea"/>
              </a:rPr>
              <a:t>反对关系特性：</a:t>
            </a:r>
            <a:endParaRPr lang="zh-CN" altLang="en-US">
              <a:solidFill>
                <a:srgbClr val="FFFF00"/>
              </a:solidFill>
              <a:sym typeface="+mn-ea"/>
            </a:endParaRPr>
          </a:p>
          <a:p>
            <a:pPr algn="just">
              <a:lnSpc>
                <a:spcPct val="100000"/>
              </a:lnSpc>
            </a:pPr>
            <a:r>
              <a:rPr lang="zh-CN" altLang="en-US">
                <a:sym typeface="Arial" panose="020B0604020202020204" charset="-52"/>
              </a:rPr>
              <a:t>所有的人都是女的    所有的人都不是女的</a:t>
            </a:r>
            <a:endParaRPr lang="zh-CN" altLang="en-US">
              <a:sym typeface="Arial" panose="020B0604020202020204" charset="-52"/>
            </a:endParaRPr>
          </a:p>
          <a:p>
            <a:pPr algn="just">
              <a:lnSpc>
                <a:spcPct val="100000"/>
              </a:lnSpc>
            </a:pPr>
            <a:endParaRPr lang="zh-CN" altLang="en-US"/>
          </a:p>
          <a:p>
            <a:pPr algn="just">
              <a:lnSpc>
                <a:spcPct val="100000"/>
              </a:lnSpc>
            </a:pPr>
            <a:endParaRPr lang="zh-CN" altLang="en-US">
              <a:sym typeface="Arial" panose="020B0604020202020204" charset="-52"/>
            </a:endParaRPr>
          </a:p>
          <a:p>
            <a:pPr algn="just">
              <a:lnSpc>
                <a:spcPct val="100000"/>
              </a:lnSpc>
            </a:pPr>
            <a:r>
              <a:rPr lang="zh-CN" altLang="en-US">
                <a:sym typeface="Arial" panose="020B0604020202020204" charset="-52"/>
              </a:rPr>
              <a:t>有的人是女的        有的人不是女的</a:t>
            </a:r>
            <a:endParaRPr lang="zh-CN" altLang="en-US"/>
          </a:p>
        </p:txBody>
      </p:sp>
      <p:sp>
        <p:nvSpPr>
          <p:cNvPr id="1049172" name="文本占位符 3"/>
          <p:cNvSpPr>
            <a:spLocks noGrp="1"/>
          </p:cNvSpPr>
          <p:nvPr>
            <p:ph type="body" orient="vert" sz="quarter" idx="13"/>
          </p:nvPr>
        </p:nvSpPr>
        <p:spPr/>
        <p:txBody>
          <a:bodyPr/>
          <a:p>
            <a:endParaRPr lang="zh-CN" alt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9173" name="标题 1"/>
          <p:cNvSpPr>
            <a:spLocks noGrp="1"/>
          </p:cNvSpPr>
          <p:nvPr>
            <p:ph type="title"/>
          </p:nvPr>
        </p:nvSpPr>
        <p:spPr/>
        <p:txBody>
          <a:bodyPr/>
          <a:p>
            <a:endParaRPr lang="zh-CN" altLang="en-US"/>
          </a:p>
        </p:txBody>
      </p:sp>
      <p:sp>
        <p:nvSpPr>
          <p:cNvPr id="1049174" name="内容占位符 2"/>
          <p:cNvSpPr>
            <a:spLocks noGrp="1"/>
          </p:cNvSpPr>
          <p:nvPr>
            <p:ph idx="1"/>
          </p:nvPr>
        </p:nvSpPr>
        <p:spPr/>
        <p:txBody>
          <a:bodyPr/>
          <a:p>
            <a:pPr algn="just" fontAlgn="auto">
              <a:lnSpc>
                <a:spcPct val="150000"/>
              </a:lnSpc>
            </a:pPr>
            <a:r>
              <a:rPr lang="zh-CN" altLang="en-US">
                <a:solidFill>
                  <a:srgbClr val="FFFF00"/>
                </a:solidFill>
                <a:sym typeface="+mn-ea"/>
              </a:rPr>
              <a:t>反对关系特性：</a:t>
            </a:r>
            <a:endParaRPr lang="zh-CN" altLang="en-US">
              <a:solidFill>
                <a:srgbClr val="FFFF00"/>
              </a:solidFill>
              <a:sym typeface="+mn-ea"/>
            </a:endParaRPr>
          </a:p>
          <a:p>
            <a:pPr algn="just" fontAlgn="auto">
              <a:lnSpc>
                <a:spcPct val="150000"/>
              </a:lnSpc>
            </a:pPr>
            <a:r>
              <a:rPr lang="zh-CN" altLang="en-US">
                <a:solidFill>
                  <a:srgbClr val="FFFF00"/>
                </a:solidFill>
                <a:sym typeface="Arial" panose="020B0604020202020204" charset="-52"/>
              </a:rPr>
              <a:t>两个所有，必有一假</a:t>
            </a:r>
            <a:endParaRPr lang="zh-CN" altLang="en-US">
              <a:solidFill>
                <a:srgbClr val="FFFF00"/>
              </a:solidFill>
              <a:sym typeface="Arial" panose="020B0604020202020204" charset="-52"/>
            </a:endParaRPr>
          </a:p>
          <a:p>
            <a:pPr algn="just" fontAlgn="auto">
              <a:lnSpc>
                <a:spcPct val="150000"/>
              </a:lnSpc>
            </a:pPr>
            <a:r>
              <a:rPr lang="zh-CN" altLang="en-US">
                <a:solidFill>
                  <a:srgbClr val="FFFF00"/>
                </a:solidFill>
                <a:sym typeface="Arial" panose="020B0604020202020204" charset="-52"/>
              </a:rPr>
              <a:t>两个有的，必有一真</a:t>
            </a:r>
            <a:endParaRPr lang="zh-CN" altLang="en-US">
              <a:solidFill>
                <a:srgbClr val="FFFF00"/>
              </a:solidFill>
              <a:sym typeface="Arial" panose="020B0604020202020204" charset="-52"/>
            </a:endParaRPr>
          </a:p>
        </p:txBody>
      </p:sp>
      <p:sp>
        <p:nvSpPr>
          <p:cNvPr id="1049175" name="文本占位符 3"/>
          <p:cNvSpPr>
            <a:spLocks noGrp="1"/>
          </p:cNvSpPr>
          <p:nvPr>
            <p:ph type="body" orient="vert" sz="quarter" idx="13"/>
          </p:nvPr>
        </p:nvSpPr>
        <p:spPr/>
        <p:txBody>
          <a:bodyPr/>
          <a:p>
            <a:endParaRPr lang="zh-CN" alt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9176" name="内容占位符 2"/>
          <p:cNvSpPr>
            <a:spLocks noGrp="1"/>
          </p:cNvSpPr>
          <p:nvPr>
            <p:ph idx="1"/>
          </p:nvPr>
        </p:nvSpPr>
        <p:spPr>
          <a:xfrm>
            <a:off x="457200" y="262890"/>
            <a:ext cx="5770880" cy="4331970"/>
          </a:xfrm>
        </p:spPr>
        <p:txBody>
          <a:bodyPr>
            <a:normAutofit fontScale="85000" lnSpcReduction="10000"/>
          </a:bodyPr>
          <a:p>
            <a:pPr algn="just" fontAlgn="auto">
              <a:lnSpc>
                <a:spcPct val="100000"/>
              </a:lnSpc>
            </a:pPr>
            <a:r>
              <a:rPr lang="zh-CN" altLang="en-US" dirty="0"/>
              <a:t>【例</a:t>
            </a:r>
            <a:r>
              <a:rPr lang="en-US" altLang="zh-CN" dirty="0"/>
              <a:t>1</a:t>
            </a:r>
            <a:r>
              <a:rPr lang="zh-CN" altLang="en-US" dirty="0"/>
              <a:t>】今年春运对全市中巴客运车的安全检查后，甲、乙、丙三名交警有如下结论：甲：所有中巴客运车都存在超载问题。乙：所有中巴客运车都不存在超载问题。丙：如意公司的中巴客运车和吉祥公司的中巴客运车都存在超载问题。如果上述三个结论只有一个错误，则以下哪项一定为真？（    ）</a:t>
            </a:r>
            <a:endParaRPr lang="zh-CN" altLang="en-US" dirty="0"/>
          </a:p>
          <a:p>
            <a:pPr algn="just" fontAlgn="auto">
              <a:lnSpc>
                <a:spcPct val="100000"/>
              </a:lnSpc>
            </a:pPr>
            <a:r>
              <a:rPr lang="zh-CN" altLang="en-US" dirty="0"/>
              <a:t>A. 如意公司的中巴客运车和吉祥公司的中巴客运车都不存在超载问题</a:t>
            </a:r>
            <a:endParaRPr lang="zh-CN" altLang="en-US" dirty="0"/>
          </a:p>
          <a:p>
            <a:pPr algn="just" fontAlgn="auto">
              <a:lnSpc>
                <a:spcPct val="100000"/>
              </a:lnSpc>
            </a:pPr>
            <a:r>
              <a:rPr lang="zh-CN" altLang="en-US" dirty="0"/>
              <a:t>B. 如意公司的中巴客运车和吉祥公司的中巴客运车都存在超载问题</a:t>
            </a:r>
            <a:endParaRPr lang="zh-CN" altLang="en-US" dirty="0"/>
          </a:p>
          <a:p>
            <a:pPr algn="just" fontAlgn="auto">
              <a:lnSpc>
                <a:spcPct val="100000"/>
              </a:lnSpc>
            </a:pPr>
            <a:r>
              <a:rPr lang="zh-CN" altLang="en-US" dirty="0"/>
              <a:t>C. 如意公司的中巴客运车存在超载问题，但吉祥公司的中巴客运车不存在超载问题</a:t>
            </a:r>
            <a:endParaRPr lang="zh-CN" altLang="en-US" dirty="0"/>
          </a:p>
          <a:p>
            <a:pPr algn="just" fontAlgn="auto">
              <a:lnSpc>
                <a:spcPct val="100000"/>
              </a:lnSpc>
            </a:pPr>
            <a:r>
              <a:rPr lang="zh-CN" altLang="en-US" dirty="0"/>
              <a:t>D. 吉祥公司的中巴客运车存在超载问题，但如果公司的中巴客运车不存在超载问题</a:t>
            </a:r>
            <a:endParaRPr lang="zh-CN" altLang="en-US" dirty="0"/>
          </a:p>
        </p:txBody>
      </p:sp>
      <p:sp>
        <p:nvSpPr>
          <p:cNvPr id="1049177"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415" name=""/>
        <p:cNvGrpSpPr/>
        <p:nvPr/>
      </p:nvGrpSpPr>
      <p:grpSpPr>
        <a:xfrm>
          <a:off x="0" y="0"/>
          <a:ext cx="0" cy="0"/>
          <a:chOff x="0" y="0"/>
          <a:chExt cx="0" cy="0"/>
        </a:xfrm>
      </p:grpSpPr>
      <p:sp>
        <p:nvSpPr>
          <p:cNvPr id="1049178" name="内容占位符 2"/>
          <p:cNvSpPr>
            <a:spLocks noGrp="1"/>
          </p:cNvSpPr>
          <p:nvPr>
            <p:ph idx="1"/>
          </p:nvPr>
        </p:nvSpPr>
        <p:spPr>
          <a:xfrm>
            <a:off x="457200" y="262890"/>
            <a:ext cx="5770880" cy="4331970"/>
          </a:xfrm>
        </p:spPr>
        <p:txBody>
          <a:bodyPr>
            <a:normAutofit/>
          </a:bodyPr>
          <a:p>
            <a:pPr fontAlgn="auto">
              <a:lnSpc>
                <a:spcPct val="100000"/>
              </a:lnSpc>
            </a:pPr>
            <a:r>
              <a:rPr lang="zh-CN" altLang="en-US" dirty="0"/>
              <a:t>【例</a:t>
            </a:r>
            <a:r>
              <a:rPr lang="en-US" altLang="zh-CN" dirty="0"/>
              <a:t>2</a:t>
            </a:r>
            <a:r>
              <a:rPr lang="zh-CN" altLang="en-US" dirty="0"/>
              <a:t>】某单位共有20名工作人员。①有人是本科学历；②单位负责人不是本科学历；③有人不是本科学历。上述三个判断中只有一个是真的。</a:t>
            </a:r>
            <a:endParaRPr lang="zh-CN" altLang="en-US" dirty="0"/>
          </a:p>
          <a:p>
            <a:pPr fontAlgn="auto">
              <a:lnSpc>
                <a:spcPct val="100000"/>
              </a:lnSpc>
            </a:pPr>
            <a:r>
              <a:rPr lang="zh-CN" altLang="en-US" dirty="0"/>
              <a:t>以下哪项正确表示了该单位具有本科学历的工作人员的人数（  ）</a:t>
            </a:r>
            <a:endParaRPr lang="zh-CN" altLang="en-US" dirty="0"/>
          </a:p>
          <a:p>
            <a:pPr fontAlgn="auto">
              <a:lnSpc>
                <a:spcPct val="100000"/>
              </a:lnSpc>
            </a:pPr>
            <a:r>
              <a:rPr lang="zh-CN" altLang="en-US" dirty="0"/>
              <a:t>A.20个人都是本科学历</a:t>
            </a:r>
            <a:endParaRPr lang="zh-CN" altLang="en-US" dirty="0"/>
          </a:p>
          <a:p>
            <a:pPr fontAlgn="auto">
              <a:lnSpc>
                <a:spcPct val="100000"/>
              </a:lnSpc>
            </a:pPr>
            <a:r>
              <a:rPr lang="zh-CN" altLang="en-US" dirty="0"/>
              <a:t>B.只有1个人是本科学历</a:t>
            </a:r>
            <a:endParaRPr lang="zh-CN" altLang="en-US" dirty="0"/>
          </a:p>
          <a:p>
            <a:pPr fontAlgn="auto">
              <a:lnSpc>
                <a:spcPct val="100000"/>
              </a:lnSpc>
            </a:pPr>
            <a:r>
              <a:rPr lang="zh-CN" altLang="en-US" dirty="0"/>
              <a:t>C.20个人都不是本科学历</a:t>
            </a:r>
            <a:endParaRPr lang="zh-CN" altLang="en-US" dirty="0"/>
          </a:p>
          <a:p>
            <a:pPr fontAlgn="auto">
              <a:lnSpc>
                <a:spcPct val="100000"/>
              </a:lnSpc>
            </a:pPr>
            <a:r>
              <a:rPr lang="zh-CN" altLang="en-US" dirty="0"/>
              <a:t>D.只有一个人不是本科学历</a:t>
            </a:r>
            <a:endParaRPr lang="zh-CN" altLang="en-US" dirty="0"/>
          </a:p>
        </p:txBody>
      </p:sp>
      <p:sp>
        <p:nvSpPr>
          <p:cNvPr id="1049179"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9180" name="标题 1"/>
          <p:cNvSpPr>
            <a:spLocks noGrp="1"/>
          </p:cNvSpPr>
          <p:nvPr>
            <p:ph type="title"/>
          </p:nvPr>
        </p:nvSpPr>
        <p:spPr/>
        <p:txBody>
          <a:bodyPr/>
          <a:p>
            <a:endParaRPr lang="zh-CN" altLang="en-US"/>
          </a:p>
        </p:txBody>
      </p:sp>
      <p:sp>
        <p:nvSpPr>
          <p:cNvPr id="1049181" name="内容占位符 2"/>
          <p:cNvSpPr>
            <a:spLocks noGrp="1"/>
          </p:cNvSpPr>
          <p:nvPr>
            <p:ph idx="1"/>
          </p:nvPr>
        </p:nvSpPr>
        <p:spPr/>
        <p:txBody>
          <a:bodyPr/>
          <a:p>
            <a:endParaRPr lang="zh-CN" altLang="en-US"/>
          </a:p>
        </p:txBody>
      </p:sp>
      <p:sp>
        <p:nvSpPr>
          <p:cNvPr id="1049182" name="文本占位符 3"/>
          <p:cNvSpPr>
            <a:spLocks noGrp="1"/>
          </p:cNvSpPr>
          <p:nvPr>
            <p:ph type="body" orient="vert" sz="quarter" idx="13"/>
          </p:nvPr>
        </p:nvSpPr>
        <p:spPr/>
        <p:txBody>
          <a:bodyPr/>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648" name="文本占位符 3"/>
          <p:cNvSpPr>
            <a:spLocks noGrp="1"/>
          </p:cNvSpPr>
          <p:nvPr>
            <p:ph type="body" orient="vert" sz="quarter" idx="13"/>
          </p:nvPr>
        </p:nvSpPr>
        <p:spPr/>
        <p:txBody>
          <a:bodyPr/>
          <a:p>
            <a:endParaRPr lang="zh-CN" altLang="en-US" dirty="0"/>
          </a:p>
        </p:txBody>
      </p:sp>
      <p:sp>
        <p:nvSpPr>
          <p:cNvPr id="1048649" name="标题 1"/>
          <p:cNvSpPr txBox="1"/>
          <p:nvPr/>
        </p:nvSpPr>
        <p:spPr>
          <a:xfrm>
            <a:off x="463642" y="191558"/>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sym typeface="微软雅黑" panose="020B0503020204020204" charset="-122"/>
              </a:rPr>
              <a:t>三、翻转</a:t>
            </a:r>
            <a:endParaRPr lang="zh-CN" altLang="en-US" dirty="0"/>
          </a:p>
        </p:txBody>
      </p:sp>
      <p:sp>
        <p:nvSpPr>
          <p:cNvPr id="1048650" name="内容占位符 2"/>
          <p:cNvSpPr txBox="1"/>
          <p:nvPr/>
        </p:nvSpPr>
        <p:spPr>
          <a:xfrm>
            <a:off x="463642" y="1995686"/>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dirty="0">
              <a:solidFill>
                <a:srgbClr val="000000"/>
              </a:solidFill>
              <a:latin typeface="Arial" panose="020B0604020202020204" pitchFamily="34" charset="0"/>
              <a:ea typeface="宋体" panose="02010600030101010101" pitchFamily="2" charset="-122"/>
              <a:sym typeface="+mn-ea"/>
            </a:endParaRPr>
          </a:p>
          <a:p>
            <a:endParaRPr lang="zh-CN" altLang="en-US" dirty="0">
              <a:solidFill>
                <a:srgbClr val="000000"/>
              </a:solidFill>
              <a:latin typeface="Arial" panose="020B0604020202020204" pitchFamily="34" charset="0"/>
              <a:ea typeface="宋体" panose="02010600030101010101" pitchFamily="2" charset="-122"/>
              <a:sym typeface="+mn-ea"/>
            </a:endParaRPr>
          </a:p>
          <a:p>
            <a:endParaRPr lang="zh-CN" altLang="en-US" dirty="0">
              <a:solidFill>
                <a:srgbClr val="000000"/>
              </a:solidFill>
              <a:latin typeface="Arial" panose="020B0604020202020204" pitchFamily="34" charset="0"/>
              <a:ea typeface="宋体" panose="02010600030101010101" pitchFamily="2" charset="-122"/>
              <a:sym typeface="+mn-ea"/>
            </a:endParaRPr>
          </a:p>
          <a:p>
            <a:endParaRPr lang="zh-CN" altLang="en-US" dirty="0">
              <a:solidFill>
                <a:srgbClr val="000000"/>
              </a:solidFill>
              <a:latin typeface="Arial" panose="020B0604020202020204" pitchFamily="34" charset="0"/>
              <a:ea typeface="宋体" panose="02010600030101010101" pitchFamily="2" charset="-122"/>
              <a:sym typeface="+mn-ea"/>
            </a:endParaRPr>
          </a:p>
          <a:p>
            <a:pPr>
              <a:lnSpc>
                <a:spcPct val="100000"/>
              </a:lnSpc>
            </a:pPr>
            <a:r>
              <a:rPr lang="zh-CN" altLang="en-US" dirty="0">
                <a:solidFill>
                  <a:srgbClr val="FFFF00"/>
                </a:solidFill>
                <a:sym typeface="+mn-ea"/>
              </a:rPr>
              <a:t>上下翻转</a:t>
            </a:r>
            <a:r>
              <a:rPr lang="zh-CN" altLang="en-US">
                <a:solidFill>
                  <a:srgbClr val="FFFF00"/>
                </a:solidFill>
                <a:sym typeface="+mn-ea"/>
              </a:rPr>
              <a:t>：关于横轴对称</a:t>
            </a:r>
            <a:endParaRPr lang="zh-CN" altLang="en-US" dirty="0">
              <a:solidFill>
                <a:srgbClr val="FFFF00"/>
              </a:solidFill>
              <a:sym typeface="+mn-ea"/>
            </a:endParaRPr>
          </a:p>
        </p:txBody>
      </p:sp>
      <p:pic>
        <p:nvPicPr>
          <p:cNvPr id="2097162" name="图片 2"/>
          <p:cNvPicPr>
            <a:picLocks noChangeAspect="1"/>
          </p:cNvPicPr>
          <p:nvPr/>
        </p:nvPicPr>
        <p:blipFill>
          <a:blip r:embed="rId1" cstate="print"/>
          <a:stretch>
            <a:fillRect/>
          </a:stretch>
        </p:blipFill>
        <p:spPr>
          <a:xfrm>
            <a:off x="1979712" y="771550"/>
            <a:ext cx="1952180" cy="1529833"/>
          </a:xfrm>
          <a:prstGeom prst="rect">
            <a:avLst/>
          </a:prstGeom>
        </p:spPr>
      </p:pic>
      <p:pic>
        <p:nvPicPr>
          <p:cNvPr id="2097163" name="图片 10"/>
          <p:cNvPicPr>
            <a:picLocks noChangeAspect="1"/>
          </p:cNvPicPr>
          <p:nvPr/>
        </p:nvPicPr>
        <p:blipFill>
          <a:blip r:embed="rId1" cstate="print"/>
          <a:stretch>
            <a:fillRect/>
          </a:stretch>
        </p:blipFill>
        <p:spPr>
          <a:xfrm flipV="1">
            <a:off x="1973018" y="2770109"/>
            <a:ext cx="1952180" cy="1529833"/>
          </a:xfrm>
          <a:prstGeom prst="rect">
            <a:avLst/>
          </a:prstGeom>
        </p:spPr>
      </p:pic>
      <p:cxnSp>
        <p:nvCxnSpPr>
          <p:cNvPr id="3145729" name="直接连接符 5"/>
          <p:cNvCxnSpPr/>
          <p:nvPr/>
        </p:nvCxnSpPr>
        <p:spPr>
          <a:xfrm>
            <a:off x="683568" y="2499742"/>
            <a:ext cx="4752528" cy="0"/>
          </a:xfrm>
          <a:prstGeom prst="line">
            <a:avLst/>
          </a:prstGeom>
          <a:ln w="76200">
            <a:solidFill>
              <a:srgbClr val="5286B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9183" name="标题 1"/>
          <p:cNvSpPr>
            <a:spLocks noGrp="1"/>
          </p:cNvSpPr>
          <p:nvPr>
            <p:ph type="title"/>
          </p:nvPr>
        </p:nvSpPr>
        <p:spPr/>
        <p:txBody>
          <a:bodyPr/>
          <a:p>
            <a:r>
              <a:rPr lang="zh-CN" altLang="en-US" dirty="0">
                <a:sym typeface="+mn-ea"/>
              </a:rPr>
              <a:t>高频考点</a:t>
            </a:r>
            <a:r>
              <a:rPr lang="en-US" altLang="zh-CN" dirty="0">
                <a:sym typeface="+mn-ea"/>
              </a:rPr>
              <a:t>49 </a:t>
            </a:r>
            <a:r>
              <a:rPr lang="zh-CN" altLang="en-US" dirty="0">
                <a:sym typeface="+mn-ea"/>
              </a:rPr>
              <a:t>分析推理</a:t>
            </a:r>
            <a:endParaRPr lang="zh-CN" altLang="en-US" dirty="0"/>
          </a:p>
        </p:txBody>
      </p:sp>
      <p:sp>
        <p:nvSpPr>
          <p:cNvPr id="1049184" name="内容占位符 2"/>
          <p:cNvSpPr>
            <a:spLocks noGrp="1"/>
          </p:cNvSpPr>
          <p:nvPr>
            <p:ph idx="1"/>
          </p:nvPr>
        </p:nvSpPr>
        <p:spPr/>
        <p:txBody>
          <a:bodyPr>
            <a:normAutofit/>
          </a:bodyPr>
          <a:p>
            <a:pPr algn="just">
              <a:lnSpc>
                <a:spcPct val="100000"/>
              </a:lnSpc>
            </a:pPr>
            <a:r>
              <a:rPr lang="zh-CN" altLang="en-US" sz="1800"/>
              <a:t>题型判定：</a:t>
            </a:r>
            <a:endParaRPr lang="zh-CN" altLang="en-US" sz="1800"/>
          </a:p>
          <a:p>
            <a:pPr algn="just" fontAlgn="auto">
              <a:lnSpc>
                <a:spcPct val="100000"/>
              </a:lnSpc>
            </a:pPr>
            <a:r>
              <a:rPr lang="zh-CN" altLang="en-US" sz="1800">
                <a:sym typeface="+mn-ea"/>
              </a:rPr>
              <a:t>例：张红、李聪、王敏，一个是江苏人，一个是浙江人，一个是广东人。浙江人比李聪年龄小，张红和浙江人不同岁，王敏的年龄比广东人大，根据上述断定，可以推出：</a:t>
            </a:r>
            <a:endParaRPr lang="zh-CN" altLang="en-US" sz="1800">
              <a:sym typeface="+mn-ea"/>
            </a:endParaRPr>
          </a:p>
          <a:p>
            <a:pPr algn="just" fontAlgn="auto">
              <a:lnSpc>
                <a:spcPct val="100000"/>
              </a:lnSpc>
            </a:pPr>
            <a:r>
              <a:rPr lang="zh-CN" altLang="en-US" sz="1800">
                <a:sym typeface="+mn-ea"/>
              </a:rPr>
              <a:t>A.张红是江苏人，李聪是浙江人，王敏是广东人</a:t>
            </a:r>
            <a:endParaRPr lang="zh-CN" altLang="en-US" sz="1800">
              <a:sym typeface="+mn-ea"/>
            </a:endParaRPr>
          </a:p>
          <a:p>
            <a:pPr algn="just" fontAlgn="auto">
              <a:lnSpc>
                <a:spcPct val="100000"/>
              </a:lnSpc>
            </a:pPr>
            <a:r>
              <a:rPr lang="zh-CN" altLang="en-US" sz="1800">
                <a:sym typeface="+mn-ea"/>
              </a:rPr>
              <a:t>B.张红是广东人，李聪是江苏人，王敏是浙江人</a:t>
            </a:r>
            <a:endParaRPr lang="zh-CN" altLang="en-US" sz="1800">
              <a:sym typeface="+mn-ea"/>
            </a:endParaRPr>
          </a:p>
          <a:p>
            <a:pPr algn="just" defTabSz="2874645">
              <a:lnSpc>
                <a:spcPct val="100000"/>
              </a:lnSpc>
              <a:buFont typeface="Arial" panose="020B0604020202020204" charset="-52"/>
            </a:pPr>
            <a:endParaRPr lang="zh-CN" altLang="en-US" sz="1800">
              <a:solidFill>
                <a:srgbClr val="FFFF00"/>
              </a:solidFill>
              <a:sym typeface="+mn-ea"/>
            </a:endParaRPr>
          </a:p>
          <a:p>
            <a:pPr algn="just" defTabSz="2874645">
              <a:lnSpc>
                <a:spcPct val="100000"/>
              </a:lnSpc>
              <a:buFont typeface="Arial" panose="020B0604020202020204" charset="-52"/>
            </a:pPr>
            <a:r>
              <a:rPr lang="zh-CN" altLang="en-US" sz="1800">
                <a:solidFill>
                  <a:srgbClr val="FFFF00"/>
                </a:solidFill>
                <a:sym typeface="+mn-ea"/>
              </a:rPr>
              <a:t>一组对象 若干信息 信息匹配</a:t>
            </a:r>
            <a:endParaRPr lang="zh-CN" altLang="en-US" sz="1800">
              <a:solidFill>
                <a:srgbClr val="FFFF00"/>
              </a:solidFill>
              <a:sym typeface="+mn-ea"/>
            </a:endParaRPr>
          </a:p>
        </p:txBody>
      </p:sp>
      <p:sp>
        <p:nvSpPr>
          <p:cNvPr id="1049185"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418" name=""/>
        <p:cNvGrpSpPr/>
        <p:nvPr/>
      </p:nvGrpSpPr>
      <p:grpSpPr>
        <a:xfrm>
          <a:off x="0" y="0"/>
          <a:ext cx="0" cy="0"/>
          <a:chOff x="0" y="0"/>
          <a:chExt cx="0" cy="0"/>
        </a:xfrm>
      </p:grpSpPr>
      <p:sp>
        <p:nvSpPr>
          <p:cNvPr id="1049186" name="标题 1"/>
          <p:cNvSpPr>
            <a:spLocks noGrp="1"/>
          </p:cNvSpPr>
          <p:nvPr>
            <p:ph type="title"/>
          </p:nvPr>
        </p:nvSpPr>
        <p:spPr/>
        <p:txBody>
          <a:bodyPr/>
          <a:p>
            <a:endParaRPr lang="zh-CN" altLang="en-US"/>
          </a:p>
        </p:txBody>
      </p:sp>
      <p:sp>
        <p:nvSpPr>
          <p:cNvPr id="1049187" name="内容占位符 2"/>
          <p:cNvSpPr>
            <a:spLocks noGrp="1"/>
          </p:cNvSpPr>
          <p:nvPr>
            <p:ph idx="1"/>
          </p:nvPr>
        </p:nvSpPr>
        <p:spPr/>
        <p:txBody>
          <a:bodyPr/>
          <a:p>
            <a:pPr algn="just">
              <a:lnSpc>
                <a:spcPct val="100000"/>
              </a:lnSpc>
            </a:pPr>
            <a:r>
              <a:rPr lang="zh-CN" altLang="en-US">
                <a:sym typeface="+mn-ea"/>
              </a:rPr>
              <a:t>解题方法：</a:t>
            </a:r>
            <a:endParaRPr lang="zh-CN" altLang="en-US">
              <a:sym typeface="+mn-ea"/>
            </a:endParaRPr>
          </a:p>
          <a:p>
            <a:pPr algn="just">
              <a:lnSpc>
                <a:spcPct val="100000"/>
              </a:lnSpc>
            </a:pPr>
            <a:r>
              <a:rPr lang="zh-CN" altLang="en-US">
                <a:solidFill>
                  <a:srgbClr val="FFFF00"/>
                </a:solidFill>
                <a:sym typeface="+mn-ea"/>
              </a:rPr>
              <a:t>优先排除法</a:t>
            </a:r>
            <a:endParaRPr lang="zh-CN" altLang="en-US">
              <a:solidFill>
                <a:srgbClr val="FFFF00"/>
              </a:solidFill>
              <a:sym typeface="+mn-ea"/>
            </a:endParaRPr>
          </a:p>
          <a:p>
            <a:pPr algn="just">
              <a:lnSpc>
                <a:spcPct val="100000"/>
              </a:lnSpc>
            </a:pPr>
            <a:r>
              <a:rPr lang="zh-CN" altLang="en-US">
                <a:solidFill>
                  <a:srgbClr val="FFFF00"/>
                </a:solidFill>
                <a:sym typeface="+mn-ea"/>
              </a:rPr>
              <a:t>最大信息法</a:t>
            </a:r>
            <a:endParaRPr lang="zh-CN" altLang="en-US">
              <a:solidFill>
                <a:srgbClr val="FFFF00"/>
              </a:solidFill>
              <a:sym typeface="+mn-ea"/>
            </a:endParaRPr>
          </a:p>
          <a:p>
            <a:pPr algn="just">
              <a:lnSpc>
                <a:spcPct val="100000"/>
              </a:lnSpc>
            </a:pPr>
            <a:r>
              <a:rPr lang="zh-CN" altLang="en-US">
                <a:solidFill>
                  <a:srgbClr val="FFFF00"/>
                </a:solidFill>
                <a:sym typeface="+mn-ea"/>
              </a:rPr>
              <a:t>选项代入法</a:t>
            </a:r>
            <a:endParaRPr lang="zh-CN" altLang="en-US">
              <a:solidFill>
                <a:srgbClr val="FFFF00"/>
              </a:solidFill>
              <a:sym typeface="+mn-ea"/>
            </a:endParaRPr>
          </a:p>
        </p:txBody>
      </p:sp>
      <p:sp>
        <p:nvSpPr>
          <p:cNvPr id="1049188" name="文本占位符 3"/>
          <p:cNvSpPr>
            <a:spLocks noGrp="1"/>
          </p:cNvSpPr>
          <p:nvPr>
            <p:ph type="body" orient="vert" sz="quarter" idx="13"/>
          </p:nvPr>
        </p:nvSpPr>
        <p:spPr/>
        <p:txBody>
          <a:bodyPr/>
          <a:p>
            <a:endParaRPr lang="zh-CN" alt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9189" name="标题 1"/>
          <p:cNvSpPr>
            <a:spLocks noGrp="1"/>
          </p:cNvSpPr>
          <p:nvPr>
            <p:ph type="title"/>
          </p:nvPr>
        </p:nvSpPr>
        <p:spPr/>
        <p:txBody>
          <a:bodyPr/>
          <a:p>
            <a:r>
              <a:rPr lang="zh-CN" altLang="en-US">
                <a:sym typeface="Arial" panose="020B0604020202020204" charset="-52"/>
              </a:rPr>
              <a:t>优先排除法</a:t>
            </a:r>
            <a:endParaRPr lang="zh-CN" altLang="en-US"/>
          </a:p>
        </p:txBody>
      </p:sp>
      <p:sp>
        <p:nvSpPr>
          <p:cNvPr id="1049190" name="内容占位符 2"/>
          <p:cNvSpPr>
            <a:spLocks noGrp="1"/>
          </p:cNvSpPr>
          <p:nvPr>
            <p:ph idx="1"/>
          </p:nvPr>
        </p:nvSpPr>
        <p:spPr/>
        <p:txBody>
          <a:bodyPr>
            <a:normAutofit/>
          </a:bodyPr>
          <a:p>
            <a:pPr lvl="0" algn="just">
              <a:lnSpc>
                <a:spcPct val="100000"/>
              </a:lnSpc>
            </a:pPr>
            <a:r>
              <a:rPr lang="zh-CN" altLang="en-US">
                <a:sym typeface="+mn-ea"/>
              </a:rPr>
              <a:t>题干信息确定，选项信息充分</a:t>
            </a:r>
            <a:endParaRPr lang="zh-CN" altLang="en-US">
              <a:sym typeface="+mn-ea"/>
            </a:endParaRPr>
          </a:p>
          <a:p>
            <a:pPr lvl="0" algn="just">
              <a:lnSpc>
                <a:spcPct val="100000"/>
              </a:lnSpc>
            </a:pPr>
            <a:endParaRPr lang="zh-CN" altLang="en-US">
              <a:sym typeface="+mn-ea"/>
            </a:endParaRPr>
          </a:p>
          <a:p>
            <a:pPr lvl="0" algn="just">
              <a:lnSpc>
                <a:spcPct val="100000"/>
              </a:lnSpc>
            </a:pPr>
            <a:r>
              <a:rPr lang="zh-CN" altLang="en-US">
                <a:sym typeface="+mn-ea"/>
              </a:rPr>
              <a:t>首选方法</a:t>
            </a:r>
            <a:endParaRPr lang="zh-CN" altLang="en-US"/>
          </a:p>
        </p:txBody>
      </p:sp>
      <p:sp>
        <p:nvSpPr>
          <p:cNvPr id="1049191" name="文本占位符 3"/>
          <p:cNvSpPr>
            <a:spLocks noGrp="1"/>
          </p:cNvSpPr>
          <p:nvPr>
            <p:ph type="body" orient="vert" sz="quarter" idx="13"/>
          </p:nvPr>
        </p:nvSpPr>
        <p:spPr/>
        <p:txBody>
          <a:bodyPr/>
          <a:p>
            <a:endParaRPr lang="zh-CN" alt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9192" name="内容占位符 2"/>
          <p:cNvSpPr>
            <a:spLocks noGrp="1"/>
          </p:cNvSpPr>
          <p:nvPr>
            <p:ph idx="1"/>
          </p:nvPr>
        </p:nvSpPr>
        <p:spPr>
          <a:xfrm>
            <a:off x="457200" y="262890"/>
            <a:ext cx="5770880" cy="4331970"/>
          </a:xfrm>
        </p:spPr>
        <p:txBody>
          <a:bodyPr>
            <a:normAutofit/>
          </a:bodyPr>
          <a:p>
            <a:pPr algn="just" fontAlgn="auto">
              <a:lnSpc>
                <a:spcPct val="100000"/>
              </a:lnSpc>
            </a:pPr>
            <a:r>
              <a:rPr lang="zh-CN" altLang="en-US" dirty="0"/>
              <a:t>【例</a:t>
            </a:r>
            <a:r>
              <a:rPr lang="en-US" altLang="zh-CN" dirty="0"/>
              <a:t>1</a:t>
            </a:r>
            <a:r>
              <a:rPr lang="zh-CN" altLang="en-US" dirty="0"/>
              <a:t>】张红、李聪、王敏，一个是江苏人，一个是浙江人，一个是广东人。浙江人比李聪年龄小，张红和浙江人不同岁，王敏的年龄比广东人大，根据上述断定，可以推出：</a:t>
            </a:r>
            <a:endParaRPr lang="zh-CN" altLang="en-US" dirty="0"/>
          </a:p>
          <a:p>
            <a:pPr algn="just" fontAlgn="auto">
              <a:lnSpc>
                <a:spcPct val="100000"/>
              </a:lnSpc>
            </a:pPr>
            <a:r>
              <a:rPr lang="zh-CN" altLang="en-US" sz="1900" dirty="0"/>
              <a:t>A.张红是江苏人，李聪是浙江人，王敏是广东人</a:t>
            </a:r>
            <a:endParaRPr lang="zh-CN" altLang="en-US" sz="1900" dirty="0"/>
          </a:p>
          <a:p>
            <a:pPr algn="just" fontAlgn="auto">
              <a:lnSpc>
                <a:spcPct val="100000"/>
              </a:lnSpc>
            </a:pPr>
            <a:r>
              <a:rPr lang="zh-CN" altLang="en-US" sz="1900" dirty="0"/>
              <a:t>B.张红是广东人，李聪是江苏人，王敏是浙江人</a:t>
            </a:r>
            <a:endParaRPr lang="zh-CN" altLang="en-US" sz="1900" dirty="0"/>
          </a:p>
          <a:p>
            <a:pPr algn="just" fontAlgn="auto">
              <a:lnSpc>
                <a:spcPct val="100000"/>
              </a:lnSpc>
            </a:pPr>
            <a:r>
              <a:rPr lang="zh-CN" altLang="en-US" sz="1900" dirty="0"/>
              <a:t>C.张红是浙江人，李聪是广东人，王敏是江苏人</a:t>
            </a:r>
            <a:endParaRPr lang="zh-CN" altLang="en-US" sz="1900" dirty="0"/>
          </a:p>
          <a:p>
            <a:pPr algn="just" fontAlgn="auto">
              <a:lnSpc>
                <a:spcPct val="100000"/>
              </a:lnSpc>
            </a:pPr>
            <a:r>
              <a:rPr lang="zh-CN" altLang="en-US" sz="1900" dirty="0"/>
              <a:t>D.张红是浙江人，李聪是江苏人，王敏是广东人</a:t>
            </a:r>
            <a:endParaRPr lang="zh-CN" altLang="en-US" sz="1900" dirty="0"/>
          </a:p>
        </p:txBody>
      </p:sp>
      <p:sp>
        <p:nvSpPr>
          <p:cNvPr id="1049193"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421" name=""/>
        <p:cNvGrpSpPr/>
        <p:nvPr/>
      </p:nvGrpSpPr>
      <p:grpSpPr>
        <a:xfrm>
          <a:off x="0" y="0"/>
          <a:ext cx="0" cy="0"/>
          <a:chOff x="0" y="0"/>
          <a:chExt cx="0" cy="0"/>
        </a:xfrm>
      </p:grpSpPr>
      <p:sp>
        <p:nvSpPr>
          <p:cNvPr id="1049194" name="标题 1"/>
          <p:cNvSpPr>
            <a:spLocks noGrp="1"/>
          </p:cNvSpPr>
          <p:nvPr>
            <p:ph type="title"/>
          </p:nvPr>
        </p:nvSpPr>
        <p:spPr/>
        <p:txBody>
          <a:bodyPr/>
          <a:p>
            <a:r>
              <a:rPr lang="zh-CN" altLang="en-US">
                <a:sym typeface="Arial" panose="020B0604020202020204" charset="-52"/>
              </a:rPr>
              <a:t>最大信息法</a:t>
            </a:r>
            <a:endParaRPr lang="zh-CN" altLang="en-US"/>
          </a:p>
        </p:txBody>
      </p:sp>
      <p:sp>
        <p:nvSpPr>
          <p:cNvPr id="1049195" name="内容占位符 2"/>
          <p:cNvSpPr>
            <a:spLocks noGrp="1"/>
          </p:cNvSpPr>
          <p:nvPr>
            <p:ph idx="1"/>
          </p:nvPr>
        </p:nvSpPr>
        <p:spPr/>
        <p:txBody>
          <a:bodyPr>
            <a:normAutofit/>
          </a:bodyPr>
          <a:p>
            <a:pPr lvl="0" algn="just">
              <a:lnSpc>
                <a:spcPct val="100000"/>
              </a:lnSpc>
            </a:pPr>
            <a:r>
              <a:rPr lang="zh-CN" altLang="en-US">
                <a:sym typeface="+mn-ea"/>
              </a:rPr>
              <a:t>题干信息确定，选项信息不充分</a:t>
            </a:r>
            <a:endParaRPr lang="zh-CN" altLang="en-US">
              <a:sym typeface="+mn-ea"/>
            </a:endParaRPr>
          </a:p>
          <a:p>
            <a:pPr lvl="0" algn="just">
              <a:lnSpc>
                <a:spcPct val="100000"/>
              </a:lnSpc>
            </a:pPr>
            <a:endParaRPr lang="zh-CN" altLang="en-US">
              <a:sym typeface="+mn-ea"/>
            </a:endParaRPr>
          </a:p>
          <a:p>
            <a:pPr lvl="0" algn="just">
              <a:lnSpc>
                <a:spcPct val="100000"/>
              </a:lnSpc>
            </a:pPr>
            <a:r>
              <a:rPr lang="zh-CN" altLang="en-US">
                <a:sym typeface="+mn-ea"/>
              </a:rPr>
              <a:t>最大信息</a:t>
            </a:r>
            <a:endParaRPr lang="zh-CN" altLang="en-US"/>
          </a:p>
        </p:txBody>
      </p:sp>
      <p:sp>
        <p:nvSpPr>
          <p:cNvPr id="1049196" name="文本占位符 3"/>
          <p:cNvSpPr>
            <a:spLocks noGrp="1"/>
          </p:cNvSpPr>
          <p:nvPr>
            <p:ph type="body" orient="vert" sz="quarter" idx="13"/>
          </p:nvPr>
        </p:nvSpPr>
        <p:spPr/>
        <p:txBody>
          <a:bodyPr/>
          <a:p>
            <a:endParaRPr lang="zh-CN" alt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9197" name="内容占位符 2"/>
          <p:cNvSpPr>
            <a:spLocks noGrp="1"/>
          </p:cNvSpPr>
          <p:nvPr>
            <p:ph idx="1"/>
          </p:nvPr>
        </p:nvSpPr>
        <p:spPr>
          <a:xfrm>
            <a:off x="457200" y="262890"/>
            <a:ext cx="5770880" cy="4331970"/>
          </a:xfrm>
        </p:spPr>
        <p:txBody>
          <a:bodyPr>
            <a:normAutofit/>
          </a:bodyPr>
          <a:p>
            <a:pPr algn="just" fontAlgn="auto">
              <a:lnSpc>
                <a:spcPct val="100000"/>
              </a:lnSpc>
            </a:pPr>
            <a:r>
              <a:rPr lang="zh-CN" altLang="en-US" dirty="0"/>
              <a:t>【例</a:t>
            </a:r>
            <a:r>
              <a:rPr lang="en-US" altLang="zh-CN" dirty="0"/>
              <a:t>2</a:t>
            </a:r>
            <a:r>
              <a:rPr lang="zh-CN" altLang="en-US" dirty="0"/>
              <a:t>】甲、乙、丙三个球，一个是红色，一个是蓝色，一个是黄色。丙比黄色球大，甲和蓝色球不一样大，蓝色球比丙小。据此，可以推出：</a:t>
            </a:r>
            <a:endParaRPr lang="zh-CN" altLang="en-US" dirty="0"/>
          </a:p>
          <a:p>
            <a:pPr algn="just" fontAlgn="auto">
              <a:lnSpc>
                <a:spcPct val="100000"/>
              </a:lnSpc>
            </a:pPr>
            <a:r>
              <a:rPr lang="zh-CN" altLang="en-US" dirty="0"/>
              <a:t>A.甲是红色，乙是蓝色，丙是黄色</a:t>
            </a:r>
            <a:endParaRPr lang="zh-CN" altLang="en-US" dirty="0"/>
          </a:p>
          <a:p>
            <a:pPr algn="just" fontAlgn="auto">
              <a:lnSpc>
                <a:spcPct val="100000"/>
              </a:lnSpc>
            </a:pPr>
            <a:r>
              <a:rPr lang="zh-CN" altLang="en-US" dirty="0"/>
              <a:t>B.甲是蓝色，乙是黄色，丙是红色</a:t>
            </a:r>
            <a:endParaRPr lang="zh-CN" altLang="en-US" dirty="0"/>
          </a:p>
          <a:p>
            <a:pPr algn="just" fontAlgn="auto">
              <a:lnSpc>
                <a:spcPct val="100000"/>
              </a:lnSpc>
            </a:pPr>
            <a:r>
              <a:rPr lang="zh-CN" altLang="en-US" dirty="0"/>
              <a:t>C.甲是黄色，乙是红色，丙是蓝色</a:t>
            </a:r>
            <a:endParaRPr lang="zh-CN" altLang="en-US" dirty="0"/>
          </a:p>
          <a:p>
            <a:pPr algn="just" fontAlgn="auto">
              <a:lnSpc>
                <a:spcPct val="100000"/>
              </a:lnSpc>
            </a:pPr>
            <a:r>
              <a:rPr lang="zh-CN" altLang="en-US" dirty="0"/>
              <a:t>D.甲是黄色，乙是蓝色，丙是红色</a:t>
            </a:r>
            <a:endParaRPr lang="zh-CN" altLang="en-US" dirty="0"/>
          </a:p>
        </p:txBody>
      </p:sp>
      <p:sp>
        <p:nvSpPr>
          <p:cNvPr id="1049198"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9199" name="标题 1"/>
          <p:cNvSpPr>
            <a:spLocks noGrp="1"/>
          </p:cNvSpPr>
          <p:nvPr>
            <p:ph type="title"/>
          </p:nvPr>
        </p:nvSpPr>
        <p:spPr/>
        <p:txBody>
          <a:bodyPr/>
          <a:p>
            <a:r>
              <a:rPr lang="zh-CN" altLang="en-US">
                <a:sym typeface="Arial" panose="020B0604020202020204" charset="-52"/>
              </a:rPr>
              <a:t>选项代入法</a:t>
            </a:r>
            <a:endParaRPr lang="zh-CN" altLang="en-US"/>
          </a:p>
        </p:txBody>
      </p:sp>
      <p:sp>
        <p:nvSpPr>
          <p:cNvPr id="1049200" name="内容占位符 2"/>
          <p:cNvSpPr>
            <a:spLocks noGrp="1"/>
          </p:cNvSpPr>
          <p:nvPr>
            <p:ph idx="1"/>
          </p:nvPr>
        </p:nvSpPr>
        <p:spPr/>
        <p:txBody>
          <a:bodyPr/>
          <a:p>
            <a:pPr lvl="0" algn="just">
              <a:lnSpc>
                <a:spcPct val="100000"/>
              </a:lnSpc>
            </a:pPr>
            <a:r>
              <a:rPr lang="zh-CN" altLang="en-US">
                <a:sym typeface="+mn-ea"/>
              </a:rPr>
              <a:t>题干无确定信息</a:t>
            </a:r>
            <a:endParaRPr lang="zh-CN" altLang="en-US">
              <a:sym typeface="+mn-ea"/>
            </a:endParaRPr>
          </a:p>
          <a:p>
            <a:pPr lvl="0" algn="just">
              <a:lnSpc>
                <a:spcPct val="100000"/>
              </a:lnSpc>
            </a:pPr>
            <a:r>
              <a:rPr lang="zh-CN" altLang="en-US">
                <a:sym typeface="+mn-ea"/>
              </a:rPr>
              <a:t>选项充分但不易排除</a:t>
            </a:r>
            <a:endParaRPr lang="zh-CN" altLang="en-US"/>
          </a:p>
        </p:txBody>
      </p:sp>
      <p:sp>
        <p:nvSpPr>
          <p:cNvPr id="1049201" name="文本占位符 3"/>
          <p:cNvSpPr>
            <a:spLocks noGrp="1"/>
          </p:cNvSpPr>
          <p:nvPr>
            <p:ph type="body" orient="vert" sz="quarter" idx="13"/>
          </p:nvPr>
        </p:nvSpPr>
        <p:spPr/>
        <p:txBody>
          <a:bodyPr/>
          <a:p>
            <a:endParaRPr lang="zh-CN" alt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424" name=""/>
        <p:cNvGrpSpPr/>
        <p:nvPr/>
      </p:nvGrpSpPr>
      <p:grpSpPr>
        <a:xfrm>
          <a:off x="0" y="0"/>
          <a:ext cx="0" cy="0"/>
          <a:chOff x="0" y="0"/>
          <a:chExt cx="0" cy="0"/>
        </a:xfrm>
      </p:grpSpPr>
      <p:sp>
        <p:nvSpPr>
          <p:cNvPr id="1049202" name="标题 1"/>
          <p:cNvSpPr>
            <a:spLocks noGrp="1"/>
          </p:cNvSpPr>
          <p:nvPr>
            <p:ph type="title"/>
          </p:nvPr>
        </p:nvSpPr>
        <p:spPr/>
        <p:txBody>
          <a:bodyPr/>
          <a:p>
            <a:endParaRPr lang="zh-CN" altLang="en-US"/>
          </a:p>
        </p:txBody>
      </p:sp>
      <p:sp>
        <p:nvSpPr>
          <p:cNvPr id="1049203" name="内容占位符 2"/>
          <p:cNvSpPr>
            <a:spLocks noGrp="1"/>
          </p:cNvSpPr>
          <p:nvPr>
            <p:ph idx="1"/>
          </p:nvPr>
        </p:nvSpPr>
        <p:spPr/>
        <p:txBody>
          <a:bodyPr>
            <a:normAutofit fontScale="80000" lnSpcReduction="20000"/>
          </a:bodyPr>
          <a:p>
            <a:r>
              <a:rPr lang="en-US" altLang="zh-CN" dirty="0"/>
              <a:t>10.</a:t>
            </a:r>
            <a:r>
              <a:rPr lang="zh-CN" altLang="en-US" dirty="0"/>
              <a:t>宋江、林冲和武松各自买了一辆汽车，分别是宝马、奥迪和路虎。关于他们购买的品牌，吴用有如下猜测“宋江选的是路虎，林冲不会选奥迪，武松选的肯定不是路虎”，但是他只猜对了其中一个人的选择。由此可知（    ）。</a:t>
            </a:r>
            <a:endParaRPr lang="zh-CN" altLang="en-US" dirty="0"/>
          </a:p>
          <a:p>
            <a:r>
              <a:rPr lang="zh-CN" altLang="en-US" dirty="0"/>
              <a:t>A．宋江选的是奥迪，林冲选的是路虎，武松选的是宝马</a:t>
            </a:r>
            <a:endParaRPr lang="zh-CN" altLang="en-US" dirty="0"/>
          </a:p>
          <a:p>
            <a:r>
              <a:rPr lang="zh-CN" altLang="en-US" dirty="0"/>
              <a:t>B．宋江选的是路虎，林冲选的是奥迪，武松选的是宝马</a:t>
            </a:r>
            <a:endParaRPr lang="zh-CN" altLang="en-US" dirty="0"/>
          </a:p>
          <a:p>
            <a:r>
              <a:rPr lang="zh-CN" altLang="en-US" dirty="0"/>
              <a:t>C．宋江选的是奥迪，林冲选的是宝马，武松选的是路虎</a:t>
            </a:r>
            <a:endParaRPr lang="zh-CN" altLang="en-US" dirty="0"/>
          </a:p>
          <a:p>
            <a:r>
              <a:rPr lang="zh-CN" altLang="en-US" dirty="0"/>
              <a:t>D．宋江选的是宝马，林冲选的是奥迪，武松选的是路虎</a:t>
            </a:r>
            <a:endParaRPr lang="zh-CN" altLang="en-US" dirty="0"/>
          </a:p>
          <a:p>
            <a:endParaRPr lang="zh-CN" altLang="en-US" dirty="0"/>
          </a:p>
        </p:txBody>
      </p:sp>
      <p:sp>
        <p:nvSpPr>
          <p:cNvPr id="1049204" name="竖排文字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425" name=""/>
        <p:cNvGrpSpPr/>
        <p:nvPr/>
      </p:nvGrpSpPr>
      <p:grpSpPr>
        <a:xfrm>
          <a:off x="0" y="0"/>
          <a:ext cx="0" cy="0"/>
          <a:chOff x="0" y="0"/>
          <a:chExt cx="0" cy="0"/>
        </a:xfrm>
      </p:grpSpPr>
      <p:sp>
        <p:nvSpPr>
          <p:cNvPr id="1049205" name="标题 1"/>
          <p:cNvSpPr>
            <a:spLocks noGrp="1"/>
          </p:cNvSpPr>
          <p:nvPr>
            <p:ph type="title"/>
          </p:nvPr>
        </p:nvSpPr>
        <p:spPr/>
        <p:txBody>
          <a:bodyPr/>
          <a:p>
            <a:r>
              <a:rPr lang="zh-CN" altLang="en-US" dirty="0">
                <a:sym typeface="+mn-ea"/>
              </a:rPr>
              <a:t>高频考点</a:t>
            </a:r>
            <a:r>
              <a:rPr lang="en-US" altLang="zh-CN" dirty="0">
                <a:sym typeface="+mn-ea"/>
              </a:rPr>
              <a:t>50</a:t>
            </a:r>
            <a:r>
              <a:rPr lang="zh-CN" altLang="en-US" dirty="0">
                <a:sym typeface="+mn-ea"/>
              </a:rPr>
              <a:t> 归纳推理</a:t>
            </a:r>
            <a:endParaRPr lang="zh-CN" altLang="en-US" dirty="0"/>
          </a:p>
        </p:txBody>
      </p:sp>
      <p:sp>
        <p:nvSpPr>
          <p:cNvPr id="1049206" name="内容占位符 2"/>
          <p:cNvSpPr>
            <a:spLocks noGrp="1"/>
          </p:cNvSpPr>
          <p:nvPr>
            <p:ph idx="1"/>
          </p:nvPr>
        </p:nvSpPr>
        <p:spPr/>
        <p:txBody>
          <a:bodyPr>
            <a:normAutofit fontScale="95000" lnSpcReduction="10000"/>
          </a:bodyPr>
          <a:p>
            <a:pPr algn="just">
              <a:lnSpc>
                <a:spcPct val="100000"/>
              </a:lnSpc>
            </a:pPr>
            <a:r>
              <a:rPr lang="zh-CN" altLang="en-US"/>
              <a:t>题型判定：</a:t>
            </a:r>
            <a:endParaRPr lang="zh-CN" altLang="en-US"/>
          </a:p>
          <a:p>
            <a:pPr algn="just">
              <a:lnSpc>
                <a:spcPct val="100000"/>
              </a:lnSpc>
            </a:pPr>
            <a:r>
              <a:rPr lang="zh-CN" altLang="en-US">
                <a:sym typeface="+mn-ea"/>
              </a:rPr>
              <a:t>例：</a:t>
            </a:r>
            <a:r>
              <a:rPr lang="zh-CN" altLang="en-US">
                <a:sym typeface="黑体" panose="02010609060101010101" pitchFamily="49" charset="-122"/>
              </a:rPr>
              <a:t>一本仅用十几万字写出中国上下五千年文明史的普及读物《中国读本》，继在我国创下累计发行1000余万册的骄人成绩后，又开始走出中国走向世界。可以推出的是（    ）</a:t>
            </a:r>
            <a:endParaRPr lang="zh-CN" altLang="en-US">
              <a:sym typeface="黑体" panose="02010609060101010101" pitchFamily="49" charset="-122"/>
            </a:endParaRPr>
          </a:p>
          <a:p>
            <a:pPr algn="just">
              <a:lnSpc>
                <a:spcPct val="100000"/>
              </a:lnSpc>
            </a:pPr>
            <a:r>
              <a:rPr lang="zh-CN" altLang="en-US">
                <a:sym typeface="黑体" panose="02010609060101010101" pitchFamily="49" charset="-122"/>
              </a:rPr>
              <a:t>A.历史图书应该走普及化、大众化道路</a:t>
            </a:r>
            <a:endParaRPr lang="zh-CN" altLang="en-US">
              <a:sym typeface="黑体" panose="02010609060101010101" pitchFamily="49" charset="-122"/>
            </a:endParaRPr>
          </a:p>
          <a:p>
            <a:pPr algn="just">
              <a:lnSpc>
                <a:spcPct val="100000"/>
              </a:lnSpc>
            </a:pPr>
            <a:r>
              <a:rPr lang="zh-CN" altLang="en-US">
                <a:sym typeface="黑体" panose="02010609060101010101" pitchFamily="49" charset="-122"/>
              </a:rPr>
              <a:t>B.越来越多的外国人对中国历史感兴趣</a:t>
            </a:r>
            <a:endParaRPr lang="zh-CN" altLang="en-US">
              <a:sym typeface="黑体" panose="02010609060101010101" pitchFamily="49" charset="-122"/>
            </a:endParaRPr>
          </a:p>
          <a:p>
            <a:pPr algn="just">
              <a:lnSpc>
                <a:spcPct val="100000"/>
              </a:lnSpc>
            </a:pPr>
            <a:r>
              <a:rPr lang="zh-CN" altLang="en-US">
                <a:sym typeface="黑体" panose="02010609060101010101" pitchFamily="49" charset="-122"/>
              </a:rPr>
              <a:t>C.《中国读本》可能授权国外出版商出版</a:t>
            </a:r>
            <a:endParaRPr lang="zh-CN" altLang="en-US">
              <a:sym typeface="黑体" panose="02010609060101010101" pitchFamily="49" charset="-122"/>
            </a:endParaRPr>
          </a:p>
          <a:p>
            <a:pPr algn="just">
              <a:lnSpc>
                <a:spcPct val="100000"/>
              </a:lnSpc>
            </a:pPr>
            <a:r>
              <a:rPr lang="zh-CN" altLang="en-US">
                <a:sym typeface="黑体" panose="02010609060101010101" pitchFamily="49" charset="-122"/>
              </a:rPr>
              <a:t>D.越是大众的、越是民族的，越容易走向世界</a:t>
            </a:r>
            <a:endParaRPr lang="zh-CN" altLang="en-US"/>
          </a:p>
        </p:txBody>
      </p:sp>
      <p:sp>
        <p:nvSpPr>
          <p:cNvPr id="1049207"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9208" name="标题 1"/>
          <p:cNvSpPr>
            <a:spLocks noGrp="1"/>
          </p:cNvSpPr>
          <p:nvPr>
            <p:ph type="title"/>
          </p:nvPr>
        </p:nvSpPr>
        <p:spPr/>
        <p:txBody>
          <a:bodyPr/>
          <a:p>
            <a:endParaRPr lang="zh-CN" altLang="en-US"/>
          </a:p>
        </p:txBody>
      </p:sp>
      <p:sp>
        <p:nvSpPr>
          <p:cNvPr id="1049209" name="内容占位符 2"/>
          <p:cNvSpPr>
            <a:spLocks noGrp="1"/>
          </p:cNvSpPr>
          <p:nvPr>
            <p:ph idx="1"/>
          </p:nvPr>
        </p:nvSpPr>
        <p:spPr/>
        <p:txBody>
          <a:bodyPr>
            <a:normAutofit/>
          </a:bodyPr>
          <a:p>
            <a:pPr algn="just">
              <a:lnSpc>
                <a:spcPct val="100000"/>
              </a:lnSpc>
            </a:pPr>
            <a:r>
              <a:rPr lang="zh-CN" altLang="en-US">
                <a:sym typeface="黑体" panose="02010609060101010101" pitchFamily="49" charset="-122"/>
              </a:rPr>
              <a:t>题干信息： </a:t>
            </a:r>
            <a:endParaRPr lang="zh-CN" altLang="en-US">
              <a:sym typeface="黑体" panose="02010609060101010101" pitchFamily="49" charset="-122"/>
            </a:endParaRPr>
          </a:p>
          <a:p>
            <a:pPr algn="just">
              <a:lnSpc>
                <a:spcPct val="100000"/>
              </a:lnSpc>
            </a:pPr>
            <a:r>
              <a:rPr lang="zh-CN" altLang="en-US">
                <a:sym typeface="黑体" panose="02010609060101010101" pitchFamily="49" charset="-122"/>
              </a:rPr>
              <a:t>        没有什么明显的特点</a:t>
            </a:r>
            <a:endParaRPr lang="zh-CN" altLang="en-US">
              <a:sym typeface="黑体" panose="02010609060101010101" pitchFamily="49" charset="-122"/>
            </a:endParaRPr>
          </a:p>
          <a:p>
            <a:pPr algn="just">
              <a:lnSpc>
                <a:spcPct val="100000"/>
              </a:lnSpc>
            </a:pPr>
            <a:r>
              <a:rPr lang="zh-CN" altLang="en-US">
                <a:sym typeface="黑体" panose="02010609060101010101" pitchFamily="49" charset="-122"/>
              </a:rPr>
              <a:t>设问方式：</a:t>
            </a:r>
            <a:endParaRPr lang="zh-CN" altLang="en-US">
              <a:sym typeface="黑体" panose="02010609060101010101" pitchFamily="49" charset="-122"/>
            </a:endParaRPr>
          </a:p>
          <a:p>
            <a:pPr algn="just">
              <a:lnSpc>
                <a:spcPct val="100000"/>
              </a:lnSpc>
              <a:spcBef>
                <a:spcPts val="600"/>
              </a:spcBef>
            </a:pPr>
            <a:r>
              <a:rPr lang="zh-CN" altLang="en-US">
                <a:sym typeface="黑体" panose="02010609060101010101" pitchFamily="49" charset="-122"/>
              </a:rPr>
              <a:t>        由此可以推出的是（）？</a:t>
            </a:r>
            <a:endParaRPr lang="zh-CN" altLang="en-US">
              <a:sym typeface="黑体" panose="02010609060101010101" pitchFamily="49" charset="-122"/>
            </a:endParaRPr>
          </a:p>
          <a:p>
            <a:pPr algn="just">
              <a:lnSpc>
                <a:spcPct val="100000"/>
              </a:lnSpc>
              <a:spcBef>
                <a:spcPts val="600"/>
              </a:spcBef>
            </a:pPr>
            <a:r>
              <a:rPr lang="zh-CN" altLang="en-US">
                <a:sym typeface="黑体" panose="02010609060101010101" pitchFamily="49" charset="-122"/>
              </a:rPr>
              <a:t>        由此无法推出的是（）？</a:t>
            </a:r>
            <a:endParaRPr lang="zh-CN" altLang="en-US"/>
          </a:p>
        </p:txBody>
      </p:sp>
      <p:sp>
        <p:nvSpPr>
          <p:cNvPr id="1049210" name="文本占位符 3"/>
          <p:cNvSpPr>
            <a:spLocks noGrp="1"/>
          </p:cNvSpPr>
          <p:nvPr>
            <p:ph type="body" orient="vert" sz="quarter" idx="13"/>
          </p:nvPr>
        </p:nvSpPr>
        <p:spPr/>
        <p:txBody>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651" name="文本占位符 3"/>
          <p:cNvSpPr>
            <a:spLocks noGrp="1"/>
          </p:cNvSpPr>
          <p:nvPr>
            <p:ph type="body" orient="vert" sz="quarter" idx="13"/>
          </p:nvPr>
        </p:nvSpPr>
        <p:spPr/>
        <p:txBody>
          <a:bodyPr/>
          <a:p>
            <a:endParaRPr lang="zh-CN" altLang="en-US" dirty="0"/>
          </a:p>
        </p:txBody>
      </p:sp>
      <p:sp>
        <p:nvSpPr>
          <p:cNvPr id="1048652" name="标题 1"/>
          <p:cNvSpPr txBox="1"/>
          <p:nvPr/>
        </p:nvSpPr>
        <p:spPr>
          <a:xfrm>
            <a:off x="463642" y="191558"/>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sym typeface="微软雅黑" panose="020B0503020204020204" charset="-122"/>
              </a:rPr>
              <a:t>三、翻转</a:t>
            </a:r>
            <a:endParaRPr lang="zh-CN" altLang="en-US" dirty="0"/>
          </a:p>
        </p:txBody>
      </p:sp>
      <p:sp>
        <p:nvSpPr>
          <p:cNvPr id="1048653" name="内容占位符 5"/>
          <p:cNvSpPr>
            <a:spLocks noGrp="1"/>
          </p:cNvSpPr>
          <p:nvPr>
            <p:ph idx="1"/>
          </p:nvPr>
        </p:nvSpPr>
        <p:spPr>
          <a:xfrm>
            <a:off x="457200" y="1200151"/>
            <a:ext cx="5770984" cy="3394472"/>
          </a:xfrm>
        </p:spPr>
        <p:txBody>
          <a:bodyPr/>
          <a:p>
            <a:r>
              <a:rPr lang="zh-CN" altLang="en-US" dirty="0"/>
              <a:t>翻转之后的图形关于</a:t>
            </a:r>
            <a:r>
              <a:rPr lang="zh-CN" altLang="en-US" dirty="0">
                <a:solidFill>
                  <a:srgbClr val="FFFF00"/>
                </a:solidFill>
              </a:rPr>
              <a:t>翻转轴</a:t>
            </a:r>
            <a:r>
              <a:rPr lang="zh-CN" altLang="en-US" dirty="0"/>
              <a:t>对称</a:t>
            </a:r>
            <a:endParaRPr lang="en-US" altLang="zh-CN" dirty="0"/>
          </a:p>
          <a:p>
            <a:r>
              <a:rPr lang="zh-CN" altLang="en-US" dirty="0"/>
              <a:t>左右翻转：</a:t>
            </a:r>
            <a:r>
              <a:rPr lang="zh-CN" altLang="en-US" dirty="0">
                <a:solidFill>
                  <a:srgbClr val="FFFF00"/>
                </a:solidFill>
              </a:rPr>
              <a:t>上下不变，左右变</a:t>
            </a:r>
            <a:endParaRPr lang="en-US" altLang="zh-CN" dirty="0">
              <a:solidFill>
                <a:srgbClr val="FFFF00"/>
              </a:solidFill>
            </a:endParaRPr>
          </a:p>
          <a:p>
            <a:r>
              <a:rPr lang="zh-CN" altLang="en-US" dirty="0"/>
              <a:t>上下翻转：</a:t>
            </a:r>
            <a:r>
              <a:rPr lang="zh-CN" altLang="en-US" dirty="0">
                <a:solidFill>
                  <a:srgbClr val="FFFF00"/>
                </a:solidFill>
              </a:rPr>
              <a:t>左右不变，上下变</a:t>
            </a:r>
            <a:endParaRPr lang="en-US" altLang="zh-CN" dirty="0">
              <a:solidFill>
                <a:srgbClr val="FFFF00"/>
              </a:solidFill>
            </a:endParaRPr>
          </a:p>
          <a:p>
            <a:endParaRPr lang="zh-CN" alt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427" name=""/>
        <p:cNvGrpSpPr/>
        <p:nvPr/>
      </p:nvGrpSpPr>
      <p:grpSpPr>
        <a:xfrm>
          <a:off x="0" y="0"/>
          <a:ext cx="0" cy="0"/>
          <a:chOff x="0" y="0"/>
          <a:chExt cx="0" cy="0"/>
        </a:xfrm>
      </p:grpSpPr>
      <p:sp>
        <p:nvSpPr>
          <p:cNvPr id="1049211" name="标题 1"/>
          <p:cNvSpPr>
            <a:spLocks noGrp="1"/>
          </p:cNvSpPr>
          <p:nvPr>
            <p:ph type="title"/>
          </p:nvPr>
        </p:nvSpPr>
        <p:spPr/>
        <p:txBody>
          <a:bodyPr/>
          <a:p>
            <a:r>
              <a:rPr lang="zh-CN" altLang="en-US">
                <a:sym typeface="+mn-ea"/>
              </a:rPr>
              <a:t>可以推出型</a:t>
            </a:r>
            <a:endParaRPr lang="zh-CN" altLang="en-US"/>
          </a:p>
        </p:txBody>
      </p:sp>
      <p:sp>
        <p:nvSpPr>
          <p:cNvPr id="1049212" name="内容占位符 2"/>
          <p:cNvSpPr>
            <a:spLocks noGrp="1"/>
          </p:cNvSpPr>
          <p:nvPr>
            <p:ph idx="1"/>
          </p:nvPr>
        </p:nvSpPr>
        <p:spPr/>
        <p:txBody>
          <a:bodyPr>
            <a:normAutofit/>
          </a:bodyPr>
          <a:p>
            <a:pPr algn="just" fontAlgn="auto">
              <a:lnSpc>
                <a:spcPct val="100000"/>
              </a:lnSpc>
            </a:pPr>
            <a:r>
              <a:rPr lang="zh-CN" altLang="en-US">
                <a:solidFill>
                  <a:srgbClr val="FFFF00"/>
                </a:solidFill>
                <a:sym typeface="+mn-ea"/>
              </a:rPr>
              <a:t>1.话题一致原则</a:t>
            </a:r>
            <a:endParaRPr lang="zh-CN" altLang="en-US">
              <a:solidFill>
                <a:srgbClr val="FFFF00"/>
              </a:solidFill>
              <a:sym typeface="+mn-ea"/>
            </a:endParaRPr>
          </a:p>
          <a:p>
            <a:pPr algn="just" fontAlgn="auto">
              <a:lnSpc>
                <a:spcPct val="100000"/>
              </a:lnSpc>
            </a:pPr>
            <a:r>
              <a:rPr lang="zh-CN" altLang="en-US">
                <a:sym typeface="+mn-ea"/>
              </a:rPr>
              <a:t>决不涉及：文中未提的概念（无关项）</a:t>
            </a:r>
            <a:endParaRPr lang="zh-CN" altLang="en-US"/>
          </a:p>
          <a:p>
            <a:pPr algn="just" fontAlgn="auto">
              <a:lnSpc>
                <a:spcPct val="100000"/>
              </a:lnSpc>
            </a:pPr>
            <a:r>
              <a:rPr lang="zh-CN" altLang="en-US">
                <a:sym typeface="+mn-ea"/>
              </a:rPr>
              <a:t>一定涉及：文中的关键词和主题词</a:t>
            </a:r>
            <a:endParaRPr lang="zh-CN" altLang="en-US"/>
          </a:p>
          <a:p>
            <a:pPr algn="just" fontAlgn="auto">
              <a:lnSpc>
                <a:spcPct val="100000"/>
              </a:lnSpc>
            </a:pPr>
            <a:r>
              <a:rPr lang="zh-CN" altLang="en-US">
                <a:solidFill>
                  <a:srgbClr val="FFFF00"/>
                </a:solidFill>
                <a:sym typeface="+mn-ea"/>
              </a:rPr>
              <a:t>2.整体优先原则</a:t>
            </a:r>
            <a:endParaRPr lang="zh-CN" altLang="en-US">
              <a:solidFill>
                <a:srgbClr val="FFFF00"/>
              </a:solidFill>
              <a:sym typeface="+mn-ea"/>
            </a:endParaRPr>
          </a:p>
          <a:p>
            <a:pPr algn="just" fontAlgn="auto">
              <a:lnSpc>
                <a:spcPct val="100000"/>
              </a:lnSpc>
            </a:pPr>
            <a:r>
              <a:rPr lang="zh-CN" altLang="en-US">
                <a:sym typeface="+mn-ea"/>
              </a:rPr>
              <a:t>尽量多的条件推导出的结论</a:t>
            </a:r>
            <a:endParaRPr lang="zh-CN" altLang="en-US" b="1">
              <a:latin typeface="微软雅黑" panose="020B0503020204020204" charset="-122"/>
              <a:ea typeface="微软雅黑" panose="020B0503020204020204" charset="-122"/>
            </a:endParaRPr>
          </a:p>
          <a:p>
            <a:endParaRPr lang="zh-CN" altLang="en-US"/>
          </a:p>
        </p:txBody>
      </p:sp>
      <p:sp>
        <p:nvSpPr>
          <p:cNvPr id="1049213" name="文本占位符 3"/>
          <p:cNvSpPr>
            <a:spLocks noGrp="1"/>
          </p:cNvSpPr>
          <p:nvPr>
            <p:ph type="body" orient="vert" sz="quarter" idx="13"/>
          </p:nvPr>
        </p:nvSpPr>
        <p:spPr/>
        <p:txBody>
          <a:bodyPr/>
          <a:p>
            <a:endParaRPr lang="zh-CN" alt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428" name=""/>
        <p:cNvGrpSpPr/>
        <p:nvPr/>
      </p:nvGrpSpPr>
      <p:grpSpPr>
        <a:xfrm>
          <a:off x="0" y="0"/>
          <a:ext cx="0" cy="0"/>
          <a:chOff x="0" y="0"/>
          <a:chExt cx="0" cy="0"/>
        </a:xfrm>
      </p:grpSpPr>
      <p:sp>
        <p:nvSpPr>
          <p:cNvPr id="1049214" name="标题 1"/>
          <p:cNvSpPr>
            <a:spLocks noGrp="1"/>
          </p:cNvSpPr>
          <p:nvPr>
            <p:ph type="title"/>
          </p:nvPr>
        </p:nvSpPr>
        <p:spPr/>
        <p:txBody>
          <a:bodyPr/>
          <a:p>
            <a:endParaRPr lang="zh-CN" altLang="en-US"/>
          </a:p>
        </p:txBody>
      </p:sp>
      <p:sp>
        <p:nvSpPr>
          <p:cNvPr id="1049215" name="内容占位符 2"/>
          <p:cNvSpPr>
            <a:spLocks noGrp="1"/>
          </p:cNvSpPr>
          <p:nvPr>
            <p:ph idx="1"/>
          </p:nvPr>
        </p:nvSpPr>
        <p:spPr/>
        <p:txBody>
          <a:bodyPr>
            <a:normAutofit/>
          </a:bodyPr>
          <a:p>
            <a:pPr lvl="0" algn="just">
              <a:lnSpc>
                <a:spcPct val="100000"/>
              </a:lnSpc>
            </a:pPr>
            <a:r>
              <a:rPr lang="zh-CN" altLang="en-US">
                <a:solidFill>
                  <a:srgbClr val="FFFF00"/>
                </a:solidFill>
                <a:sym typeface="+mn-ea"/>
              </a:rPr>
              <a:t>3.可能优先原则</a:t>
            </a:r>
            <a:endParaRPr lang="zh-CN" altLang="en-US">
              <a:solidFill>
                <a:srgbClr val="FFFF00"/>
              </a:solidFill>
              <a:sym typeface="+mn-ea"/>
            </a:endParaRPr>
          </a:p>
          <a:p>
            <a:pPr algn="just">
              <a:lnSpc>
                <a:spcPct val="100000"/>
              </a:lnSpc>
              <a:spcBef>
                <a:spcPts val="600"/>
              </a:spcBef>
              <a:buFontTx/>
              <a:buNone/>
            </a:pPr>
            <a:r>
              <a:rPr lang="zh-CN" altLang="en-US">
                <a:sym typeface="+mn-ea"/>
              </a:rPr>
              <a:t>优选可能选项,如：可能、有时，有些，某个           </a:t>
            </a:r>
            <a:endParaRPr lang="zh-CN" altLang="en-US"/>
          </a:p>
          <a:p>
            <a:pPr algn="just">
              <a:lnSpc>
                <a:spcPct val="100000"/>
              </a:lnSpc>
              <a:spcBef>
                <a:spcPts val="600"/>
              </a:spcBef>
              <a:buFontTx/>
              <a:buNone/>
            </a:pPr>
            <a:r>
              <a:rPr lang="zh-CN" altLang="en-US">
                <a:sym typeface="+mn-ea"/>
              </a:rPr>
              <a:t>慎选绝对选项，如：一定、必须、绝对</a:t>
            </a:r>
            <a:endParaRPr lang="zh-CN" altLang="en-US"/>
          </a:p>
          <a:p>
            <a:pPr lvl="0" algn="just">
              <a:lnSpc>
                <a:spcPct val="100000"/>
              </a:lnSpc>
            </a:pPr>
            <a:r>
              <a:rPr lang="zh-CN" altLang="en-US">
                <a:solidFill>
                  <a:srgbClr val="FFFF00"/>
                </a:solidFill>
                <a:sym typeface="+mn-ea"/>
              </a:rPr>
              <a:t>4.注意敏感词</a:t>
            </a:r>
            <a:endParaRPr lang="zh-CN" altLang="en-US">
              <a:solidFill>
                <a:srgbClr val="FFFF00"/>
              </a:solidFill>
              <a:sym typeface="+mn-ea"/>
            </a:endParaRPr>
          </a:p>
          <a:p>
            <a:pPr lvl="0" algn="just">
              <a:lnSpc>
                <a:spcPct val="100000"/>
              </a:lnSpc>
            </a:pPr>
            <a:r>
              <a:rPr lang="zh-CN" altLang="en-US">
                <a:sym typeface="+mn-ea"/>
              </a:rPr>
              <a:t>应用：</a:t>
            </a:r>
            <a:endParaRPr lang="zh-CN" altLang="en-US">
              <a:sym typeface="+mn-ea"/>
            </a:endParaRPr>
          </a:p>
          <a:p>
            <a:pPr lvl="0" algn="just">
              <a:lnSpc>
                <a:spcPct val="100000"/>
              </a:lnSpc>
            </a:pPr>
            <a:r>
              <a:rPr lang="zh-CN" altLang="en-US">
                <a:sym typeface="Wingdings" panose="05000000000000000000" charset="0"/>
              </a:rPr>
              <a:t>   </a:t>
            </a:r>
            <a:r>
              <a:rPr lang="zh-CN" altLang="en-US">
                <a:sym typeface="+mn-ea"/>
              </a:rPr>
              <a:t>文段有比较，含比较词的选项重点看</a:t>
            </a:r>
            <a:endParaRPr lang="zh-CN" altLang="en-US">
              <a:sym typeface="+mn-ea"/>
            </a:endParaRPr>
          </a:p>
          <a:p>
            <a:pPr lvl="0" algn="just">
              <a:lnSpc>
                <a:spcPct val="100000"/>
              </a:lnSpc>
            </a:pPr>
            <a:r>
              <a:rPr lang="zh-CN" altLang="en-US">
                <a:sym typeface="Wingdings" panose="05000000000000000000" charset="0"/>
              </a:rPr>
              <a:t>   </a:t>
            </a:r>
            <a:r>
              <a:rPr lang="zh-CN" altLang="en-US">
                <a:sym typeface="+mn-ea"/>
              </a:rPr>
              <a:t>文段无比较，含比较词的选项优先排除</a:t>
            </a:r>
            <a:endParaRPr lang="zh-CN" altLang="en-US"/>
          </a:p>
        </p:txBody>
      </p:sp>
      <p:sp>
        <p:nvSpPr>
          <p:cNvPr id="1049216" name="文本占位符 3"/>
          <p:cNvSpPr>
            <a:spLocks noGrp="1"/>
          </p:cNvSpPr>
          <p:nvPr>
            <p:ph type="body" orient="vert" sz="quarter" idx="13"/>
          </p:nvPr>
        </p:nvSpPr>
        <p:spPr/>
        <p:txBody>
          <a:bodyPr/>
          <a:p>
            <a:endParaRPr lang="zh-CN" alt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9217" name="标题 1"/>
          <p:cNvSpPr>
            <a:spLocks noGrp="1"/>
          </p:cNvSpPr>
          <p:nvPr>
            <p:ph type="title"/>
          </p:nvPr>
        </p:nvSpPr>
        <p:spPr/>
        <p:txBody>
          <a:bodyPr/>
          <a:p>
            <a:r>
              <a:rPr lang="zh-CN" altLang="en-US">
                <a:sym typeface="+mn-ea"/>
              </a:rPr>
              <a:t>无法推出型</a:t>
            </a:r>
            <a:endParaRPr lang="zh-CN" altLang="en-US"/>
          </a:p>
        </p:txBody>
      </p:sp>
      <p:sp>
        <p:nvSpPr>
          <p:cNvPr id="1049218" name="内容占位符 2"/>
          <p:cNvSpPr>
            <a:spLocks noGrp="1"/>
          </p:cNvSpPr>
          <p:nvPr>
            <p:ph idx="1"/>
          </p:nvPr>
        </p:nvSpPr>
        <p:spPr/>
        <p:txBody>
          <a:bodyPr/>
          <a:p>
            <a:pPr algn="just">
              <a:lnSpc>
                <a:spcPct val="100000"/>
              </a:lnSpc>
            </a:pPr>
            <a:r>
              <a:rPr lang="zh-CN" altLang="en-US" dirty="0">
                <a:sym typeface="黑体" panose="02010609060101010101" pitchFamily="49" charset="-122"/>
              </a:rPr>
              <a:t>1、夸大事实</a:t>
            </a:r>
            <a:endParaRPr lang="zh-CN" altLang="en-US" dirty="0">
              <a:sym typeface="黑体" panose="02010609060101010101" pitchFamily="49" charset="-122"/>
            </a:endParaRPr>
          </a:p>
          <a:p>
            <a:pPr algn="just">
              <a:lnSpc>
                <a:spcPct val="100000"/>
              </a:lnSpc>
            </a:pPr>
            <a:r>
              <a:rPr lang="zh-CN" altLang="en-US" dirty="0">
                <a:sym typeface="黑体" panose="02010609060101010101" pitchFamily="49" charset="-122"/>
              </a:rPr>
              <a:t>2、无由猜测</a:t>
            </a:r>
            <a:endParaRPr lang="zh-CN" altLang="en-US" dirty="0">
              <a:sym typeface="黑体" panose="02010609060101010101" pitchFamily="49" charset="-122"/>
            </a:endParaRPr>
          </a:p>
          <a:p>
            <a:pPr algn="just">
              <a:lnSpc>
                <a:spcPct val="100000"/>
              </a:lnSpc>
            </a:pPr>
            <a:r>
              <a:rPr lang="zh-CN" altLang="en-US" dirty="0">
                <a:sym typeface="黑体" panose="02010609060101010101" pitchFamily="49" charset="-122"/>
              </a:rPr>
              <a:t>3、偷换概念</a:t>
            </a:r>
            <a:endParaRPr lang="zh-CN" altLang="en-US" dirty="0">
              <a:sym typeface="黑体" panose="02010609060101010101" pitchFamily="49" charset="-122"/>
            </a:endParaRPr>
          </a:p>
          <a:p>
            <a:pPr algn="just">
              <a:lnSpc>
                <a:spcPct val="100000"/>
              </a:lnSpc>
            </a:pPr>
            <a:r>
              <a:rPr lang="zh-CN" altLang="en-US" dirty="0">
                <a:sym typeface="黑体" panose="02010609060101010101" pitchFamily="49" charset="-122"/>
              </a:rPr>
              <a:t>4、不当类比</a:t>
            </a:r>
            <a:endParaRPr lang="zh-CN" altLang="en-US" dirty="0"/>
          </a:p>
        </p:txBody>
      </p:sp>
      <p:sp>
        <p:nvSpPr>
          <p:cNvPr id="1049219" name="文本占位符 3"/>
          <p:cNvSpPr>
            <a:spLocks noGrp="1"/>
          </p:cNvSpPr>
          <p:nvPr>
            <p:ph type="body" orient="vert" sz="quarter" idx="13"/>
          </p:nvPr>
        </p:nvSpPr>
        <p:spPr/>
        <p:txBody>
          <a:bodyPr/>
          <a:p>
            <a:endParaRPr lang="zh-CN" alt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430" name=""/>
        <p:cNvGrpSpPr/>
        <p:nvPr/>
      </p:nvGrpSpPr>
      <p:grpSpPr>
        <a:xfrm>
          <a:off x="0" y="0"/>
          <a:ext cx="0" cy="0"/>
          <a:chOff x="0" y="0"/>
          <a:chExt cx="0" cy="0"/>
        </a:xfrm>
      </p:grpSpPr>
      <p:sp>
        <p:nvSpPr>
          <p:cNvPr id="1049220" name="内容占位符 2"/>
          <p:cNvSpPr>
            <a:spLocks noGrp="1"/>
          </p:cNvSpPr>
          <p:nvPr>
            <p:ph idx="1"/>
          </p:nvPr>
        </p:nvSpPr>
        <p:spPr>
          <a:xfrm>
            <a:off x="457200" y="262890"/>
            <a:ext cx="5770880" cy="4331970"/>
          </a:xfrm>
        </p:spPr>
        <p:txBody>
          <a:bodyPr>
            <a:normAutofit/>
          </a:bodyPr>
          <a:p>
            <a:pPr algn="just" fontAlgn="auto">
              <a:lnSpc>
                <a:spcPct val="100000"/>
              </a:lnSpc>
            </a:pPr>
            <a:r>
              <a:rPr lang="zh-CN" altLang="en-US" dirty="0"/>
              <a:t>【例1】意大利的那不勒斯城附近有个石灰岩洞，人们带着牛马等大牲畜通过岩洞未发生问题，但是猫、老鼠等小动物走进洞里就倒地而死。后来人们经过检验发现，小动物的死亡与吸进大量二氧化碳有关。</a:t>
            </a:r>
            <a:endParaRPr lang="zh-CN" altLang="en-US" dirty="0"/>
          </a:p>
          <a:p>
            <a:pPr algn="just" fontAlgn="auto">
              <a:lnSpc>
                <a:spcPct val="100000"/>
              </a:lnSpc>
            </a:pPr>
            <a:r>
              <a:rPr lang="zh-CN" altLang="en-US" dirty="0"/>
              <a:t>据此，可以推断出：</a:t>
            </a:r>
            <a:endParaRPr lang="zh-CN" altLang="en-US" dirty="0"/>
          </a:p>
          <a:p>
            <a:pPr algn="just" fontAlgn="auto">
              <a:lnSpc>
                <a:spcPct val="100000"/>
              </a:lnSpc>
            </a:pPr>
            <a:r>
              <a:rPr lang="zh-CN" altLang="en-US" dirty="0"/>
              <a:t>A.石灰岩洞内严重缺氧</a:t>
            </a:r>
            <a:endParaRPr lang="zh-CN" altLang="en-US" dirty="0"/>
          </a:p>
          <a:p>
            <a:pPr algn="just" fontAlgn="auto">
              <a:lnSpc>
                <a:spcPct val="100000"/>
              </a:lnSpc>
            </a:pPr>
            <a:r>
              <a:rPr lang="zh-CN" altLang="en-US" dirty="0"/>
              <a:t>B.大牲畜更适应缺氧的环境</a:t>
            </a:r>
            <a:endParaRPr lang="zh-CN" altLang="en-US" dirty="0"/>
          </a:p>
          <a:p>
            <a:pPr algn="just" fontAlgn="auto">
              <a:lnSpc>
                <a:spcPct val="100000"/>
              </a:lnSpc>
            </a:pPr>
            <a:r>
              <a:rPr lang="zh-CN" altLang="en-US" dirty="0"/>
              <a:t>C.人和牛马都带有吸氧设备</a:t>
            </a:r>
            <a:endParaRPr lang="zh-CN" altLang="en-US" dirty="0"/>
          </a:p>
          <a:p>
            <a:pPr algn="just" fontAlgn="auto">
              <a:lnSpc>
                <a:spcPct val="100000"/>
              </a:lnSpc>
            </a:pPr>
            <a:r>
              <a:rPr lang="zh-CN" altLang="en-US" dirty="0"/>
              <a:t>D.石灰岩洞内地面沉积着二氧化碳</a:t>
            </a:r>
            <a:endParaRPr lang="zh-CN" altLang="en-US" dirty="0"/>
          </a:p>
        </p:txBody>
      </p:sp>
      <p:sp>
        <p:nvSpPr>
          <p:cNvPr id="1049221"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431" name=""/>
        <p:cNvGrpSpPr/>
        <p:nvPr/>
      </p:nvGrpSpPr>
      <p:grpSpPr>
        <a:xfrm>
          <a:off x="0" y="0"/>
          <a:ext cx="0" cy="0"/>
          <a:chOff x="0" y="0"/>
          <a:chExt cx="0" cy="0"/>
        </a:xfrm>
      </p:grpSpPr>
      <p:sp>
        <p:nvSpPr>
          <p:cNvPr id="1049222" name="内容占位符 2"/>
          <p:cNvSpPr>
            <a:spLocks noGrp="1"/>
          </p:cNvSpPr>
          <p:nvPr>
            <p:ph idx="1"/>
          </p:nvPr>
        </p:nvSpPr>
        <p:spPr>
          <a:xfrm>
            <a:off x="457200" y="262890"/>
            <a:ext cx="5770880" cy="4331970"/>
          </a:xfrm>
        </p:spPr>
        <p:txBody>
          <a:bodyPr>
            <a:normAutofit fontScale="95000"/>
          </a:bodyPr>
          <a:p>
            <a:pPr algn="just" fontAlgn="auto">
              <a:lnSpc>
                <a:spcPct val="100000"/>
              </a:lnSpc>
            </a:pPr>
            <a:r>
              <a:rPr lang="zh-CN" altLang="en-US" dirty="0"/>
              <a:t>【例</a:t>
            </a:r>
            <a:r>
              <a:rPr lang="en-US" altLang="zh-CN" dirty="0"/>
              <a:t>2</a:t>
            </a:r>
            <a:r>
              <a:rPr lang="zh-CN" altLang="en-US" dirty="0"/>
              <a:t>】研究人员挑选了600多名学生，让他们在屏幕背景分别为红蓝两色的电脑上接受测试。结果用红色背景电脑的人在记忆、校对等准确性测试方面得分较高，而使用蓝色背景电脑的人则表现出了更出色的想象力和创造力。2004年夏季奥运会上，穿红色服装的运动员在拳击、跆拳道、摔跤等比赛中的获胜率为60%。蓝天、海洋给人带来开放和宁静感。</a:t>
            </a:r>
            <a:endParaRPr lang="zh-CN" altLang="en-US" dirty="0"/>
          </a:p>
          <a:p>
            <a:pPr algn="just" fontAlgn="auto">
              <a:lnSpc>
                <a:spcPct val="100000"/>
              </a:lnSpc>
            </a:pPr>
            <a:r>
              <a:rPr lang="zh-CN" altLang="en-US" dirty="0"/>
              <a:t>由此推出：</a:t>
            </a:r>
            <a:endParaRPr lang="zh-CN" altLang="en-US" dirty="0"/>
          </a:p>
          <a:p>
            <a:pPr algn="just" fontAlgn="auto">
              <a:lnSpc>
                <a:spcPct val="100000"/>
              </a:lnSpc>
            </a:pPr>
            <a:r>
              <a:rPr lang="zh-CN" altLang="en-US" dirty="0"/>
              <a:t>A.蓝色易促使人表现出更多的创造力</a:t>
            </a:r>
            <a:endParaRPr lang="zh-CN" altLang="en-US" dirty="0"/>
          </a:p>
          <a:p>
            <a:pPr algn="just" fontAlgn="auto">
              <a:lnSpc>
                <a:spcPct val="100000"/>
              </a:lnSpc>
            </a:pPr>
            <a:r>
              <a:rPr lang="zh-CN" altLang="en-US" dirty="0"/>
              <a:t>B.红色和蓝色容易影响人的认知和行为</a:t>
            </a:r>
            <a:endParaRPr lang="zh-CN" altLang="en-US" dirty="0"/>
          </a:p>
          <a:p>
            <a:pPr algn="just" fontAlgn="auto">
              <a:lnSpc>
                <a:spcPct val="100000"/>
              </a:lnSpc>
            </a:pPr>
            <a:r>
              <a:rPr lang="zh-CN" altLang="en-US" dirty="0"/>
              <a:t>C.红色在潜意识中象征某种优势</a:t>
            </a:r>
            <a:endParaRPr lang="zh-CN" altLang="en-US" dirty="0"/>
          </a:p>
          <a:p>
            <a:pPr algn="just" fontAlgn="auto">
              <a:lnSpc>
                <a:spcPct val="100000"/>
              </a:lnSpc>
            </a:pPr>
            <a:r>
              <a:rPr lang="zh-CN" altLang="en-US" dirty="0"/>
              <a:t>D.红色易使人联想起愤怒、进攻性和勇气</a:t>
            </a:r>
            <a:endParaRPr lang="zh-CN" altLang="en-US" dirty="0"/>
          </a:p>
        </p:txBody>
      </p:sp>
      <p:sp>
        <p:nvSpPr>
          <p:cNvPr id="1049223"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9224" name="内容占位符 2"/>
          <p:cNvSpPr>
            <a:spLocks noGrp="1"/>
          </p:cNvSpPr>
          <p:nvPr>
            <p:ph idx="1"/>
          </p:nvPr>
        </p:nvSpPr>
        <p:spPr>
          <a:xfrm>
            <a:off x="457200" y="262890"/>
            <a:ext cx="5770880" cy="4331970"/>
          </a:xfrm>
        </p:spPr>
        <p:txBody>
          <a:bodyPr>
            <a:normAutofit/>
          </a:bodyPr>
          <a:p>
            <a:pPr algn="just" fontAlgn="auto">
              <a:lnSpc>
                <a:spcPct val="100000"/>
              </a:lnSpc>
            </a:pPr>
            <a:r>
              <a:rPr lang="zh-CN" altLang="en-US" dirty="0"/>
              <a:t>【例</a:t>
            </a:r>
            <a:r>
              <a:rPr lang="en-US" altLang="zh-CN" dirty="0"/>
              <a:t>3</a:t>
            </a:r>
            <a:r>
              <a:rPr lang="zh-CN" altLang="en-US" dirty="0"/>
              <a:t>】相关研究发现，每天睡眠不足7小时的人普遍比睡眠时间更长的人胖。这是因为睡眠不足影响了新陈代谢功能，使刺激食欲的荷尔蒙增加，同时使产生饱胀感的荷尔蒙水平降低。</a:t>
            </a:r>
            <a:endParaRPr lang="zh-CN" altLang="en-US" dirty="0"/>
          </a:p>
          <a:p>
            <a:pPr algn="just" fontAlgn="auto">
              <a:lnSpc>
                <a:spcPct val="100000"/>
              </a:lnSpc>
            </a:pPr>
            <a:r>
              <a:rPr lang="zh-CN" altLang="en-US" dirty="0"/>
              <a:t>由此</a:t>
            </a:r>
            <a:r>
              <a:rPr lang="zh-CN" altLang="en-US" dirty="0">
                <a:solidFill>
                  <a:srgbClr val="FFFF00"/>
                </a:solidFill>
              </a:rPr>
              <a:t>不能</a:t>
            </a:r>
            <a:r>
              <a:rPr lang="zh-CN" altLang="en-US" dirty="0"/>
              <a:t>推出：</a:t>
            </a:r>
            <a:endParaRPr lang="zh-CN" altLang="en-US" dirty="0"/>
          </a:p>
          <a:p>
            <a:pPr algn="just" fontAlgn="auto">
              <a:lnSpc>
                <a:spcPct val="100000"/>
              </a:lnSpc>
            </a:pPr>
            <a:r>
              <a:rPr lang="zh-CN" altLang="en-US" dirty="0"/>
              <a:t>A.胖人的食欲比体重正常的人好</a:t>
            </a:r>
            <a:endParaRPr lang="zh-CN" altLang="en-US" dirty="0"/>
          </a:p>
          <a:p>
            <a:pPr algn="just" fontAlgn="auto">
              <a:lnSpc>
                <a:spcPct val="100000"/>
              </a:lnSpc>
            </a:pPr>
            <a:r>
              <a:rPr lang="zh-CN" altLang="en-US" dirty="0"/>
              <a:t>B.睡眠状况影响新陈代谢</a:t>
            </a:r>
            <a:endParaRPr lang="zh-CN" altLang="en-US" dirty="0"/>
          </a:p>
          <a:p>
            <a:pPr algn="just" fontAlgn="auto">
              <a:lnSpc>
                <a:spcPct val="100000"/>
              </a:lnSpc>
            </a:pPr>
            <a:r>
              <a:rPr lang="zh-CN" altLang="en-US" dirty="0"/>
              <a:t>C.荷尔蒙水平影响食欲</a:t>
            </a:r>
            <a:endParaRPr lang="zh-CN" altLang="en-US" dirty="0"/>
          </a:p>
          <a:p>
            <a:pPr algn="just" fontAlgn="auto">
              <a:lnSpc>
                <a:spcPct val="100000"/>
              </a:lnSpc>
            </a:pPr>
            <a:r>
              <a:rPr lang="zh-CN" altLang="en-US" dirty="0"/>
              <a:t>D.胖人的荷尔蒙水平可能异于常人</a:t>
            </a:r>
            <a:endParaRPr lang="zh-CN" altLang="en-US" dirty="0"/>
          </a:p>
        </p:txBody>
      </p:sp>
      <p:sp>
        <p:nvSpPr>
          <p:cNvPr id="1049225"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433" name=""/>
        <p:cNvGrpSpPr/>
        <p:nvPr/>
      </p:nvGrpSpPr>
      <p:grpSpPr>
        <a:xfrm>
          <a:off x="0" y="0"/>
          <a:ext cx="0" cy="0"/>
          <a:chOff x="0" y="0"/>
          <a:chExt cx="0" cy="0"/>
        </a:xfrm>
      </p:grpSpPr>
      <p:sp>
        <p:nvSpPr>
          <p:cNvPr id="1049226" name="标题 1"/>
          <p:cNvSpPr>
            <a:spLocks noGrp="1"/>
          </p:cNvSpPr>
          <p:nvPr>
            <p:ph type="title"/>
          </p:nvPr>
        </p:nvSpPr>
        <p:spPr/>
        <p:txBody>
          <a:bodyPr/>
          <a:p>
            <a:endParaRPr lang="zh-CN" altLang="en-US"/>
          </a:p>
        </p:txBody>
      </p:sp>
      <p:sp>
        <p:nvSpPr>
          <p:cNvPr id="1049227" name="内容占位符 2"/>
          <p:cNvSpPr>
            <a:spLocks noGrp="1"/>
          </p:cNvSpPr>
          <p:nvPr>
            <p:ph idx="1"/>
          </p:nvPr>
        </p:nvSpPr>
        <p:spPr/>
        <p:txBody>
          <a:bodyPr/>
          <a:p>
            <a:endParaRPr lang="zh-CN" altLang="en-US"/>
          </a:p>
        </p:txBody>
      </p:sp>
      <p:sp>
        <p:nvSpPr>
          <p:cNvPr id="1049228" name="文本占位符 3"/>
          <p:cNvSpPr>
            <a:spLocks noGrp="1"/>
          </p:cNvSpPr>
          <p:nvPr>
            <p:ph type="body" orient="vert" sz="quarter" idx="13"/>
          </p:nvPr>
        </p:nvSpPr>
        <p:spPr/>
        <p:txBody>
          <a:bodyPr/>
          <a:p>
            <a:endParaRPr lang="zh-CN" alt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434" name=""/>
        <p:cNvGrpSpPr/>
        <p:nvPr/>
      </p:nvGrpSpPr>
      <p:grpSpPr>
        <a:xfrm>
          <a:off x="0" y="0"/>
          <a:ext cx="0" cy="0"/>
          <a:chOff x="0" y="0"/>
          <a:chExt cx="0" cy="0"/>
        </a:xfrm>
      </p:grpSpPr>
      <p:sp>
        <p:nvSpPr>
          <p:cNvPr id="1049229" name="标题 1"/>
          <p:cNvSpPr>
            <a:spLocks noGrp="1"/>
          </p:cNvSpPr>
          <p:nvPr>
            <p:ph type="title"/>
          </p:nvPr>
        </p:nvSpPr>
        <p:spPr/>
        <p:txBody>
          <a:bodyPr>
            <a:normAutofit/>
          </a:bodyPr>
          <a:p>
            <a:r>
              <a:rPr lang="zh-CN" altLang="en-US" dirty="0">
                <a:sym typeface="+mn-ea"/>
              </a:rPr>
              <a:t>高频考点</a:t>
            </a:r>
            <a:r>
              <a:rPr lang="en-US" altLang="zh-CN" dirty="0">
                <a:sym typeface="+mn-ea"/>
              </a:rPr>
              <a:t>51 </a:t>
            </a:r>
            <a:r>
              <a:rPr lang="zh-CN" altLang="en-US" dirty="0">
                <a:sym typeface="+mn-ea"/>
              </a:rPr>
              <a:t>加强论证</a:t>
            </a:r>
            <a:endParaRPr lang="zh-CN" altLang="en-US" dirty="0"/>
          </a:p>
        </p:txBody>
      </p:sp>
      <p:sp>
        <p:nvSpPr>
          <p:cNvPr id="1049230" name="内容占位符 2"/>
          <p:cNvSpPr>
            <a:spLocks noGrp="1"/>
          </p:cNvSpPr>
          <p:nvPr>
            <p:ph idx="1"/>
          </p:nvPr>
        </p:nvSpPr>
        <p:spPr/>
        <p:txBody>
          <a:bodyPr>
            <a:normAutofit/>
          </a:bodyPr>
          <a:p>
            <a:pPr algn="just">
              <a:lnSpc>
                <a:spcPct val="100000"/>
              </a:lnSpc>
            </a:pPr>
            <a:r>
              <a:rPr lang="zh-CN" altLang="en-US" dirty="0">
                <a:sym typeface="+mn-ea"/>
              </a:rPr>
              <a:t>论证的基本要素：</a:t>
            </a:r>
            <a:endParaRPr lang="zh-CN" altLang="en-US" dirty="0">
              <a:sym typeface="+mn-ea"/>
            </a:endParaRPr>
          </a:p>
          <a:p>
            <a:pPr>
              <a:lnSpc>
                <a:spcPct val="100000"/>
              </a:lnSpc>
            </a:pPr>
            <a:r>
              <a:rPr lang="zh-CN" altLang="en-US" dirty="0">
                <a:sym typeface="+mn-ea"/>
              </a:rPr>
              <a:t>论点</a:t>
            </a:r>
            <a:endParaRPr lang="en-US" altLang="zh-CN" dirty="0">
              <a:sym typeface="+mn-ea"/>
            </a:endParaRPr>
          </a:p>
          <a:p>
            <a:pPr algn="just">
              <a:lnSpc>
                <a:spcPct val="100000"/>
              </a:lnSpc>
            </a:pPr>
            <a:r>
              <a:rPr lang="zh-CN" altLang="en-US" dirty="0">
                <a:sym typeface="+mn-ea"/>
              </a:rPr>
              <a:t>论据</a:t>
            </a:r>
            <a:endParaRPr lang="zh-CN" altLang="en-US" dirty="0">
              <a:sym typeface="+mn-ea"/>
            </a:endParaRPr>
          </a:p>
          <a:p>
            <a:pPr algn="just">
              <a:lnSpc>
                <a:spcPct val="100000"/>
              </a:lnSpc>
            </a:pPr>
            <a:r>
              <a:rPr lang="zh-CN" altLang="en-US" dirty="0">
                <a:sym typeface="+mn-ea"/>
              </a:rPr>
              <a:t>论证方式</a:t>
            </a:r>
            <a:endParaRPr lang="zh-CN" altLang="en-US" dirty="0">
              <a:sym typeface="+mn-ea"/>
            </a:endParaRPr>
          </a:p>
        </p:txBody>
      </p:sp>
      <p:sp>
        <p:nvSpPr>
          <p:cNvPr id="1049231" name="文本占位符 3"/>
          <p:cNvSpPr>
            <a:spLocks noGrp="1"/>
          </p:cNvSpPr>
          <p:nvPr>
            <p:ph type="body" orient="vert" sz="quarter" idx="13"/>
          </p:nvPr>
        </p:nvSpPr>
        <p:spPr/>
        <p:txBody>
          <a:bodyPr/>
          <a:p>
            <a:endParaRPr lang="zh-CN" alt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435" name=""/>
        <p:cNvGrpSpPr/>
        <p:nvPr/>
      </p:nvGrpSpPr>
      <p:grpSpPr>
        <a:xfrm>
          <a:off x="0" y="0"/>
          <a:ext cx="0" cy="0"/>
          <a:chOff x="0" y="0"/>
          <a:chExt cx="0" cy="0"/>
        </a:xfrm>
      </p:grpSpPr>
      <p:sp>
        <p:nvSpPr>
          <p:cNvPr id="1049232" name="标题 1"/>
          <p:cNvSpPr>
            <a:spLocks noGrp="1"/>
          </p:cNvSpPr>
          <p:nvPr>
            <p:ph type="title"/>
          </p:nvPr>
        </p:nvSpPr>
        <p:spPr/>
        <p:txBody>
          <a:bodyPr/>
          <a:p>
            <a:endParaRPr lang="zh-CN" altLang="en-US"/>
          </a:p>
        </p:txBody>
      </p:sp>
      <p:sp>
        <p:nvSpPr>
          <p:cNvPr id="1049233" name="内容占位符 2"/>
          <p:cNvSpPr>
            <a:spLocks noGrp="1"/>
          </p:cNvSpPr>
          <p:nvPr>
            <p:ph idx="1"/>
          </p:nvPr>
        </p:nvSpPr>
        <p:spPr/>
        <p:txBody>
          <a:bodyPr>
            <a:normAutofit/>
          </a:bodyPr>
          <a:p>
            <a:pPr algn="just">
              <a:lnSpc>
                <a:spcPct val="100000"/>
              </a:lnSpc>
              <a:buFontTx/>
              <a:buNone/>
            </a:pPr>
            <a:r>
              <a:rPr lang="zh-CN" altLang="en-US">
                <a:sym typeface="+mn-ea"/>
              </a:rPr>
              <a:t>论证原则：</a:t>
            </a:r>
            <a:endParaRPr lang="zh-CN" altLang="en-US"/>
          </a:p>
          <a:p>
            <a:pPr algn="just">
              <a:lnSpc>
                <a:spcPct val="100000"/>
              </a:lnSpc>
              <a:buFontTx/>
              <a:buNone/>
            </a:pPr>
            <a:r>
              <a:rPr lang="zh-CN" altLang="en-US">
                <a:sym typeface="+mn-ea"/>
              </a:rPr>
              <a:t>1. 话题保持同一</a:t>
            </a:r>
            <a:endParaRPr lang="zh-CN" altLang="en-US"/>
          </a:p>
          <a:p>
            <a:pPr algn="just">
              <a:lnSpc>
                <a:spcPct val="100000"/>
              </a:lnSpc>
              <a:buFontTx/>
              <a:buNone/>
            </a:pPr>
            <a:r>
              <a:rPr lang="zh-CN" altLang="en-US">
                <a:sym typeface="+mn-ea"/>
              </a:rPr>
              <a:t>2. 论据真实有效</a:t>
            </a:r>
            <a:endParaRPr lang="zh-CN" altLang="en-US"/>
          </a:p>
          <a:p>
            <a:pPr algn="just">
              <a:lnSpc>
                <a:spcPct val="100000"/>
              </a:lnSpc>
              <a:buFontTx/>
              <a:buNone/>
            </a:pPr>
            <a:r>
              <a:rPr lang="zh-CN" altLang="en-US">
                <a:sym typeface="+mn-ea"/>
              </a:rPr>
              <a:t>3. 推理形式正确</a:t>
            </a:r>
            <a:endParaRPr lang="zh-CN" altLang="en-US"/>
          </a:p>
        </p:txBody>
      </p:sp>
      <p:sp>
        <p:nvSpPr>
          <p:cNvPr id="1049234" name="文本占位符 3"/>
          <p:cNvSpPr>
            <a:spLocks noGrp="1"/>
          </p:cNvSpPr>
          <p:nvPr>
            <p:ph type="body" orient="vert" sz="quarter" idx="13"/>
          </p:nvPr>
        </p:nvSpPr>
        <p:spPr/>
        <p:txBody>
          <a:bodyPr/>
          <a:p>
            <a:endParaRPr lang="zh-CN" alt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436" name=""/>
        <p:cNvGrpSpPr/>
        <p:nvPr/>
      </p:nvGrpSpPr>
      <p:grpSpPr>
        <a:xfrm>
          <a:off x="0" y="0"/>
          <a:ext cx="0" cy="0"/>
          <a:chOff x="0" y="0"/>
          <a:chExt cx="0" cy="0"/>
        </a:xfrm>
      </p:grpSpPr>
      <p:sp>
        <p:nvSpPr>
          <p:cNvPr id="1049235" name="标题 1"/>
          <p:cNvSpPr>
            <a:spLocks noGrp="1"/>
          </p:cNvSpPr>
          <p:nvPr>
            <p:ph type="title"/>
          </p:nvPr>
        </p:nvSpPr>
        <p:spPr/>
        <p:txBody>
          <a:bodyPr>
            <a:normAutofit/>
          </a:bodyPr>
          <a:p>
            <a:r>
              <a:rPr lang="zh-CN" altLang="en-US">
                <a:sym typeface="+mn-ea"/>
              </a:rPr>
              <a:t>加强支持论证</a:t>
            </a:r>
            <a:endParaRPr lang="zh-CN" altLang="en-US"/>
          </a:p>
        </p:txBody>
      </p:sp>
      <p:sp>
        <p:nvSpPr>
          <p:cNvPr id="1049236" name="内容占位符 2"/>
          <p:cNvSpPr>
            <a:spLocks noGrp="1"/>
          </p:cNvSpPr>
          <p:nvPr>
            <p:ph idx="1"/>
          </p:nvPr>
        </p:nvSpPr>
        <p:spPr/>
        <p:txBody>
          <a:bodyPr>
            <a:normAutofit/>
          </a:bodyPr>
          <a:p>
            <a:pPr algn="just">
              <a:lnSpc>
                <a:spcPct val="100000"/>
              </a:lnSpc>
            </a:pPr>
            <a:r>
              <a:rPr lang="zh-CN" altLang="en-US">
                <a:sym typeface="+mn-ea"/>
              </a:rPr>
              <a:t>1.题型判定：</a:t>
            </a:r>
            <a:endParaRPr lang="zh-CN" altLang="en-US">
              <a:sym typeface="+mn-ea"/>
            </a:endParaRPr>
          </a:p>
          <a:p>
            <a:pPr lvl="0" algn="just" eaLnBrk="1" hangingPunct="1">
              <a:lnSpc>
                <a:spcPct val="100000"/>
              </a:lnSpc>
            </a:pPr>
            <a:r>
              <a:rPr lang="zh-CN" altLang="en-US">
                <a:sym typeface="+mn-ea"/>
              </a:rPr>
              <a:t>下面哪项如果正确，最能支持反对者的观点：</a:t>
            </a:r>
            <a:endParaRPr lang="zh-CN" altLang="en-US"/>
          </a:p>
          <a:p>
            <a:pPr lvl="0" algn="just" eaLnBrk="1" hangingPunct="1">
              <a:lnSpc>
                <a:spcPct val="100000"/>
              </a:lnSpc>
            </a:pPr>
            <a:r>
              <a:rPr lang="zh-CN" altLang="en-US">
                <a:sym typeface="+mn-ea"/>
              </a:rPr>
              <a:t>下面哪项如果正确，最能加强上述论证：</a:t>
            </a:r>
            <a:endParaRPr lang="zh-CN" altLang="en-US" b="1" dirty="0">
              <a:latin typeface="华文细黑" panose="02010600040101010101" pitchFamily="2" charset="-122"/>
              <a:ea typeface="华文细黑" panose="02010600040101010101" pitchFamily="2" charset="-122"/>
            </a:endParaRPr>
          </a:p>
          <a:p>
            <a:endParaRPr lang="zh-CN" altLang="en-US"/>
          </a:p>
        </p:txBody>
      </p:sp>
      <p:sp>
        <p:nvSpPr>
          <p:cNvPr id="1049237" name="文本占位符 3"/>
          <p:cNvSpPr>
            <a:spLocks noGrp="1"/>
          </p:cNvSpPr>
          <p:nvPr>
            <p:ph type="body" orient="vert" sz="quarter" idx="13"/>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220" name=""/>
        <p:cNvGrpSpPr/>
        <p:nvPr/>
      </p:nvGrpSpPr>
      <p:grpSpPr>
        <a:xfrm>
          <a:off x="0" y="0"/>
          <a:ext cx="0" cy="0"/>
          <a:chOff x="0" y="0"/>
          <a:chExt cx="0" cy="0"/>
        </a:xfrm>
      </p:grpSpPr>
      <p:sp>
        <p:nvSpPr>
          <p:cNvPr id="1048594" name="标题 1"/>
          <p:cNvSpPr>
            <a:spLocks noGrp="1"/>
          </p:cNvSpPr>
          <p:nvPr>
            <p:ph type="title"/>
          </p:nvPr>
        </p:nvSpPr>
        <p:spPr/>
        <p:txBody>
          <a:bodyPr/>
          <a:p>
            <a:r>
              <a:rPr lang="zh-CN" altLang="en-US" dirty="0"/>
              <a:t>非常重要的提示：</a:t>
            </a:r>
            <a:endParaRPr lang="zh-CN" altLang="en-US" dirty="0"/>
          </a:p>
        </p:txBody>
      </p:sp>
      <p:sp>
        <p:nvSpPr>
          <p:cNvPr id="1048595" name="内容占位符 2"/>
          <p:cNvSpPr>
            <a:spLocks noGrp="1"/>
          </p:cNvSpPr>
          <p:nvPr>
            <p:ph idx="1"/>
          </p:nvPr>
        </p:nvSpPr>
        <p:spPr/>
        <p:txBody>
          <a:bodyPr/>
          <a:p>
            <a:r>
              <a:rPr lang="en-US" altLang="zh-CN" dirty="0"/>
              <a:t>1.</a:t>
            </a:r>
            <a:r>
              <a:rPr lang="zh-CN" altLang="en-US" dirty="0"/>
              <a:t>不要擅自调整字体、字号和字色，★因为后期很难修改，除非您重新做</a:t>
            </a:r>
            <a:r>
              <a:rPr lang="en-US" altLang="zh-CN" dirty="0"/>
              <a:t>PPT</a:t>
            </a:r>
            <a:r>
              <a:rPr lang="zh-CN" altLang="en-US" dirty="0"/>
              <a:t>；</a:t>
            </a:r>
            <a:endParaRPr lang="zh-CN" altLang="en-US" dirty="0"/>
          </a:p>
          <a:p>
            <a:r>
              <a:rPr lang="en-US" altLang="zh-CN" dirty="0"/>
              <a:t>2.</a:t>
            </a:r>
            <a:r>
              <a:rPr lang="zh-CN" altLang="en-US" dirty="0"/>
              <a:t>请使用内容输入框内的插入图片。★除了这种情况外（粘贴、</a:t>
            </a:r>
            <a:r>
              <a:rPr lang="en-US" altLang="zh-CN" dirty="0" err="1"/>
              <a:t>Ctrl+V</a:t>
            </a:r>
            <a:r>
              <a:rPr lang="zh-CN" altLang="en-US" dirty="0"/>
              <a:t>、插入图片、图标），请把图片置于底层，非常重要！</a:t>
            </a:r>
            <a:endParaRPr lang="zh-CN" altLang="en-US" dirty="0"/>
          </a:p>
        </p:txBody>
      </p:sp>
      <p:sp>
        <p:nvSpPr>
          <p:cNvPr id="1048596" name="竖排文字占位符 3"/>
          <p:cNvSpPr>
            <a:spLocks noGrp="1"/>
          </p:cNvSpPr>
          <p:nvPr>
            <p:ph type="body" orient="vert" sz="quarter" idx="13"/>
          </p:nvPr>
        </p:nvSpPr>
        <p:spPr/>
        <p:txBody>
          <a:bodyPr/>
          <a:p>
            <a:endParaRPr lang="zh-CN"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654" name="标题 1"/>
          <p:cNvSpPr>
            <a:spLocks noGrp="1"/>
          </p:cNvSpPr>
          <p:nvPr>
            <p:ph type="title"/>
          </p:nvPr>
        </p:nvSpPr>
        <p:spPr/>
        <p:txBody>
          <a:bodyPr/>
          <a:p>
            <a:endParaRPr lang="zh-CN" altLang="en-US"/>
          </a:p>
        </p:txBody>
      </p:sp>
      <p:sp>
        <p:nvSpPr>
          <p:cNvPr id="1048655" name="内容占位符 2"/>
          <p:cNvSpPr>
            <a:spLocks noGrp="1"/>
          </p:cNvSpPr>
          <p:nvPr>
            <p:ph idx="1"/>
          </p:nvPr>
        </p:nvSpPr>
        <p:spPr/>
        <p:txBody>
          <a:bodyPr/>
          <a:p>
            <a:endParaRPr lang="zh-CN" altLang="en-US" dirty="0"/>
          </a:p>
        </p:txBody>
      </p:sp>
      <p:sp>
        <p:nvSpPr>
          <p:cNvPr id="1048656" name="竖排文字占位符 3"/>
          <p:cNvSpPr>
            <a:spLocks noGrp="1"/>
          </p:cNvSpPr>
          <p:nvPr>
            <p:ph type="body" orient="vert" sz="quarter" idx="13"/>
          </p:nvPr>
        </p:nvSpPr>
        <p:spPr/>
        <p:txBody>
          <a:bodyPr/>
          <a:p>
            <a:endParaRPr lang="zh-CN" altLang="en-US" dirty="0"/>
          </a:p>
        </p:txBody>
      </p:sp>
      <p:pic>
        <p:nvPicPr>
          <p:cNvPr id="2097164" name="图片 5"/>
          <p:cNvPicPr>
            <a:picLocks noChangeAspect="1"/>
          </p:cNvPicPr>
          <p:nvPr/>
        </p:nvPicPr>
        <p:blipFill>
          <a:blip r:embed="rId1"/>
          <a:stretch>
            <a:fillRect/>
          </a:stretch>
        </p:blipFill>
        <p:spPr>
          <a:xfrm>
            <a:off x="457200" y="1923678"/>
            <a:ext cx="5627481" cy="1135157"/>
          </a:xfrm>
          <a:prstGeom prst="rect">
            <a:avLst/>
          </a:prstGeom>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9238" name="标题 1"/>
          <p:cNvSpPr>
            <a:spLocks noGrp="1"/>
          </p:cNvSpPr>
          <p:nvPr>
            <p:ph type="title"/>
          </p:nvPr>
        </p:nvSpPr>
        <p:spPr/>
        <p:txBody>
          <a:bodyPr/>
          <a:p>
            <a:endParaRPr lang="zh-CN" altLang="en-US"/>
          </a:p>
        </p:txBody>
      </p:sp>
      <p:sp>
        <p:nvSpPr>
          <p:cNvPr id="1049239" name="内容占位符 2"/>
          <p:cNvSpPr>
            <a:spLocks noGrp="1"/>
          </p:cNvSpPr>
          <p:nvPr>
            <p:ph idx="1"/>
          </p:nvPr>
        </p:nvSpPr>
        <p:spPr/>
        <p:txBody>
          <a:bodyPr>
            <a:normAutofit fontScale="95000" lnSpcReduction="10000"/>
          </a:bodyPr>
          <a:p>
            <a:pPr algn="just" fontAlgn="auto">
              <a:lnSpc>
                <a:spcPct val="100000"/>
              </a:lnSpc>
              <a:buFontTx/>
              <a:buNone/>
            </a:pPr>
            <a:r>
              <a:rPr lang="zh-CN" altLang="en-US">
                <a:sym typeface="+mn-ea"/>
              </a:rPr>
              <a:t>2.找论点</a:t>
            </a:r>
            <a:endParaRPr lang="zh-CN" altLang="en-US"/>
          </a:p>
          <a:p>
            <a:pPr marL="0" lvl="2" indent="457200" algn="just" defTabSz="2874645" fontAlgn="auto">
              <a:lnSpc>
                <a:spcPct val="100000"/>
              </a:lnSpc>
              <a:spcBef>
                <a:spcPts val="600"/>
              </a:spcBef>
              <a:spcAft>
                <a:spcPts val="600"/>
              </a:spcAft>
              <a:buNone/>
            </a:pPr>
            <a:r>
              <a:rPr lang="zh-CN" altLang="en-US">
                <a:sym typeface="+mn-ea"/>
              </a:rPr>
              <a:t>（1）看引导词</a:t>
            </a:r>
            <a:endParaRPr lang="zh-CN" altLang="en-US"/>
          </a:p>
          <a:p>
            <a:pPr marL="0" lvl="3" indent="457200" algn="just" defTabSz="2874645" fontAlgn="auto">
              <a:lnSpc>
                <a:spcPct val="100000"/>
              </a:lnSpc>
              <a:spcBef>
                <a:spcPts val="600"/>
              </a:spcBef>
              <a:spcAft>
                <a:spcPts val="600"/>
              </a:spcAft>
              <a:buNone/>
            </a:pPr>
            <a:r>
              <a:rPr lang="zh-CN" altLang="en-US">
                <a:sym typeface="+mn-ea"/>
              </a:rPr>
              <a:t>表观点：认为、以为、观点是</a:t>
            </a:r>
            <a:endParaRPr lang="zh-CN" altLang="en-US"/>
          </a:p>
          <a:p>
            <a:pPr marL="0" lvl="3" indent="457200" algn="just" defTabSz="2874645" fontAlgn="auto">
              <a:lnSpc>
                <a:spcPct val="100000"/>
              </a:lnSpc>
              <a:spcBef>
                <a:spcPts val="600"/>
              </a:spcBef>
              <a:spcAft>
                <a:spcPts val="600"/>
              </a:spcAft>
              <a:buNone/>
            </a:pPr>
            <a:r>
              <a:rPr lang="zh-CN" altLang="en-US">
                <a:sym typeface="+mn-ea"/>
              </a:rPr>
              <a:t>表结果：因此、所以</a:t>
            </a:r>
            <a:endParaRPr lang="zh-CN" altLang="en-US"/>
          </a:p>
          <a:p>
            <a:pPr marL="0" lvl="3" indent="457200" algn="just" defTabSz="2874645" fontAlgn="auto">
              <a:lnSpc>
                <a:spcPct val="100000"/>
              </a:lnSpc>
              <a:spcBef>
                <a:spcPts val="600"/>
              </a:spcBef>
              <a:spcAft>
                <a:spcPts val="600"/>
              </a:spcAft>
              <a:buNone/>
            </a:pPr>
            <a:r>
              <a:rPr lang="zh-CN" altLang="en-US">
                <a:sym typeface="+mn-ea"/>
              </a:rPr>
              <a:t>表结论：表明、说明、结果是</a:t>
            </a:r>
            <a:endParaRPr lang="zh-CN" altLang="en-US"/>
          </a:p>
          <a:p>
            <a:pPr marL="0" lvl="3" indent="457200" algn="just" defTabSz="2874645" fontAlgn="auto">
              <a:lnSpc>
                <a:spcPct val="100000"/>
              </a:lnSpc>
              <a:spcBef>
                <a:spcPts val="600"/>
              </a:spcBef>
              <a:spcAft>
                <a:spcPts val="600"/>
              </a:spcAft>
              <a:buNone/>
            </a:pPr>
            <a:r>
              <a:rPr lang="zh-CN" altLang="en-US">
                <a:sym typeface="+mn-ea"/>
              </a:rPr>
              <a:t>表建议：建议、忠告</a:t>
            </a:r>
            <a:endParaRPr lang="zh-CN" altLang="en-US"/>
          </a:p>
          <a:p>
            <a:pPr marL="0" lvl="2" indent="457200" algn="just" defTabSz="2874645" fontAlgn="auto">
              <a:lnSpc>
                <a:spcPct val="100000"/>
              </a:lnSpc>
              <a:spcBef>
                <a:spcPts val="600"/>
              </a:spcBef>
              <a:spcAft>
                <a:spcPts val="600"/>
              </a:spcAft>
              <a:buNone/>
            </a:pPr>
            <a:r>
              <a:rPr lang="zh-CN" altLang="en-US">
                <a:sym typeface="+mn-ea"/>
              </a:rPr>
              <a:t>（2）首尾句原则</a:t>
            </a:r>
            <a:endParaRPr lang="zh-CN" altLang="en-US"/>
          </a:p>
          <a:p>
            <a:pPr marL="0" lvl="2" indent="457200" algn="just" defTabSz="2874645" fontAlgn="auto">
              <a:lnSpc>
                <a:spcPct val="100000"/>
              </a:lnSpc>
              <a:spcBef>
                <a:spcPts val="600"/>
              </a:spcBef>
              <a:spcAft>
                <a:spcPts val="600"/>
              </a:spcAft>
              <a:buNone/>
            </a:pPr>
            <a:r>
              <a:rPr lang="zh-CN" altLang="en-US">
                <a:sym typeface="+mn-ea"/>
              </a:rPr>
              <a:t>（3）找中心话题</a:t>
            </a:r>
            <a:endParaRPr lang="zh-CN" altLang="en-US">
              <a:sym typeface="+mn-ea"/>
            </a:endParaRPr>
          </a:p>
          <a:p>
            <a:endParaRPr lang="zh-CN" altLang="en-US"/>
          </a:p>
        </p:txBody>
      </p:sp>
      <p:sp>
        <p:nvSpPr>
          <p:cNvPr id="1049240" name="文本占位符 3"/>
          <p:cNvSpPr>
            <a:spLocks noGrp="1"/>
          </p:cNvSpPr>
          <p:nvPr>
            <p:ph type="body" orient="vert" sz="quarter" idx="13"/>
          </p:nvPr>
        </p:nvSpPr>
        <p:spPr/>
        <p:txBody>
          <a:bodyPr/>
          <a:p>
            <a:endParaRPr lang="zh-CN" alt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438" name=""/>
        <p:cNvGrpSpPr/>
        <p:nvPr/>
      </p:nvGrpSpPr>
      <p:grpSpPr>
        <a:xfrm>
          <a:off x="0" y="0"/>
          <a:ext cx="0" cy="0"/>
          <a:chOff x="0" y="0"/>
          <a:chExt cx="0" cy="0"/>
        </a:xfrm>
      </p:grpSpPr>
      <p:sp>
        <p:nvSpPr>
          <p:cNvPr id="1049241" name="标题 1"/>
          <p:cNvSpPr>
            <a:spLocks noGrp="1"/>
          </p:cNvSpPr>
          <p:nvPr>
            <p:ph type="title"/>
          </p:nvPr>
        </p:nvSpPr>
        <p:spPr/>
        <p:txBody>
          <a:bodyPr/>
          <a:p>
            <a:endParaRPr lang="zh-CN" altLang="en-US"/>
          </a:p>
        </p:txBody>
      </p:sp>
      <p:sp>
        <p:nvSpPr>
          <p:cNvPr id="1049242" name="内容占位符 2"/>
          <p:cNvSpPr>
            <a:spLocks noGrp="1"/>
          </p:cNvSpPr>
          <p:nvPr>
            <p:ph idx="1"/>
          </p:nvPr>
        </p:nvSpPr>
        <p:spPr/>
        <p:txBody>
          <a:bodyPr>
            <a:normAutofit/>
          </a:bodyPr>
          <a:p>
            <a:pPr algn="just">
              <a:lnSpc>
                <a:spcPct val="100000"/>
              </a:lnSpc>
            </a:pPr>
            <a:r>
              <a:rPr lang="zh-CN" altLang="en-US">
                <a:sym typeface="+mn-ea"/>
              </a:rPr>
              <a:t>3.加强方法</a:t>
            </a:r>
            <a:endParaRPr lang="zh-CN" altLang="en-US"/>
          </a:p>
          <a:p>
            <a:pPr lvl="0" algn="just" fontAlgn="auto">
              <a:lnSpc>
                <a:spcPct val="150000"/>
              </a:lnSpc>
              <a:buNone/>
            </a:pPr>
            <a:r>
              <a:rPr lang="zh-CN" altLang="en-US">
                <a:sym typeface="+mn-ea"/>
              </a:rPr>
              <a:t>（1）加强论点——重复论点</a:t>
            </a:r>
            <a:endParaRPr lang="zh-CN" altLang="en-US">
              <a:sym typeface="+mn-ea"/>
            </a:endParaRPr>
          </a:p>
          <a:p>
            <a:pPr lvl="0" algn="just" fontAlgn="auto">
              <a:lnSpc>
                <a:spcPct val="150000"/>
              </a:lnSpc>
              <a:buNone/>
            </a:pPr>
            <a:r>
              <a:rPr lang="zh-CN" altLang="en-US">
                <a:sym typeface="Arial" panose="020B0604020202020204" charset="-52"/>
              </a:rPr>
              <a:t>（2）加强论据——增加新论据、肯定原论据</a:t>
            </a:r>
            <a:endParaRPr lang="zh-CN" altLang="en-US">
              <a:sym typeface="Arial" panose="020B0604020202020204" charset="-52"/>
            </a:endParaRPr>
          </a:p>
          <a:p>
            <a:pPr lvl="0" algn="just" fontAlgn="auto">
              <a:lnSpc>
                <a:spcPct val="150000"/>
              </a:lnSpc>
              <a:buNone/>
            </a:pPr>
            <a:r>
              <a:rPr lang="zh-CN" altLang="en-US">
                <a:sym typeface="Arial" panose="020B0604020202020204" charset="-52"/>
              </a:rPr>
              <a:t>（3）建立联系——搭桥</a:t>
            </a:r>
            <a:endParaRPr lang="zh-CN" altLang="en-US">
              <a:sym typeface="Arial" panose="020B0604020202020204" charset="-52"/>
            </a:endParaRPr>
          </a:p>
          <a:p>
            <a:endParaRPr lang="zh-CN" altLang="en-US"/>
          </a:p>
        </p:txBody>
      </p:sp>
      <p:sp>
        <p:nvSpPr>
          <p:cNvPr id="1049243" name="文本占位符 3"/>
          <p:cNvSpPr>
            <a:spLocks noGrp="1"/>
          </p:cNvSpPr>
          <p:nvPr>
            <p:ph type="body" orient="vert" sz="quarter" idx="13"/>
          </p:nvPr>
        </p:nvSpPr>
        <p:spPr/>
        <p:txBody>
          <a:bodyPr/>
          <a:p>
            <a:endParaRPr lang="zh-CN" alt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439" name=""/>
        <p:cNvGrpSpPr/>
        <p:nvPr/>
      </p:nvGrpSpPr>
      <p:grpSpPr>
        <a:xfrm>
          <a:off x="0" y="0"/>
          <a:ext cx="0" cy="0"/>
          <a:chOff x="0" y="0"/>
          <a:chExt cx="0" cy="0"/>
        </a:xfrm>
      </p:grpSpPr>
      <p:sp>
        <p:nvSpPr>
          <p:cNvPr id="1049244" name="内容占位符 2"/>
          <p:cNvSpPr>
            <a:spLocks noGrp="1"/>
          </p:cNvSpPr>
          <p:nvPr>
            <p:ph idx="1"/>
          </p:nvPr>
        </p:nvSpPr>
        <p:spPr>
          <a:xfrm>
            <a:off x="457200" y="262890"/>
            <a:ext cx="5770880" cy="4331970"/>
          </a:xfrm>
        </p:spPr>
        <p:txBody>
          <a:bodyPr>
            <a:normAutofit fontScale="85000"/>
          </a:bodyPr>
          <a:p>
            <a:pPr algn="just" fontAlgn="auto">
              <a:lnSpc>
                <a:spcPct val="100000"/>
              </a:lnSpc>
            </a:pPr>
            <a:r>
              <a:rPr lang="zh-CN" altLang="en-US"/>
              <a:t>【例1】蚊子可传播多种疾病，如疟疾、丝虫病、乙型脑炎等。有人担心由于蚊子叮咬了HIV感染的人而在叮咬下一位时会将存在蚊子体内的HIV在人际间传播。但研究人员指出这样的担心大可不必。</a:t>
            </a:r>
            <a:endParaRPr lang="zh-CN" altLang="en-US"/>
          </a:p>
          <a:p>
            <a:pPr algn="just" fontAlgn="auto">
              <a:lnSpc>
                <a:spcPct val="100000"/>
              </a:lnSpc>
            </a:pPr>
            <a:r>
              <a:rPr lang="zh-CN" altLang="en-US"/>
              <a:t>如果以下各项为真，最能支持研究人员观点的是：</a:t>
            </a:r>
            <a:endParaRPr lang="zh-CN" altLang="en-US"/>
          </a:p>
          <a:p>
            <a:pPr algn="just" fontAlgn="auto">
              <a:lnSpc>
                <a:spcPct val="100000"/>
              </a:lnSpc>
            </a:pPr>
            <a:r>
              <a:rPr lang="zh-CN" altLang="en-US"/>
              <a:t>A.HIV感染的人血流中并不总是拥有高水平的HIV病毒</a:t>
            </a:r>
            <a:endParaRPr lang="zh-CN" altLang="en-US"/>
          </a:p>
          <a:p>
            <a:pPr algn="just" fontAlgn="auto">
              <a:lnSpc>
                <a:spcPct val="100000"/>
              </a:lnSpc>
            </a:pPr>
            <a:r>
              <a:rPr lang="zh-CN" altLang="en-US"/>
              <a:t>B.蚊子叮咬HIV感染的人后不一定立即去叮咬下一个人</a:t>
            </a:r>
            <a:endParaRPr lang="zh-CN" altLang="en-US"/>
          </a:p>
          <a:p>
            <a:pPr algn="just" fontAlgn="auto">
              <a:lnSpc>
                <a:spcPct val="100000"/>
              </a:lnSpc>
            </a:pPr>
            <a:r>
              <a:rPr lang="zh-CN" altLang="en-US"/>
              <a:t>C.蚊子通过食管吸入血液，这种血液的吸入总是单向的</a:t>
            </a:r>
            <a:endParaRPr lang="zh-CN" altLang="en-US"/>
          </a:p>
          <a:p>
            <a:pPr algn="just" fontAlgn="auto">
              <a:lnSpc>
                <a:spcPct val="100000"/>
              </a:lnSpc>
            </a:pPr>
            <a:r>
              <a:rPr lang="zh-CN" altLang="en-US"/>
              <a:t>D.孩子容易被蚊子叮咬，但他们身上极少发生HIV感染</a:t>
            </a:r>
            <a:endParaRPr lang="zh-CN" altLang="en-US"/>
          </a:p>
        </p:txBody>
      </p:sp>
      <p:sp>
        <p:nvSpPr>
          <p:cNvPr id="1049245"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440" name=""/>
        <p:cNvGrpSpPr/>
        <p:nvPr/>
      </p:nvGrpSpPr>
      <p:grpSpPr>
        <a:xfrm>
          <a:off x="0" y="0"/>
          <a:ext cx="0" cy="0"/>
          <a:chOff x="0" y="0"/>
          <a:chExt cx="0" cy="0"/>
        </a:xfrm>
      </p:grpSpPr>
      <p:sp>
        <p:nvSpPr>
          <p:cNvPr id="1049246" name="内容占位符 2"/>
          <p:cNvSpPr>
            <a:spLocks noGrp="1"/>
          </p:cNvSpPr>
          <p:nvPr>
            <p:ph idx="1"/>
          </p:nvPr>
        </p:nvSpPr>
        <p:spPr>
          <a:xfrm>
            <a:off x="457200" y="262890"/>
            <a:ext cx="5770880" cy="4331970"/>
          </a:xfrm>
        </p:spPr>
        <p:txBody>
          <a:bodyPr>
            <a:normAutofit fontScale="85000"/>
          </a:bodyPr>
          <a:p>
            <a:pPr algn="just" fontAlgn="auto">
              <a:lnSpc>
                <a:spcPct val="100000"/>
              </a:lnSpc>
            </a:pPr>
            <a:r>
              <a:rPr lang="zh-CN" altLang="en-US"/>
              <a:t>【例2】日常生活中，有些人在服药时为图省事，将药片放在口中后，不喝水或仅喝一口水，再用力一咽，就算是服完药了。有些人认为，这种服药方式是不可取的。</a:t>
            </a:r>
            <a:endParaRPr lang="zh-CN" altLang="en-US"/>
          </a:p>
          <a:p>
            <a:pPr algn="just" fontAlgn="auto">
              <a:lnSpc>
                <a:spcPct val="100000"/>
              </a:lnSpc>
            </a:pPr>
            <a:r>
              <a:rPr lang="zh-CN" altLang="en-US"/>
              <a:t>以下哪项如果为真，最能支持这些人的观点：</a:t>
            </a:r>
            <a:endParaRPr lang="zh-CN" altLang="en-US"/>
          </a:p>
          <a:p>
            <a:pPr algn="just" fontAlgn="auto">
              <a:lnSpc>
                <a:spcPct val="100000"/>
              </a:lnSpc>
            </a:pPr>
            <a:r>
              <a:rPr lang="zh-CN" altLang="en-US"/>
              <a:t>A.服药时增加饮水量会降低药物的浓度</a:t>
            </a:r>
            <a:endParaRPr lang="zh-CN" altLang="en-US"/>
          </a:p>
          <a:p>
            <a:pPr algn="just" fontAlgn="auto">
              <a:lnSpc>
                <a:spcPct val="100000"/>
              </a:lnSpc>
            </a:pPr>
            <a:r>
              <a:rPr lang="zh-CN" altLang="en-US"/>
              <a:t>B.服药时大量饮水，可加快药物通过咽、食管进入胃的速度</a:t>
            </a:r>
            <a:endParaRPr lang="zh-CN" altLang="en-US"/>
          </a:p>
          <a:p>
            <a:pPr algn="just" fontAlgn="auto">
              <a:lnSpc>
                <a:spcPct val="100000"/>
              </a:lnSpc>
            </a:pPr>
            <a:r>
              <a:rPr lang="zh-CN" altLang="en-US"/>
              <a:t>C.有些药物，由于代谢产物溶解度低，容易在泌尿道中析出，引起其他症状，因此病人在服药期间每天至少要饮水1500毫升</a:t>
            </a:r>
            <a:endParaRPr lang="zh-CN" altLang="en-US"/>
          </a:p>
          <a:p>
            <a:pPr algn="just" fontAlgn="auto">
              <a:lnSpc>
                <a:spcPct val="100000"/>
              </a:lnSpc>
            </a:pPr>
            <a:r>
              <a:rPr lang="zh-CN" altLang="en-US"/>
              <a:t>D.服药时饮水过少会使药片滞留在食管中时间较长，甚至产生副作用</a:t>
            </a:r>
            <a:endParaRPr lang="zh-CN" altLang="en-US"/>
          </a:p>
        </p:txBody>
      </p:sp>
      <p:sp>
        <p:nvSpPr>
          <p:cNvPr id="1049247"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441" name=""/>
        <p:cNvGrpSpPr/>
        <p:nvPr/>
      </p:nvGrpSpPr>
      <p:grpSpPr>
        <a:xfrm>
          <a:off x="0" y="0"/>
          <a:ext cx="0" cy="0"/>
          <a:chOff x="0" y="0"/>
          <a:chExt cx="0" cy="0"/>
        </a:xfrm>
      </p:grpSpPr>
      <p:sp>
        <p:nvSpPr>
          <p:cNvPr id="1049248" name="内容占位符 2"/>
          <p:cNvSpPr>
            <a:spLocks noGrp="1"/>
          </p:cNvSpPr>
          <p:nvPr>
            <p:ph idx="1"/>
          </p:nvPr>
        </p:nvSpPr>
        <p:spPr>
          <a:xfrm>
            <a:off x="457200" y="262890"/>
            <a:ext cx="5770880" cy="4331970"/>
          </a:xfrm>
        </p:spPr>
        <p:txBody>
          <a:bodyPr>
            <a:normAutofit/>
          </a:bodyPr>
          <a:p>
            <a:pPr algn="just">
              <a:lnSpc>
                <a:spcPct val="100000"/>
              </a:lnSpc>
            </a:pPr>
            <a:endParaRPr lang="zh-CN" altLang="en-US"/>
          </a:p>
          <a:p>
            <a:pPr fontAlgn="auto">
              <a:lnSpc>
                <a:spcPct val="100000"/>
              </a:lnSpc>
            </a:pPr>
            <a:endParaRPr lang="zh-CN" altLang="en-US"/>
          </a:p>
        </p:txBody>
      </p:sp>
      <p:sp>
        <p:nvSpPr>
          <p:cNvPr id="1049249" name="文本占位符 3"/>
          <p:cNvSpPr>
            <a:spLocks noGrp="1"/>
          </p:cNvSpPr>
          <p:nvPr>
            <p:ph type="body" orient="vert" sz="quarter" idx="13"/>
          </p:nvPr>
        </p:nvSpPr>
        <p:spPr/>
        <p:txBody>
          <a:bodyPr/>
          <a:p>
            <a:endParaRPr lang="zh-CN" alt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442" name=""/>
        <p:cNvGrpSpPr/>
        <p:nvPr/>
      </p:nvGrpSpPr>
      <p:grpSpPr>
        <a:xfrm>
          <a:off x="0" y="0"/>
          <a:ext cx="0" cy="0"/>
          <a:chOff x="0" y="0"/>
          <a:chExt cx="0" cy="0"/>
        </a:xfrm>
      </p:grpSpPr>
      <p:sp>
        <p:nvSpPr>
          <p:cNvPr id="1049250" name="标题 1"/>
          <p:cNvSpPr>
            <a:spLocks noGrp="1"/>
          </p:cNvSpPr>
          <p:nvPr>
            <p:ph type="title"/>
          </p:nvPr>
        </p:nvSpPr>
        <p:spPr/>
        <p:txBody>
          <a:bodyPr>
            <a:normAutofit/>
          </a:bodyPr>
          <a:p>
            <a:r>
              <a:rPr lang="zh-CN" altLang="en-US" dirty="0">
                <a:sym typeface="+mn-ea"/>
              </a:rPr>
              <a:t>高频考点</a:t>
            </a:r>
            <a:r>
              <a:rPr lang="en-US" altLang="zh-CN" dirty="0">
                <a:sym typeface="+mn-ea"/>
              </a:rPr>
              <a:t>52 </a:t>
            </a:r>
            <a:r>
              <a:rPr lang="zh-CN" altLang="en-US" dirty="0">
                <a:sym typeface="+mn-ea"/>
              </a:rPr>
              <a:t>削弱论证</a:t>
            </a:r>
            <a:endParaRPr lang="zh-CN" altLang="en-US" dirty="0"/>
          </a:p>
        </p:txBody>
      </p:sp>
      <p:sp>
        <p:nvSpPr>
          <p:cNvPr id="1049251" name="内容占位符 2"/>
          <p:cNvSpPr>
            <a:spLocks noGrp="1"/>
          </p:cNvSpPr>
          <p:nvPr>
            <p:ph idx="1"/>
          </p:nvPr>
        </p:nvSpPr>
        <p:spPr/>
        <p:txBody>
          <a:bodyPr>
            <a:normAutofit/>
          </a:bodyPr>
          <a:p>
            <a:pPr algn="just">
              <a:lnSpc>
                <a:spcPct val="100000"/>
              </a:lnSpc>
            </a:pPr>
            <a:r>
              <a:rPr lang="zh-CN" altLang="en-US"/>
              <a:t>1.题型判定：</a:t>
            </a:r>
            <a:endParaRPr lang="zh-CN" altLang="en-US"/>
          </a:p>
          <a:p>
            <a:pPr lvl="0" algn="just">
              <a:lnSpc>
                <a:spcPct val="100000"/>
              </a:lnSpc>
            </a:pPr>
            <a:r>
              <a:rPr lang="zh-CN" altLang="en-US">
                <a:sym typeface="+mn-ea"/>
              </a:rPr>
              <a:t>下列哪项假设如果正确，最能反驳上面的论述：</a:t>
            </a:r>
            <a:endParaRPr lang="zh-CN" altLang="en-US"/>
          </a:p>
          <a:p>
            <a:pPr lvl="0" algn="just">
              <a:lnSpc>
                <a:spcPct val="100000"/>
              </a:lnSpc>
            </a:pPr>
            <a:r>
              <a:rPr lang="zh-CN" altLang="en-US">
                <a:sym typeface="+mn-ea"/>
              </a:rPr>
              <a:t>下面哪项如果正确，最能削弱题干中的结论：</a:t>
            </a:r>
            <a:endParaRPr lang="zh-CN" altLang="en-US"/>
          </a:p>
          <a:p>
            <a:pPr lvl="0" algn="just">
              <a:lnSpc>
                <a:spcPct val="100000"/>
              </a:lnSpc>
            </a:pPr>
            <a:r>
              <a:rPr lang="zh-CN" altLang="en-US">
                <a:sym typeface="+mn-ea"/>
              </a:rPr>
              <a:t>下面哪项如果正确，最能质疑上述做法的：</a:t>
            </a:r>
            <a:endParaRPr lang="zh-CN" altLang="en-US"/>
          </a:p>
        </p:txBody>
      </p:sp>
      <p:sp>
        <p:nvSpPr>
          <p:cNvPr id="1049252" name="文本占位符 3"/>
          <p:cNvSpPr>
            <a:spLocks noGrp="1"/>
          </p:cNvSpPr>
          <p:nvPr>
            <p:ph type="body" orient="vert" sz="quarter" idx="13"/>
          </p:nvPr>
        </p:nvSpPr>
        <p:spPr/>
        <p:txBody>
          <a:bodyPr/>
          <a:p>
            <a:endParaRPr lang="zh-CN" alt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443" name=""/>
        <p:cNvGrpSpPr/>
        <p:nvPr/>
      </p:nvGrpSpPr>
      <p:grpSpPr>
        <a:xfrm>
          <a:off x="0" y="0"/>
          <a:ext cx="0" cy="0"/>
          <a:chOff x="0" y="0"/>
          <a:chExt cx="0" cy="0"/>
        </a:xfrm>
      </p:grpSpPr>
      <p:sp>
        <p:nvSpPr>
          <p:cNvPr id="1049253" name="标题 1"/>
          <p:cNvSpPr>
            <a:spLocks noGrp="1"/>
          </p:cNvSpPr>
          <p:nvPr>
            <p:ph type="title"/>
          </p:nvPr>
        </p:nvSpPr>
        <p:spPr/>
        <p:txBody>
          <a:bodyPr/>
          <a:p>
            <a:endParaRPr lang="zh-CN" altLang="en-US"/>
          </a:p>
        </p:txBody>
      </p:sp>
      <p:sp>
        <p:nvSpPr>
          <p:cNvPr id="1049254" name="内容占位符 2"/>
          <p:cNvSpPr>
            <a:spLocks noGrp="1"/>
          </p:cNvSpPr>
          <p:nvPr>
            <p:ph idx="1"/>
          </p:nvPr>
        </p:nvSpPr>
        <p:spPr/>
        <p:txBody>
          <a:bodyPr>
            <a:normAutofit/>
          </a:bodyPr>
          <a:p>
            <a:pPr algn="just">
              <a:lnSpc>
                <a:spcPct val="100000"/>
              </a:lnSpc>
            </a:pPr>
            <a:r>
              <a:rPr lang="zh-CN" altLang="en-US" dirty="0">
                <a:sym typeface="+mn-ea"/>
              </a:rPr>
              <a:t>2.找论点</a:t>
            </a:r>
            <a:endParaRPr lang="en-US" altLang="zh-CN" dirty="0">
              <a:sym typeface="+mn-ea"/>
            </a:endParaRPr>
          </a:p>
          <a:p>
            <a:pPr algn="just">
              <a:lnSpc>
                <a:spcPct val="100000"/>
              </a:lnSpc>
            </a:pPr>
            <a:r>
              <a:rPr lang="en-US" altLang="zh-CN" dirty="0">
                <a:sym typeface="+mn-ea"/>
              </a:rPr>
              <a:t>3.</a:t>
            </a:r>
            <a:r>
              <a:rPr lang="zh-CN" altLang="en-US" dirty="0">
                <a:sym typeface="+mn-ea"/>
              </a:rPr>
              <a:t>否论点</a:t>
            </a:r>
            <a:endParaRPr lang="zh-CN" altLang="en-US" dirty="0">
              <a:sym typeface="+mn-ea"/>
            </a:endParaRPr>
          </a:p>
          <a:p>
            <a:pPr algn="just">
              <a:lnSpc>
                <a:spcPct val="100000"/>
              </a:lnSpc>
            </a:pPr>
            <a:r>
              <a:rPr lang="en-US" altLang="zh-CN" dirty="0">
                <a:sym typeface="+mn-ea"/>
              </a:rPr>
              <a:t>4</a:t>
            </a:r>
            <a:r>
              <a:rPr lang="zh-CN" altLang="en-US" dirty="0">
                <a:sym typeface="+mn-ea"/>
              </a:rPr>
              <a:t>.削弱方法</a:t>
            </a:r>
            <a:endParaRPr lang="zh-CN" altLang="en-US" dirty="0">
              <a:sym typeface="+mn-ea"/>
            </a:endParaRPr>
          </a:p>
          <a:p>
            <a:pPr lvl="0" indent="457200" algn="just">
              <a:lnSpc>
                <a:spcPct val="100000"/>
              </a:lnSpc>
              <a:buFont typeface="Wingdings" panose="05000000000000000000" pitchFamily="2" charset="2"/>
              <a:buNone/>
            </a:pPr>
            <a:r>
              <a:rPr lang="zh-CN" altLang="en-US" dirty="0">
                <a:sym typeface="+mn-ea"/>
              </a:rPr>
              <a:t>（1）削弱论点——否定论点</a:t>
            </a:r>
            <a:endParaRPr lang="zh-CN" altLang="en-US" strike="noStrike" noProof="1">
              <a:sym typeface="Arial" panose="020B0604020202020204" charset="-52"/>
            </a:endParaRPr>
          </a:p>
          <a:p>
            <a:pPr lvl="0" indent="457200" algn="just">
              <a:lnSpc>
                <a:spcPct val="100000"/>
              </a:lnSpc>
              <a:buFont typeface="Wingdings" panose="05000000000000000000" pitchFamily="2" charset="2"/>
              <a:buNone/>
            </a:pPr>
            <a:r>
              <a:rPr lang="zh-CN" altLang="en-US" dirty="0">
                <a:sym typeface="Arial" panose="020B0604020202020204" charset="-52"/>
              </a:rPr>
              <a:t>（2）削弱联系——拆桥、前提无效</a:t>
            </a:r>
            <a:endParaRPr lang="zh-CN" altLang="en-US" strike="noStrike" noProof="1">
              <a:sym typeface="Arial" panose="020B0604020202020204" charset="-52"/>
            </a:endParaRPr>
          </a:p>
          <a:p>
            <a:pPr lvl="0" indent="457200" algn="just">
              <a:lnSpc>
                <a:spcPct val="100000"/>
              </a:lnSpc>
              <a:buFont typeface="Wingdings" panose="05000000000000000000" pitchFamily="2" charset="2"/>
              <a:buNone/>
            </a:pPr>
            <a:r>
              <a:rPr lang="zh-CN" altLang="en-US" dirty="0">
                <a:sym typeface="Arial" panose="020B0604020202020204" charset="-52"/>
              </a:rPr>
              <a:t>（3）削弱论据——举反例、否定论据</a:t>
            </a:r>
            <a:endParaRPr lang="zh-CN" altLang="en-US" dirty="0"/>
          </a:p>
        </p:txBody>
      </p:sp>
      <p:sp>
        <p:nvSpPr>
          <p:cNvPr id="1049255" name="文本占位符 3"/>
          <p:cNvSpPr>
            <a:spLocks noGrp="1"/>
          </p:cNvSpPr>
          <p:nvPr>
            <p:ph type="body" orient="vert" sz="quarter" idx="13"/>
          </p:nvPr>
        </p:nvSpPr>
        <p:spPr/>
        <p:txBody>
          <a:bodyPr/>
          <a:p>
            <a:endParaRPr lang="zh-CN" alt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444" name=""/>
        <p:cNvGrpSpPr/>
        <p:nvPr/>
      </p:nvGrpSpPr>
      <p:grpSpPr>
        <a:xfrm>
          <a:off x="0" y="0"/>
          <a:ext cx="0" cy="0"/>
          <a:chOff x="0" y="0"/>
          <a:chExt cx="0" cy="0"/>
        </a:xfrm>
      </p:grpSpPr>
      <p:sp>
        <p:nvSpPr>
          <p:cNvPr id="1049256" name="内容占位符 2"/>
          <p:cNvSpPr>
            <a:spLocks noGrp="1"/>
          </p:cNvSpPr>
          <p:nvPr>
            <p:ph idx="1"/>
          </p:nvPr>
        </p:nvSpPr>
        <p:spPr>
          <a:xfrm>
            <a:off x="457200" y="262890"/>
            <a:ext cx="5770880" cy="4331970"/>
          </a:xfrm>
        </p:spPr>
        <p:txBody>
          <a:bodyPr>
            <a:noAutofit/>
          </a:bodyPr>
          <a:p>
            <a:pPr algn="just" fontAlgn="auto">
              <a:lnSpc>
                <a:spcPct val="100000"/>
              </a:lnSpc>
              <a:spcBef>
                <a:spcPts val="100"/>
              </a:spcBef>
              <a:spcAft>
                <a:spcPts val="100"/>
              </a:spcAft>
            </a:pPr>
            <a:r>
              <a:rPr lang="zh-CN" altLang="en-US" sz="1700"/>
              <a:t>【例1】传统观点认为，尽管用于制造贫铀弹所使用的贫铀放射性低，仍会导致人类染色体受损，从而引发肿瘤或癌症。但是，在最近的一项研究中，研究员对接触过贫铀弹的退伍老兵的血细胞进行研究，到目前为止，还没有检测到任何染色体断裂和重复，并没有发现任何由于接触贫铀弹而造成的负面健康影响。因此相关研究人员认为，放射性低的贫铀弹不会对人类的健康造成影响。</a:t>
            </a:r>
            <a:endParaRPr lang="zh-CN" altLang="en-US" sz="1700"/>
          </a:p>
          <a:p>
            <a:pPr algn="just" fontAlgn="auto">
              <a:lnSpc>
                <a:spcPct val="100000"/>
              </a:lnSpc>
              <a:spcBef>
                <a:spcPts val="100"/>
              </a:spcBef>
              <a:spcAft>
                <a:spcPts val="100"/>
              </a:spcAft>
            </a:pPr>
            <a:r>
              <a:rPr lang="zh-CN" altLang="en-US" sz="1700"/>
              <a:t>以下哪项如果为真，最能削弱研究人员的结论？</a:t>
            </a:r>
            <a:endParaRPr lang="zh-CN" altLang="en-US" sz="1700"/>
          </a:p>
          <a:p>
            <a:pPr algn="just" fontAlgn="auto">
              <a:lnSpc>
                <a:spcPct val="100000"/>
              </a:lnSpc>
              <a:spcBef>
                <a:spcPts val="100"/>
              </a:spcBef>
              <a:spcAft>
                <a:spcPts val="100"/>
              </a:spcAft>
            </a:pPr>
            <a:r>
              <a:rPr lang="zh-CN" altLang="en-US" sz="1700"/>
              <a:t>A.某地居民向法院起诉，声称该国军队试验贫铀弹，已影响该地居民健康</a:t>
            </a:r>
            <a:endParaRPr lang="zh-CN" altLang="en-US" sz="1700"/>
          </a:p>
          <a:p>
            <a:pPr algn="just" fontAlgn="auto">
              <a:lnSpc>
                <a:spcPct val="100000"/>
              </a:lnSpc>
              <a:spcBef>
                <a:spcPts val="100"/>
              </a:spcBef>
              <a:spcAft>
                <a:spcPts val="100"/>
              </a:spcAft>
            </a:pPr>
            <a:r>
              <a:rPr lang="zh-CN" altLang="en-US" sz="1700"/>
              <a:t>B.世界上很多国家的专家都在致力于解决贫铀弹的放射性问题</a:t>
            </a:r>
            <a:endParaRPr lang="zh-CN" altLang="en-US" sz="1700"/>
          </a:p>
          <a:p>
            <a:pPr algn="just" fontAlgn="auto">
              <a:lnSpc>
                <a:spcPct val="100000"/>
              </a:lnSpc>
              <a:spcBef>
                <a:spcPts val="100"/>
              </a:spcBef>
              <a:spcAft>
                <a:spcPts val="100"/>
              </a:spcAft>
            </a:pPr>
            <a:r>
              <a:rPr lang="zh-CN" altLang="en-US" sz="1700"/>
              <a:t>C.有数据显示，这些退伍老兵的后代患有先天性缺陷的比率高于正常值</a:t>
            </a:r>
            <a:endParaRPr lang="zh-CN" altLang="en-US" sz="1700"/>
          </a:p>
          <a:p>
            <a:pPr algn="just" fontAlgn="auto">
              <a:lnSpc>
                <a:spcPct val="100000"/>
              </a:lnSpc>
              <a:spcBef>
                <a:spcPts val="100"/>
              </a:spcBef>
              <a:spcAft>
                <a:spcPts val="100"/>
              </a:spcAft>
            </a:pPr>
            <a:r>
              <a:rPr lang="zh-CN" altLang="en-US" sz="1700"/>
              <a:t>D.没有接触过贫铀弹的人也会患有肿瘤或癌症</a:t>
            </a:r>
            <a:endParaRPr lang="zh-CN" altLang="en-US" sz="1700"/>
          </a:p>
        </p:txBody>
      </p:sp>
      <p:sp>
        <p:nvSpPr>
          <p:cNvPr id="1049257"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445" name=""/>
        <p:cNvGrpSpPr/>
        <p:nvPr/>
      </p:nvGrpSpPr>
      <p:grpSpPr>
        <a:xfrm>
          <a:off x="0" y="0"/>
          <a:ext cx="0" cy="0"/>
          <a:chOff x="0" y="0"/>
          <a:chExt cx="0" cy="0"/>
        </a:xfrm>
      </p:grpSpPr>
      <p:sp>
        <p:nvSpPr>
          <p:cNvPr id="1049258" name="内容占位符 2"/>
          <p:cNvSpPr>
            <a:spLocks noGrp="1"/>
          </p:cNvSpPr>
          <p:nvPr>
            <p:ph idx="1"/>
          </p:nvPr>
        </p:nvSpPr>
        <p:spPr>
          <a:xfrm>
            <a:off x="457200" y="262890"/>
            <a:ext cx="5770880" cy="4331970"/>
          </a:xfrm>
        </p:spPr>
        <p:txBody>
          <a:bodyPr>
            <a:normAutofit fontScale="85000"/>
          </a:bodyPr>
          <a:p>
            <a:pPr algn="just" fontAlgn="auto">
              <a:lnSpc>
                <a:spcPct val="100000"/>
              </a:lnSpc>
            </a:pPr>
            <a:r>
              <a:rPr lang="zh-CN" altLang="en-US" dirty="0"/>
              <a:t>【例</a:t>
            </a:r>
            <a:r>
              <a:rPr lang="en-US" altLang="zh-CN" dirty="0"/>
              <a:t>2</a:t>
            </a:r>
            <a:r>
              <a:rPr lang="zh-CN" altLang="en-US" dirty="0"/>
              <a:t>】研究者发现细菌就像人类的简化版本，它们有自我意识，有自己的语言，群居，既交友也树敌，喜欢偷窥邻居家的隐私，还能以讹传讹，甚至杀害手足。各种细菌在自己的地盘上各司其职，相互配合，促进杜会的稳定。</a:t>
            </a:r>
            <a:endParaRPr lang="zh-CN" altLang="en-US" dirty="0"/>
          </a:p>
          <a:p>
            <a:pPr algn="just" fontAlgn="auto">
              <a:lnSpc>
                <a:spcPct val="100000"/>
              </a:lnSpc>
            </a:pPr>
            <a:r>
              <a:rPr lang="zh-CN" altLang="en-US" dirty="0"/>
              <a:t>如果以下各项为真，最能质疑上述论断的是：</a:t>
            </a:r>
            <a:endParaRPr lang="zh-CN" altLang="en-US" dirty="0"/>
          </a:p>
          <a:p>
            <a:pPr algn="just" fontAlgn="auto">
              <a:lnSpc>
                <a:spcPct val="100000"/>
              </a:lnSpc>
            </a:pPr>
            <a:r>
              <a:rPr lang="zh-CN" altLang="en-US" dirty="0"/>
              <a:t>A.通过释放某种物质，细菌可召集群体成员执行各种任务</a:t>
            </a:r>
            <a:endParaRPr lang="zh-CN" altLang="en-US" dirty="0"/>
          </a:p>
          <a:p>
            <a:pPr algn="just" fontAlgn="auto">
              <a:lnSpc>
                <a:spcPct val="100000"/>
              </a:lnSpc>
            </a:pPr>
            <a:r>
              <a:rPr lang="zh-CN" altLang="en-US" dirty="0"/>
              <a:t>B.新型研制的阻断细菌交流的药物可以替代普通的抗菌素</a:t>
            </a:r>
            <a:endParaRPr lang="zh-CN" altLang="en-US" dirty="0"/>
          </a:p>
          <a:p>
            <a:pPr algn="just" fontAlgn="auto">
              <a:lnSpc>
                <a:spcPct val="100000"/>
              </a:lnSpc>
            </a:pPr>
            <a:r>
              <a:rPr lang="zh-CN" altLang="en-US" dirty="0"/>
              <a:t>C.细菌的生活极为简单，不在单独进食，就是在自我繁殖‍</a:t>
            </a:r>
            <a:endParaRPr lang="zh-CN" altLang="en-US" dirty="0"/>
          </a:p>
          <a:p>
            <a:pPr algn="just" fontAlgn="auto">
              <a:lnSpc>
                <a:spcPct val="100000"/>
              </a:lnSpc>
            </a:pPr>
            <a:r>
              <a:rPr lang="zh-CN" altLang="en-US" dirty="0"/>
              <a:t>D.霍乱、肺炎和食物中毒，实际就是各种细菌聚集的后果</a:t>
            </a:r>
            <a:endParaRPr lang="zh-CN" altLang="en-US" dirty="0"/>
          </a:p>
        </p:txBody>
      </p:sp>
      <p:sp>
        <p:nvSpPr>
          <p:cNvPr id="1049259"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446" name=""/>
        <p:cNvGrpSpPr/>
        <p:nvPr/>
      </p:nvGrpSpPr>
      <p:grpSpPr>
        <a:xfrm>
          <a:off x="0" y="0"/>
          <a:ext cx="0" cy="0"/>
          <a:chOff x="0" y="0"/>
          <a:chExt cx="0" cy="0"/>
        </a:xfrm>
      </p:grpSpPr>
      <p:sp>
        <p:nvSpPr>
          <p:cNvPr id="1049260" name="内容占位符 2"/>
          <p:cNvSpPr>
            <a:spLocks noGrp="1"/>
          </p:cNvSpPr>
          <p:nvPr>
            <p:ph idx="1"/>
          </p:nvPr>
        </p:nvSpPr>
        <p:spPr>
          <a:xfrm>
            <a:off x="457200" y="262890"/>
            <a:ext cx="5770880" cy="4331970"/>
          </a:xfrm>
        </p:spPr>
        <p:txBody>
          <a:bodyPr>
            <a:normAutofit fontScale="90000" lnSpcReduction="20000"/>
          </a:bodyPr>
          <a:p>
            <a:pPr algn="just" fontAlgn="auto">
              <a:lnSpc>
                <a:spcPct val="100000"/>
              </a:lnSpc>
            </a:pPr>
            <a:r>
              <a:rPr lang="zh-CN" altLang="en-US" dirty="0"/>
              <a:t>【例</a:t>
            </a:r>
            <a:r>
              <a:rPr lang="en-US" altLang="zh-CN" dirty="0"/>
              <a:t>3</a:t>
            </a:r>
            <a:r>
              <a:rPr lang="zh-CN" altLang="en-US" dirty="0"/>
              <a:t>】噬菌体是一种病毒，它能够“捕食”细菌，目前随着医疗中植入技术的发展，越来越多的患者接受着诸如导尿管、心脏支架等医学植入装置，但随之也带来了细菌感染的风险，因此，一些研究人员认为如果噬菌体吸附在植入装置材料表面，再将其放入患者体内，就可以避免植入装置引发的感染。以下哪项为真，最能削弱上述的结论？</a:t>
            </a:r>
            <a:endParaRPr lang="zh-CN" altLang="en-US" dirty="0"/>
          </a:p>
          <a:p>
            <a:pPr algn="just" fontAlgn="auto">
              <a:lnSpc>
                <a:spcPct val="100000"/>
              </a:lnSpc>
            </a:pPr>
            <a:r>
              <a:rPr lang="zh-CN" altLang="en-US" dirty="0"/>
              <a:t>A. 对植入医学装置的患者，一般通过服用抗生素来防御细菌感染</a:t>
            </a:r>
            <a:endParaRPr lang="zh-CN" altLang="en-US" dirty="0"/>
          </a:p>
          <a:p>
            <a:pPr algn="just" fontAlgn="auto">
              <a:lnSpc>
                <a:spcPct val="100000"/>
              </a:lnSpc>
            </a:pPr>
            <a:r>
              <a:rPr lang="zh-CN" altLang="en-US" dirty="0"/>
              <a:t>B. 有细菌的场所就可能有相应噬菌体的存在，只是存在数量的差异</a:t>
            </a:r>
            <a:endParaRPr lang="zh-CN" altLang="en-US" dirty="0"/>
          </a:p>
          <a:p>
            <a:pPr algn="just" fontAlgn="auto">
              <a:lnSpc>
                <a:spcPct val="100000"/>
              </a:lnSpc>
            </a:pPr>
            <a:r>
              <a:rPr lang="zh-CN" altLang="en-US" dirty="0"/>
              <a:t>C. 噬菌体能够攻击致病细菌，但有时也会“捕食”有益的细菌</a:t>
            </a:r>
            <a:endParaRPr lang="zh-CN" altLang="en-US" dirty="0"/>
          </a:p>
          <a:p>
            <a:pPr algn="just" fontAlgn="auto">
              <a:lnSpc>
                <a:spcPct val="100000"/>
              </a:lnSpc>
            </a:pPr>
            <a:r>
              <a:rPr lang="zh-CN" altLang="en-US" dirty="0"/>
              <a:t>D. 一些噬菌体进入机体内后，无法适应体液环境，难以保持活性</a:t>
            </a:r>
            <a:endParaRPr lang="zh-CN" altLang="en-US" dirty="0"/>
          </a:p>
        </p:txBody>
      </p:sp>
      <p:sp>
        <p:nvSpPr>
          <p:cNvPr id="1049261"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657" name="标题 1"/>
          <p:cNvSpPr>
            <a:spLocks noGrp="1"/>
          </p:cNvSpPr>
          <p:nvPr>
            <p:ph type="title"/>
          </p:nvPr>
        </p:nvSpPr>
        <p:spPr/>
        <p:txBody>
          <a:bodyPr/>
          <a:p>
            <a:r>
              <a:rPr lang="zh-CN" altLang="en-US" dirty="0"/>
              <a:t>时针法</a:t>
            </a:r>
            <a:endParaRPr lang="zh-CN" altLang="en-US" dirty="0"/>
          </a:p>
        </p:txBody>
      </p:sp>
      <p:sp>
        <p:nvSpPr>
          <p:cNvPr id="1048658" name="内容占位符 2"/>
          <p:cNvSpPr>
            <a:spLocks noGrp="1"/>
          </p:cNvSpPr>
          <p:nvPr>
            <p:ph idx="1"/>
          </p:nvPr>
        </p:nvSpPr>
        <p:spPr/>
        <p:txBody>
          <a:bodyPr/>
          <a:p>
            <a:r>
              <a:rPr lang="zh-CN" altLang="en-US" dirty="0"/>
              <a:t>判定图形发生旋转还是翻转</a:t>
            </a:r>
            <a:endParaRPr lang="zh-CN" altLang="en-US" dirty="0"/>
          </a:p>
        </p:txBody>
      </p:sp>
      <p:sp>
        <p:nvSpPr>
          <p:cNvPr id="1048659" name="竖排文字占位符 3"/>
          <p:cNvSpPr>
            <a:spLocks noGrp="1"/>
          </p:cNvSpPr>
          <p:nvPr>
            <p:ph type="body" orient="vert" sz="quarter" idx="13"/>
          </p:nvPr>
        </p:nvSpPr>
        <p:spPr/>
        <p:txBody>
          <a:bodyPr/>
          <a:p>
            <a:endParaRPr lang="zh-CN" altLang="en-US"/>
          </a:p>
        </p:txBody>
      </p:sp>
      <p:sp>
        <p:nvSpPr>
          <p:cNvPr id="1048660" name="TextBox 5"/>
          <p:cNvSpPr txBox="1">
            <a:spLocks noChangeArrowheads="1"/>
          </p:cNvSpPr>
          <p:nvPr/>
        </p:nvSpPr>
        <p:spPr bwMode="auto">
          <a:xfrm>
            <a:off x="827584" y="1923678"/>
            <a:ext cx="1273076" cy="175514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None/>
            </a:pPr>
            <a:r>
              <a:rPr lang="en-US" altLang="zh-CN" sz="10000" b="1" dirty="0">
                <a:solidFill>
                  <a:schemeClr val="bg1"/>
                </a:solidFill>
              </a:rPr>
              <a:t>P</a:t>
            </a:r>
            <a:endParaRPr lang="en-US" altLang="zh-CN" sz="10000" b="1" dirty="0">
              <a:solidFill>
                <a:schemeClr val="bg1"/>
              </a:solidFill>
            </a:endParaRPr>
          </a:p>
        </p:txBody>
      </p:sp>
      <p:sp>
        <p:nvSpPr>
          <p:cNvPr id="1048661" name="TextBox 5"/>
          <p:cNvSpPr txBox="1">
            <a:spLocks noChangeArrowheads="1"/>
          </p:cNvSpPr>
          <p:nvPr/>
        </p:nvSpPr>
        <p:spPr bwMode="auto">
          <a:xfrm rot="5400000">
            <a:off x="2408917" y="1409624"/>
            <a:ext cx="1273076" cy="175514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None/>
            </a:pPr>
            <a:r>
              <a:rPr lang="en-US" altLang="zh-CN" sz="10000" b="1" dirty="0">
                <a:solidFill>
                  <a:schemeClr val="bg1"/>
                </a:solidFill>
              </a:rPr>
              <a:t>P</a:t>
            </a:r>
            <a:endParaRPr lang="en-US" altLang="zh-CN" sz="10000" b="1" dirty="0">
              <a:solidFill>
                <a:schemeClr val="bg1"/>
              </a:solidFill>
            </a:endParaRPr>
          </a:p>
        </p:txBody>
      </p:sp>
      <p:sp>
        <p:nvSpPr>
          <p:cNvPr id="1048662" name="TextBox 5"/>
          <p:cNvSpPr txBox="1">
            <a:spLocks noChangeArrowheads="1"/>
          </p:cNvSpPr>
          <p:nvPr/>
        </p:nvSpPr>
        <p:spPr bwMode="auto">
          <a:xfrm rot="16200000" flipH="1">
            <a:off x="2466610" y="2256319"/>
            <a:ext cx="1273076" cy="175514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None/>
            </a:pPr>
            <a:r>
              <a:rPr lang="en-US" altLang="zh-CN" sz="10000" b="1" dirty="0">
                <a:solidFill>
                  <a:schemeClr val="bg1"/>
                </a:solidFill>
              </a:rPr>
              <a:t>P</a:t>
            </a:r>
            <a:endParaRPr lang="en-US" altLang="zh-CN" sz="10000" b="1" dirty="0">
              <a:solidFill>
                <a:schemeClr val="bg1"/>
              </a:solidFil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447" name=""/>
        <p:cNvGrpSpPr/>
        <p:nvPr/>
      </p:nvGrpSpPr>
      <p:grpSpPr>
        <a:xfrm>
          <a:off x="0" y="0"/>
          <a:ext cx="0" cy="0"/>
          <a:chOff x="0" y="0"/>
          <a:chExt cx="0" cy="0"/>
        </a:xfrm>
      </p:grpSpPr>
      <p:sp>
        <p:nvSpPr>
          <p:cNvPr id="1049262" name="标题 1"/>
          <p:cNvSpPr>
            <a:spLocks noGrp="1"/>
          </p:cNvSpPr>
          <p:nvPr>
            <p:ph type="title"/>
          </p:nvPr>
        </p:nvSpPr>
        <p:spPr/>
        <p:txBody>
          <a:bodyPr/>
          <a:p>
            <a:endParaRPr lang="zh-CN" altLang="en-US"/>
          </a:p>
        </p:txBody>
      </p:sp>
      <p:sp>
        <p:nvSpPr>
          <p:cNvPr id="1049263" name="内容占位符 2"/>
          <p:cNvSpPr>
            <a:spLocks noGrp="1"/>
          </p:cNvSpPr>
          <p:nvPr>
            <p:ph idx="1"/>
          </p:nvPr>
        </p:nvSpPr>
        <p:spPr/>
        <p:txBody>
          <a:bodyPr/>
          <a:p>
            <a:endParaRPr lang="zh-CN" altLang="en-US" dirty="0"/>
          </a:p>
        </p:txBody>
      </p:sp>
      <p:sp>
        <p:nvSpPr>
          <p:cNvPr id="1049264" name="文本占位符 3"/>
          <p:cNvSpPr>
            <a:spLocks noGrp="1"/>
          </p:cNvSpPr>
          <p:nvPr>
            <p:ph type="body" orient="vert" sz="quarter" idx="13"/>
          </p:nvPr>
        </p:nvSpPr>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663" name="标题 1"/>
          <p:cNvSpPr>
            <a:spLocks noGrp="1"/>
          </p:cNvSpPr>
          <p:nvPr>
            <p:ph type="title"/>
          </p:nvPr>
        </p:nvSpPr>
        <p:spPr/>
        <p:txBody>
          <a:bodyPr/>
          <a:p>
            <a:r>
              <a:rPr lang="zh-CN" altLang="en-US" dirty="0"/>
              <a:t>时针法</a:t>
            </a:r>
            <a:endParaRPr lang="zh-CN" altLang="en-US" dirty="0"/>
          </a:p>
        </p:txBody>
      </p:sp>
      <p:sp>
        <p:nvSpPr>
          <p:cNvPr id="1048664" name="内容占位符 2"/>
          <p:cNvSpPr>
            <a:spLocks noGrp="1"/>
          </p:cNvSpPr>
          <p:nvPr>
            <p:ph idx="1"/>
          </p:nvPr>
        </p:nvSpPr>
        <p:spPr/>
        <p:txBody>
          <a:bodyPr/>
          <a:p>
            <a:r>
              <a:rPr lang="zh-CN" altLang="en-US" dirty="0"/>
              <a:t>判定图形发生旋转还是翻转</a:t>
            </a:r>
            <a:endParaRPr lang="zh-CN" altLang="en-US" dirty="0"/>
          </a:p>
        </p:txBody>
      </p:sp>
      <p:sp>
        <p:nvSpPr>
          <p:cNvPr id="1048665" name="竖排文字占位符 3"/>
          <p:cNvSpPr>
            <a:spLocks noGrp="1"/>
          </p:cNvSpPr>
          <p:nvPr>
            <p:ph type="body" orient="vert" sz="quarter" idx="13"/>
          </p:nvPr>
        </p:nvSpPr>
        <p:spPr/>
        <p:txBody>
          <a:bodyPr/>
          <a:p>
            <a:endParaRPr lang="zh-CN" altLang="en-US"/>
          </a:p>
        </p:txBody>
      </p:sp>
      <p:sp>
        <p:nvSpPr>
          <p:cNvPr id="1048666" name="TextBox 5"/>
          <p:cNvSpPr txBox="1">
            <a:spLocks noChangeArrowheads="1"/>
          </p:cNvSpPr>
          <p:nvPr/>
        </p:nvSpPr>
        <p:spPr bwMode="auto">
          <a:xfrm>
            <a:off x="827584" y="1923678"/>
            <a:ext cx="1273076" cy="175514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None/>
            </a:pPr>
            <a:r>
              <a:rPr lang="en-US" altLang="zh-CN" sz="10000" b="1" dirty="0">
                <a:solidFill>
                  <a:schemeClr val="bg1"/>
                </a:solidFill>
              </a:rPr>
              <a:t>P</a:t>
            </a:r>
            <a:endParaRPr lang="en-US" altLang="zh-CN" sz="10000" b="1" dirty="0">
              <a:solidFill>
                <a:schemeClr val="bg1"/>
              </a:solidFill>
            </a:endParaRPr>
          </a:p>
        </p:txBody>
      </p:sp>
      <p:sp>
        <p:nvSpPr>
          <p:cNvPr id="1048667" name="TextBox 5"/>
          <p:cNvSpPr txBox="1">
            <a:spLocks noChangeArrowheads="1"/>
          </p:cNvSpPr>
          <p:nvPr/>
        </p:nvSpPr>
        <p:spPr bwMode="auto">
          <a:xfrm rot="5400000">
            <a:off x="2408917" y="1409624"/>
            <a:ext cx="1273076" cy="175514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None/>
            </a:pPr>
            <a:r>
              <a:rPr lang="en-US" altLang="zh-CN" sz="10000" b="1" dirty="0">
                <a:solidFill>
                  <a:schemeClr val="bg1"/>
                </a:solidFill>
              </a:rPr>
              <a:t>P</a:t>
            </a:r>
            <a:endParaRPr lang="en-US" altLang="zh-CN" sz="10000" b="1" dirty="0">
              <a:solidFill>
                <a:schemeClr val="bg1"/>
              </a:solidFill>
            </a:endParaRPr>
          </a:p>
        </p:txBody>
      </p:sp>
      <p:sp>
        <p:nvSpPr>
          <p:cNvPr id="1048668" name="TextBox 5"/>
          <p:cNvSpPr txBox="1">
            <a:spLocks noChangeArrowheads="1"/>
          </p:cNvSpPr>
          <p:nvPr/>
        </p:nvSpPr>
        <p:spPr bwMode="auto">
          <a:xfrm rot="16200000" flipH="1">
            <a:off x="2466610" y="2256319"/>
            <a:ext cx="1273076" cy="175514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None/>
            </a:pPr>
            <a:r>
              <a:rPr lang="en-US" altLang="zh-CN" sz="10000" b="1" dirty="0">
                <a:solidFill>
                  <a:schemeClr val="bg1"/>
                </a:solidFill>
              </a:rPr>
              <a:t>P</a:t>
            </a:r>
            <a:endParaRPr lang="en-US" altLang="zh-CN" sz="10000" b="1" dirty="0">
              <a:solidFill>
                <a:schemeClr val="bg1"/>
              </a:solidFill>
            </a:endParaRPr>
          </a:p>
        </p:txBody>
      </p:sp>
      <p:sp>
        <p:nvSpPr>
          <p:cNvPr id="1048669" name="内容占位符 2"/>
          <p:cNvSpPr txBox="1"/>
          <p:nvPr/>
        </p:nvSpPr>
        <p:spPr>
          <a:xfrm>
            <a:off x="457200" y="3705752"/>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FFFF00"/>
                </a:solidFill>
              </a:rPr>
              <a:t>时针方向变化，发生翻转</a:t>
            </a:r>
            <a:endParaRPr lang="en-US" altLang="zh-CN" b="1" dirty="0">
              <a:solidFill>
                <a:srgbClr val="FFFF00"/>
              </a:solidFill>
            </a:endParaRPr>
          </a:p>
          <a:p>
            <a:r>
              <a:rPr lang="zh-CN" altLang="en-US" b="1" dirty="0">
                <a:solidFill>
                  <a:srgbClr val="FFFF00"/>
                </a:solidFill>
              </a:rPr>
              <a:t>时针方向不变，发生旋转</a:t>
            </a:r>
            <a:endParaRPr lang="zh-CN" altLang="en-US" b="1" dirty="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670" name="标题 1"/>
          <p:cNvSpPr>
            <a:spLocks noGrp="1"/>
          </p:cNvSpPr>
          <p:nvPr>
            <p:ph type="title"/>
          </p:nvPr>
        </p:nvSpPr>
        <p:spPr/>
        <p:txBody>
          <a:bodyPr/>
          <a:p>
            <a:endParaRPr lang="zh-CN" altLang="en-US"/>
          </a:p>
        </p:txBody>
      </p:sp>
      <p:sp>
        <p:nvSpPr>
          <p:cNvPr id="1048671" name="内容占位符 2"/>
          <p:cNvSpPr>
            <a:spLocks noGrp="1"/>
          </p:cNvSpPr>
          <p:nvPr>
            <p:ph idx="1"/>
          </p:nvPr>
        </p:nvSpPr>
        <p:spPr/>
        <p:txBody>
          <a:bodyPr/>
          <a:p>
            <a:endParaRPr lang="zh-CN" altLang="en-US" dirty="0"/>
          </a:p>
        </p:txBody>
      </p:sp>
      <p:sp>
        <p:nvSpPr>
          <p:cNvPr id="1048672" name="竖排文字占位符 3"/>
          <p:cNvSpPr>
            <a:spLocks noGrp="1"/>
          </p:cNvSpPr>
          <p:nvPr>
            <p:ph type="body" orient="vert" sz="quarter" idx="13"/>
          </p:nvPr>
        </p:nvSpPr>
        <p:spPr/>
        <p:txBody>
          <a:bodyPr/>
          <a:p>
            <a:endParaRPr lang="zh-CN" altLang="en-US" dirty="0"/>
          </a:p>
        </p:txBody>
      </p:sp>
      <p:pic>
        <p:nvPicPr>
          <p:cNvPr id="2097165" name="图片 5"/>
          <p:cNvPicPr>
            <a:picLocks noChangeAspect="1"/>
          </p:cNvPicPr>
          <p:nvPr/>
        </p:nvPicPr>
        <p:blipFill>
          <a:blip r:embed="rId1"/>
          <a:stretch>
            <a:fillRect/>
          </a:stretch>
        </p:blipFill>
        <p:spPr>
          <a:xfrm>
            <a:off x="457200" y="1923678"/>
            <a:ext cx="5627481" cy="11351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673" name="标题 1"/>
          <p:cNvSpPr>
            <a:spLocks noGrp="1"/>
          </p:cNvSpPr>
          <p:nvPr>
            <p:ph type="title"/>
          </p:nvPr>
        </p:nvSpPr>
        <p:spPr/>
        <p:txBody>
          <a:bodyPr/>
          <a:p>
            <a:endParaRPr lang="zh-CN" altLang="en-US"/>
          </a:p>
        </p:txBody>
      </p:sp>
      <p:sp>
        <p:nvSpPr>
          <p:cNvPr id="1048674" name="文本占位符 3"/>
          <p:cNvSpPr>
            <a:spLocks noGrp="1"/>
          </p:cNvSpPr>
          <p:nvPr>
            <p:ph type="body" orient="vert" sz="quarter" idx="13"/>
          </p:nvPr>
        </p:nvSpPr>
        <p:spPr/>
        <p:txBody>
          <a:bodyPr/>
          <a:p>
            <a:endParaRPr lang="zh-CN" altLang="en-US"/>
          </a:p>
        </p:txBody>
      </p:sp>
      <p:sp>
        <p:nvSpPr>
          <p:cNvPr id="1048675" name="内容占位符 5"/>
          <p:cNvSpPr>
            <a:spLocks noGrp="1"/>
          </p:cNvSpPr>
          <p:nvPr>
            <p:ph idx="1"/>
          </p:nvPr>
        </p:nvSpPr>
        <p:spPr/>
        <p:txBody>
          <a:bodyPr/>
          <a:p>
            <a:endParaRPr lang="zh-CN" altLang="en-US"/>
          </a:p>
          <a:p>
            <a:endParaRPr lang="zh-CN" altLang="en-US"/>
          </a:p>
          <a:p>
            <a:endParaRPr lang="zh-CN" altLang="en-US"/>
          </a:p>
          <a:p>
            <a:endParaRPr lang="zh-CN" altLang="en-US"/>
          </a:p>
          <a:p>
            <a:endParaRPr lang="zh-CN" altLang="en-US"/>
          </a:p>
        </p:txBody>
      </p:sp>
      <p:pic>
        <p:nvPicPr>
          <p:cNvPr id="2097166" name="内容占位符 5"/>
          <p:cNvPicPr>
            <a:picLocks noChangeAspect="1"/>
          </p:cNvPicPr>
          <p:nvPr/>
        </p:nvPicPr>
        <p:blipFill rotWithShape="1">
          <a:blip r:embed="rId1"/>
          <a:srcRect t="12857"/>
          <a:stretch>
            <a:fillRect/>
          </a:stretch>
        </p:blipFill>
        <p:spPr>
          <a:xfrm>
            <a:off x="457200" y="1200151"/>
            <a:ext cx="5305425" cy="1975471"/>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676" name="标题 1"/>
          <p:cNvSpPr>
            <a:spLocks noGrp="1"/>
          </p:cNvSpPr>
          <p:nvPr>
            <p:ph type="title"/>
          </p:nvPr>
        </p:nvSpPr>
        <p:spPr/>
        <p:txBody>
          <a:bodyPr/>
          <a:p>
            <a:endParaRPr lang="zh-CN" altLang="en-US"/>
          </a:p>
        </p:txBody>
      </p:sp>
      <p:sp>
        <p:nvSpPr>
          <p:cNvPr id="1048677" name="文本占位符 3"/>
          <p:cNvSpPr>
            <a:spLocks noGrp="1"/>
          </p:cNvSpPr>
          <p:nvPr>
            <p:ph type="body" orient="vert" sz="quarter" idx="13"/>
          </p:nvPr>
        </p:nvSpPr>
        <p:spPr/>
        <p:txBody>
          <a:bodyPr/>
          <a:p>
            <a:endParaRPr lang="zh-CN" altLang="en-US"/>
          </a:p>
        </p:txBody>
      </p:sp>
      <p:sp>
        <p:nvSpPr>
          <p:cNvPr id="1048678" name="内容占位符 5"/>
          <p:cNvSpPr>
            <a:spLocks noGrp="1"/>
          </p:cNvSpPr>
          <p:nvPr>
            <p:ph idx="1"/>
          </p:nvPr>
        </p:nvSpPr>
        <p:spPr/>
        <p:txBody>
          <a:bodyPr>
            <a:normAutofit/>
          </a:bodyPr>
          <a:p>
            <a:endParaRPr lang="zh-CN" altLang="en-US" dirty="0"/>
          </a:p>
          <a:p>
            <a:endParaRPr lang="zh-CN" altLang="en-US" dirty="0"/>
          </a:p>
          <a:p>
            <a:endParaRPr lang="zh-CN" altLang="en-US" dirty="0"/>
          </a:p>
          <a:p>
            <a:endParaRPr lang="zh-CN" altLang="en-US" dirty="0"/>
          </a:p>
          <a:p>
            <a:endParaRPr lang="zh-CN" altLang="en-US" dirty="0"/>
          </a:p>
          <a:p>
            <a:endParaRPr lang="en-US" altLang="en-US" dirty="0"/>
          </a:p>
          <a:p>
            <a:endParaRPr lang="en-US" altLang="en-US" dirty="0"/>
          </a:p>
          <a:p>
            <a:endParaRPr lang="en-US" altLang="en-US" dirty="0"/>
          </a:p>
          <a:p>
            <a:endParaRPr lang="en-US" altLang="en-US" sz="1400" dirty="0"/>
          </a:p>
          <a:p>
            <a:endParaRPr lang="zh-CN" altLang="en-US" dirty="0"/>
          </a:p>
        </p:txBody>
      </p:sp>
      <p:pic>
        <p:nvPicPr>
          <p:cNvPr id="2097167" name="图片 2"/>
          <p:cNvPicPr>
            <a:picLocks noChangeAspect="1"/>
          </p:cNvPicPr>
          <p:nvPr/>
        </p:nvPicPr>
        <p:blipFill rotWithShape="1">
          <a:blip r:embed="rId1"/>
          <a:srcRect t="6835"/>
          <a:stretch>
            <a:fillRect/>
          </a:stretch>
        </p:blipFill>
        <p:spPr>
          <a:xfrm>
            <a:off x="457200" y="1063229"/>
            <a:ext cx="2726183" cy="3033695"/>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679" name="标题 1"/>
          <p:cNvSpPr>
            <a:spLocks noGrp="1"/>
          </p:cNvSpPr>
          <p:nvPr>
            <p:ph type="title"/>
          </p:nvPr>
        </p:nvSpPr>
        <p:spPr/>
        <p:txBody>
          <a:bodyPr/>
          <a:p>
            <a:r>
              <a:rPr lang="zh-CN" altLang="en-US" dirty="0"/>
              <a:t>高频考点</a:t>
            </a:r>
            <a:r>
              <a:rPr lang="en-US" altLang="zh-CN" dirty="0"/>
              <a:t>36 </a:t>
            </a:r>
            <a:r>
              <a:rPr lang="zh-CN" altLang="en-US" dirty="0"/>
              <a:t>样式类</a:t>
            </a:r>
            <a:endParaRPr lang="zh-CN" altLang="en-US" dirty="0"/>
          </a:p>
        </p:txBody>
      </p:sp>
      <p:sp>
        <p:nvSpPr>
          <p:cNvPr id="1048680" name="内容占位符 2"/>
          <p:cNvSpPr>
            <a:spLocks noGrp="1"/>
          </p:cNvSpPr>
          <p:nvPr>
            <p:ph idx="1"/>
          </p:nvPr>
        </p:nvSpPr>
        <p:spPr/>
        <p:txBody>
          <a:bodyPr/>
          <a:p>
            <a:r>
              <a:rPr lang="zh-CN" altLang="en-US" dirty="0"/>
              <a:t>样式遍历</a:t>
            </a:r>
            <a:endParaRPr lang="en-US" altLang="zh-CN" dirty="0"/>
          </a:p>
          <a:p>
            <a:r>
              <a:rPr lang="zh-CN" altLang="en-US" dirty="0"/>
              <a:t>样式运算</a:t>
            </a:r>
            <a:endParaRPr lang="zh-CN" altLang="en-US" dirty="0"/>
          </a:p>
        </p:txBody>
      </p:sp>
      <p:sp>
        <p:nvSpPr>
          <p:cNvPr id="1048681"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pic>
        <p:nvPicPr>
          <p:cNvPr id="2097168" name="内容占位符 4"/>
          <p:cNvPicPr>
            <a:picLocks noGrp="1" noChangeAspect="1"/>
          </p:cNvPicPr>
          <p:nvPr>
            <p:ph idx="1"/>
          </p:nvPr>
        </p:nvPicPr>
        <p:blipFill>
          <a:blip r:embed="rId1"/>
          <a:stretch>
            <a:fillRect/>
          </a:stretch>
        </p:blipFill>
        <p:spPr>
          <a:xfrm>
            <a:off x="611560" y="1207868"/>
            <a:ext cx="2968025" cy="3027784"/>
          </a:xfrm>
          <a:prstGeom prst="rect">
            <a:avLst/>
          </a:prstGeom>
        </p:spPr>
      </p:pic>
      <p:sp>
        <p:nvSpPr>
          <p:cNvPr id="1048682" name="文本占位符 3"/>
          <p:cNvSpPr>
            <a:spLocks noGrp="1"/>
          </p:cNvSpPr>
          <p:nvPr>
            <p:ph type="body" orient="vert" sz="quarter" idx="13"/>
          </p:nvPr>
        </p:nvSpPr>
        <p:spPr/>
        <p:txBody>
          <a:bodyPr/>
          <a:p>
            <a:endParaRPr lang="zh-CN" altLang="en-US" dirty="0"/>
          </a:p>
        </p:txBody>
      </p:sp>
      <p:sp>
        <p:nvSpPr>
          <p:cNvPr id="1048683" name="标题 5"/>
          <p:cNvSpPr>
            <a:spLocks noGrp="1"/>
          </p:cNvSpPr>
          <p:nvPr>
            <p:ph type="title"/>
          </p:nvPr>
        </p:nvSpPr>
        <p:spPr/>
        <p:txBody>
          <a:bodyPr/>
          <a:p>
            <a:r>
              <a:rPr lang="zh-CN" altLang="en-US" dirty="0"/>
              <a:t>题型判定</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pic>
        <p:nvPicPr>
          <p:cNvPr id="2097169" name="内容占位符 4"/>
          <p:cNvPicPr>
            <a:picLocks noGrp="1" noChangeAspect="1"/>
          </p:cNvPicPr>
          <p:nvPr>
            <p:ph idx="1"/>
          </p:nvPr>
        </p:nvPicPr>
        <p:blipFill>
          <a:blip r:embed="rId1"/>
          <a:stretch>
            <a:fillRect/>
          </a:stretch>
        </p:blipFill>
        <p:spPr>
          <a:xfrm>
            <a:off x="611560" y="1062235"/>
            <a:ext cx="2968025" cy="3027784"/>
          </a:xfrm>
          <a:prstGeom prst="rect">
            <a:avLst/>
          </a:prstGeom>
        </p:spPr>
      </p:pic>
      <p:sp>
        <p:nvSpPr>
          <p:cNvPr id="1048684" name="文本占位符 3"/>
          <p:cNvSpPr>
            <a:spLocks noGrp="1"/>
          </p:cNvSpPr>
          <p:nvPr>
            <p:ph type="body" orient="vert" sz="quarter" idx="13"/>
          </p:nvPr>
        </p:nvSpPr>
        <p:spPr/>
        <p:txBody>
          <a:bodyPr/>
          <a:p>
            <a:endParaRPr lang="zh-CN" altLang="en-US" dirty="0"/>
          </a:p>
        </p:txBody>
      </p:sp>
      <p:sp>
        <p:nvSpPr>
          <p:cNvPr id="1048685" name="内容占位符 2"/>
          <p:cNvSpPr txBox="1"/>
          <p:nvPr/>
        </p:nvSpPr>
        <p:spPr>
          <a:xfrm>
            <a:off x="26822" y="1851670"/>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b="1" dirty="0">
              <a:latin typeface="Arial" panose="020B0604020202020204" pitchFamily="34" charset="0"/>
              <a:ea typeface="宋体" panose="02010600030101010101" pitchFamily="2" charset="-122"/>
              <a:sym typeface="+mn-ea"/>
            </a:endParaRPr>
          </a:p>
          <a:p>
            <a:endParaRPr lang="zh-CN" altLang="en-US" b="1" dirty="0">
              <a:latin typeface="Arial" panose="020B0604020202020204" pitchFamily="34" charset="0"/>
              <a:ea typeface="宋体" panose="02010600030101010101" pitchFamily="2" charset="-122"/>
              <a:sym typeface="+mn-ea"/>
            </a:endParaRPr>
          </a:p>
          <a:p>
            <a:endParaRPr lang="zh-CN" altLang="en-US" b="1" dirty="0">
              <a:latin typeface="Arial" panose="020B0604020202020204" pitchFamily="34" charset="0"/>
              <a:ea typeface="宋体" panose="02010600030101010101" pitchFamily="2" charset="-122"/>
              <a:sym typeface="+mn-ea"/>
            </a:endParaRPr>
          </a:p>
          <a:p>
            <a:endParaRPr lang="zh-CN" altLang="en-US" b="1" dirty="0">
              <a:latin typeface="Arial" panose="020B0604020202020204" pitchFamily="34" charset="0"/>
              <a:ea typeface="宋体" panose="02010600030101010101" pitchFamily="2" charset="-122"/>
              <a:sym typeface="+mn-ea"/>
            </a:endParaRPr>
          </a:p>
          <a:p>
            <a:pPr>
              <a:lnSpc>
                <a:spcPct val="100000"/>
              </a:lnSpc>
            </a:pPr>
            <a:r>
              <a:rPr lang="zh-CN" altLang="en-US" b="1" dirty="0">
                <a:sym typeface="+mn-ea"/>
              </a:rPr>
              <a:t>题型判定：图形之间相似</a:t>
            </a:r>
            <a:endParaRPr lang="zh-CN" altLang="en-US" b="1" dirty="0">
              <a:sym typeface="+mn-ea"/>
            </a:endParaRPr>
          </a:p>
        </p:txBody>
      </p:sp>
      <p:sp>
        <p:nvSpPr>
          <p:cNvPr id="1048686" name="标题 5"/>
          <p:cNvSpPr>
            <a:spLocks noGrp="1"/>
          </p:cNvSpPr>
          <p:nvPr>
            <p:ph type="title"/>
          </p:nvPr>
        </p:nvSpPr>
        <p:spPr>
          <a:xfrm>
            <a:off x="457200" y="205979"/>
            <a:ext cx="6923112" cy="857250"/>
          </a:xfrm>
        </p:spPr>
        <p:txBody>
          <a:bodyPr/>
          <a:p>
            <a:r>
              <a:rPr lang="zh-CN" altLang="en-US" dirty="0"/>
              <a:t>题型判定</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687" name="标题 1"/>
          <p:cNvSpPr>
            <a:spLocks noGrp="1"/>
          </p:cNvSpPr>
          <p:nvPr>
            <p:ph type="title"/>
          </p:nvPr>
        </p:nvSpPr>
        <p:spPr/>
        <p:txBody>
          <a:bodyPr/>
          <a:p>
            <a:r>
              <a:rPr lang="zh-CN" altLang="en-US" dirty="0"/>
              <a:t>样式遍历</a:t>
            </a:r>
            <a:endParaRPr lang="zh-CN" altLang="en-US" dirty="0"/>
          </a:p>
        </p:txBody>
      </p:sp>
      <p:sp>
        <p:nvSpPr>
          <p:cNvPr id="1048688" name="内容占位符 2"/>
          <p:cNvSpPr>
            <a:spLocks noGrp="1"/>
          </p:cNvSpPr>
          <p:nvPr>
            <p:ph idx="1"/>
          </p:nvPr>
        </p:nvSpPr>
        <p:spPr/>
        <p:txBody>
          <a:bodyPr/>
          <a:p>
            <a:endParaRPr lang="zh-CN" altLang="en-US" dirty="0"/>
          </a:p>
        </p:txBody>
      </p:sp>
      <p:sp>
        <p:nvSpPr>
          <p:cNvPr id="1048689" name="文本占位符 3"/>
          <p:cNvSpPr>
            <a:spLocks noGrp="1"/>
          </p:cNvSpPr>
          <p:nvPr>
            <p:ph type="body" orient="vert" sz="quarter" idx="13"/>
          </p:nvPr>
        </p:nvSpPr>
        <p:spPr/>
        <p:txBody>
          <a:bodyPr/>
          <a:p>
            <a:endParaRPr lang="zh-CN" altLang="en-US"/>
          </a:p>
        </p:txBody>
      </p:sp>
      <p:pic>
        <p:nvPicPr>
          <p:cNvPr id="2097170" name="图片 4"/>
          <p:cNvPicPr>
            <a:picLocks noChangeAspect="1"/>
          </p:cNvPicPr>
          <p:nvPr/>
        </p:nvPicPr>
        <p:blipFill>
          <a:blip r:embed="rId1"/>
          <a:stretch>
            <a:fillRect/>
          </a:stretch>
        </p:blipFill>
        <p:spPr>
          <a:xfrm>
            <a:off x="1187624" y="1826485"/>
            <a:ext cx="3314987" cy="21414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221" name=""/>
        <p:cNvGrpSpPr/>
        <p:nvPr/>
      </p:nvGrpSpPr>
      <p:grpSpPr>
        <a:xfrm>
          <a:off x="0" y="0"/>
          <a:ext cx="0" cy="0"/>
          <a:chOff x="0" y="0"/>
          <a:chExt cx="0" cy="0"/>
        </a:xfrm>
      </p:grpSpPr>
      <p:sp>
        <p:nvSpPr>
          <p:cNvPr id="1048597" name="标题 1"/>
          <p:cNvSpPr>
            <a:spLocks noGrp="1"/>
          </p:cNvSpPr>
          <p:nvPr>
            <p:ph type="title"/>
          </p:nvPr>
        </p:nvSpPr>
        <p:spPr>
          <a:xfrm>
            <a:off x="457200" y="205979"/>
            <a:ext cx="7139136" cy="857250"/>
          </a:xfrm>
        </p:spPr>
        <p:txBody>
          <a:bodyPr>
            <a:normAutofit/>
          </a:bodyPr>
          <a:p>
            <a:r>
              <a:rPr lang="zh-CN" altLang="en-US" dirty="0"/>
              <a:t>正文标题格式：黄色 宋体 </a:t>
            </a:r>
            <a:r>
              <a:rPr lang="en-US" altLang="zh-CN" dirty="0"/>
              <a:t>28</a:t>
            </a:r>
            <a:r>
              <a:rPr lang="zh-CN" altLang="en-US" dirty="0"/>
              <a:t>号 加粗 居中</a:t>
            </a:r>
            <a:endParaRPr lang="zh-CN" altLang="en-US" dirty="0"/>
          </a:p>
        </p:txBody>
      </p:sp>
      <p:sp>
        <p:nvSpPr>
          <p:cNvPr id="1048598" name="内容占位符 2"/>
          <p:cNvSpPr>
            <a:spLocks noGrp="1"/>
          </p:cNvSpPr>
          <p:nvPr>
            <p:ph idx="1"/>
          </p:nvPr>
        </p:nvSpPr>
        <p:spPr/>
        <p:txBody>
          <a:bodyPr>
            <a:noAutofit/>
          </a:bodyPr>
          <a:p>
            <a:pPr>
              <a:lnSpc>
                <a:spcPct val="100000"/>
              </a:lnSpc>
            </a:pPr>
            <a:r>
              <a:rPr lang="zh-CN" altLang="en-US" dirty="0"/>
              <a:t>内容页格式：</a:t>
            </a:r>
            <a:endParaRPr lang="en-US" altLang="zh-CN" dirty="0"/>
          </a:p>
          <a:p>
            <a:pPr>
              <a:lnSpc>
                <a:spcPct val="100000"/>
              </a:lnSpc>
            </a:pPr>
            <a:r>
              <a:rPr lang="zh-CN" altLang="en-US" dirty="0"/>
              <a:t>字体：宋体；字号：</a:t>
            </a:r>
            <a:r>
              <a:rPr lang="en-US" altLang="zh-CN" dirty="0"/>
              <a:t>20</a:t>
            </a:r>
            <a:r>
              <a:rPr lang="zh-CN" altLang="en-US" dirty="0"/>
              <a:t>号；颜色：白色； </a:t>
            </a:r>
            <a:endParaRPr lang="en-US" altLang="zh-CN" dirty="0"/>
          </a:p>
          <a:p>
            <a:pPr>
              <a:lnSpc>
                <a:spcPct val="100000"/>
              </a:lnSpc>
            </a:pPr>
            <a:r>
              <a:rPr lang="zh-CN" altLang="en-US" dirty="0"/>
              <a:t>每页最多八行，每行最多</a:t>
            </a:r>
            <a:r>
              <a:rPr lang="en-US" altLang="zh-CN" dirty="0"/>
              <a:t>20</a:t>
            </a:r>
            <a:r>
              <a:rPr lang="zh-CN" altLang="en-US" dirty="0"/>
              <a:t>字； </a:t>
            </a:r>
            <a:endParaRPr lang="en-US" altLang="zh-CN" dirty="0"/>
          </a:p>
          <a:p>
            <a:pPr>
              <a:lnSpc>
                <a:spcPct val="100000"/>
              </a:lnSpc>
            </a:pPr>
            <a:r>
              <a:rPr lang="zh-CN" altLang="en-US" dirty="0"/>
              <a:t>重点内容加粗</a:t>
            </a:r>
            <a:r>
              <a:rPr lang="en-US" altLang="zh-CN" dirty="0"/>
              <a:t>/</a:t>
            </a:r>
            <a:r>
              <a:rPr lang="zh-CN" altLang="en-US" dirty="0"/>
              <a:t>黄色字体，禁止使用其他颜色； </a:t>
            </a:r>
            <a:endParaRPr lang="en-US" altLang="zh-CN" dirty="0"/>
          </a:p>
          <a:p>
            <a:pPr>
              <a:lnSpc>
                <a:spcPct val="100000"/>
              </a:lnSpc>
            </a:pPr>
            <a:r>
              <a:rPr lang="zh-CN" altLang="en-US" dirty="0"/>
              <a:t>段落：两端对齐，缩进</a:t>
            </a:r>
            <a:r>
              <a:rPr lang="en-US" altLang="zh-CN" dirty="0"/>
              <a:t>1.27</a:t>
            </a:r>
            <a:r>
              <a:rPr lang="zh-CN" altLang="en-US" dirty="0"/>
              <a:t>厘米（</a:t>
            </a:r>
            <a:r>
              <a:rPr lang="en-US" altLang="zh-CN" dirty="0"/>
              <a:t>2</a:t>
            </a:r>
            <a:r>
              <a:rPr lang="zh-CN" altLang="en-US" dirty="0"/>
              <a:t>中文字符）； </a:t>
            </a:r>
            <a:endParaRPr lang="en-US" altLang="zh-CN" dirty="0"/>
          </a:p>
          <a:p>
            <a:pPr>
              <a:lnSpc>
                <a:spcPct val="100000"/>
              </a:lnSpc>
            </a:pPr>
            <a:r>
              <a:rPr lang="zh-CN" altLang="en-US" dirty="0"/>
              <a:t>行距：根据内容在单倍</a:t>
            </a:r>
            <a:r>
              <a:rPr lang="en-US" altLang="zh-CN" dirty="0"/>
              <a:t>-1.5</a:t>
            </a:r>
            <a:r>
              <a:rPr lang="zh-CN" altLang="en-US" dirty="0"/>
              <a:t>倍行距之间选择； </a:t>
            </a:r>
            <a:endParaRPr lang="en-US" altLang="zh-CN" dirty="0"/>
          </a:p>
          <a:p>
            <a:pPr>
              <a:lnSpc>
                <a:spcPct val="100000"/>
              </a:lnSpc>
            </a:pPr>
            <a:r>
              <a:rPr lang="zh-CN" altLang="en-US" dirty="0"/>
              <a:t>段前段后：各</a:t>
            </a:r>
            <a:r>
              <a:rPr lang="en-US" altLang="zh-CN" dirty="0"/>
              <a:t>6</a:t>
            </a:r>
            <a:r>
              <a:rPr lang="zh-CN" altLang="en-US" dirty="0"/>
              <a:t>磅。</a:t>
            </a:r>
            <a:endParaRPr lang="zh-CN" altLang="en-US" dirty="0"/>
          </a:p>
          <a:p>
            <a:pPr>
              <a:lnSpc>
                <a:spcPct val="100000"/>
              </a:lnSpc>
            </a:pPr>
            <a:endParaRPr lang="zh-CN" altLang="en-US" dirty="0"/>
          </a:p>
        </p:txBody>
      </p:sp>
      <p:sp>
        <p:nvSpPr>
          <p:cNvPr id="1048599" name="竖排文字占位符 3"/>
          <p:cNvSpPr>
            <a:spLocks noGrp="1"/>
          </p:cNvSpPr>
          <p:nvPr>
            <p:ph type="body" orient="vert" sz="quarter" idx="13"/>
          </p:nvPr>
        </p:nvSpPr>
        <p:spPr/>
        <p:txBody>
          <a:bodyPr/>
          <a:p>
            <a:endParaRPr lang="zh-CN"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690" name="标题 1"/>
          <p:cNvSpPr>
            <a:spLocks noGrp="1"/>
          </p:cNvSpPr>
          <p:nvPr>
            <p:ph type="title"/>
          </p:nvPr>
        </p:nvSpPr>
        <p:spPr/>
        <p:txBody>
          <a:bodyPr/>
          <a:p>
            <a:r>
              <a:rPr lang="zh-CN" altLang="en-US" dirty="0"/>
              <a:t>样式遍历</a:t>
            </a:r>
            <a:endParaRPr lang="zh-CN" altLang="en-US" dirty="0"/>
          </a:p>
        </p:txBody>
      </p:sp>
      <p:sp>
        <p:nvSpPr>
          <p:cNvPr id="1048691" name="内容占位符 2"/>
          <p:cNvSpPr>
            <a:spLocks noGrp="1"/>
          </p:cNvSpPr>
          <p:nvPr>
            <p:ph idx="1"/>
          </p:nvPr>
        </p:nvSpPr>
        <p:spPr/>
        <p:txBody>
          <a:bodyPr/>
          <a:p>
            <a:endParaRPr lang="zh-CN" altLang="en-US" dirty="0"/>
          </a:p>
        </p:txBody>
      </p:sp>
      <p:sp>
        <p:nvSpPr>
          <p:cNvPr id="1048692" name="文本占位符 3"/>
          <p:cNvSpPr>
            <a:spLocks noGrp="1"/>
          </p:cNvSpPr>
          <p:nvPr>
            <p:ph type="body" orient="vert" sz="quarter" idx="13"/>
          </p:nvPr>
        </p:nvSpPr>
        <p:spPr/>
        <p:txBody>
          <a:bodyPr/>
          <a:p>
            <a:endParaRPr lang="zh-CN" altLang="en-US"/>
          </a:p>
        </p:txBody>
      </p:sp>
      <p:pic>
        <p:nvPicPr>
          <p:cNvPr id="2097171" name="图片 4"/>
          <p:cNvPicPr>
            <a:picLocks noChangeAspect="1"/>
          </p:cNvPicPr>
          <p:nvPr/>
        </p:nvPicPr>
        <p:blipFill>
          <a:blip r:embed="rId1"/>
          <a:stretch>
            <a:fillRect/>
          </a:stretch>
        </p:blipFill>
        <p:spPr>
          <a:xfrm>
            <a:off x="1187624" y="1826485"/>
            <a:ext cx="3314987" cy="2141406"/>
          </a:xfrm>
          <a:prstGeom prst="rect">
            <a:avLst/>
          </a:prstGeom>
        </p:spPr>
      </p:pic>
      <p:sp>
        <p:nvSpPr>
          <p:cNvPr id="1048693" name="内容占位符 2"/>
          <p:cNvSpPr txBox="1"/>
          <p:nvPr/>
        </p:nvSpPr>
        <p:spPr>
          <a:xfrm>
            <a:off x="441766" y="3967891"/>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zh-CN" altLang="en-US" dirty="0">
                <a:solidFill>
                  <a:srgbClr val="FFFF00"/>
                </a:solidFill>
              </a:rPr>
              <a:t>解析方法：</a:t>
            </a:r>
            <a:r>
              <a:rPr lang="zh-CN" altLang="en-US" dirty="0"/>
              <a:t>确定图形元素 </a:t>
            </a:r>
            <a:endParaRPr lang="en-US" altLang="zh-CN" dirty="0"/>
          </a:p>
          <a:p>
            <a:pPr>
              <a:lnSpc>
                <a:spcPct val="100000"/>
              </a:lnSpc>
            </a:pPr>
            <a:r>
              <a:rPr lang="en-US" altLang="zh-CN" dirty="0"/>
              <a:t>          </a:t>
            </a:r>
            <a:r>
              <a:rPr lang="zh-CN" altLang="en-US" dirty="0"/>
              <a:t>缺啥补啥</a:t>
            </a:r>
            <a:endParaRPr lang="en-US" altLang="zh-C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pic>
        <p:nvPicPr>
          <p:cNvPr id="2097172" name="内容占位符 4"/>
          <p:cNvPicPr>
            <a:picLocks noGrp="1" noChangeAspect="1"/>
          </p:cNvPicPr>
          <p:nvPr>
            <p:ph idx="1"/>
          </p:nvPr>
        </p:nvPicPr>
        <p:blipFill rotWithShape="1">
          <a:blip r:embed="rId1"/>
          <a:srcRect l="32166"/>
          <a:stretch>
            <a:fillRect/>
          </a:stretch>
        </p:blipFill>
        <p:spPr>
          <a:xfrm>
            <a:off x="457200" y="1347614"/>
            <a:ext cx="3210778" cy="2896870"/>
          </a:xfrm>
          <a:prstGeom prst="rect">
            <a:avLst/>
          </a:prstGeom>
        </p:spPr>
      </p:pic>
      <p:sp>
        <p:nvSpPr>
          <p:cNvPr id="1048694" name="标题 1"/>
          <p:cNvSpPr>
            <a:spLocks noGrp="1"/>
          </p:cNvSpPr>
          <p:nvPr>
            <p:ph type="title"/>
          </p:nvPr>
        </p:nvSpPr>
        <p:spPr/>
        <p:txBody>
          <a:bodyPr/>
          <a:p>
            <a:endParaRPr lang="zh-CN" altLang="en-US"/>
          </a:p>
        </p:txBody>
      </p:sp>
      <p:sp>
        <p:nvSpPr>
          <p:cNvPr id="1048695"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696" name="标题 1"/>
          <p:cNvSpPr>
            <a:spLocks noGrp="1"/>
          </p:cNvSpPr>
          <p:nvPr>
            <p:ph type="title"/>
          </p:nvPr>
        </p:nvSpPr>
        <p:spPr/>
        <p:txBody>
          <a:bodyPr/>
          <a:p>
            <a:r>
              <a:rPr lang="zh-CN" altLang="en-US" dirty="0"/>
              <a:t>样式运算</a:t>
            </a:r>
            <a:endParaRPr lang="zh-CN" altLang="en-US" dirty="0"/>
          </a:p>
        </p:txBody>
      </p:sp>
      <p:sp>
        <p:nvSpPr>
          <p:cNvPr id="1048697" name="内容占位符 2"/>
          <p:cNvSpPr>
            <a:spLocks noGrp="1"/>
          </p:cNvSpPr>
          <p:nvPr>
            <p:ph idx="1"/>
          </p:nvPr>
        </p:nvSpPr>
        <p:spPr/>
        <p:txBody>
          <a:bodyPr>
            <a:normAutofit/>
          </a:bodyPr>
          <a:p>
            <a:endParaRPr lang="zh-CN" altLang="en-US" b="1" dirty="0">
              <a:sym typeface="+mn-ea"/>
            </a:endParaRPr>
          </a:p>
          <a:p>
            <a:pPr lvl="0" fontAlgn="auto">
              <a:lnSpc>
                <a:spcPct val="100000"/>
              </a:lnSpc>
            </a:pPr>
            <a:r>
              <a:rPr lang="zh-CN" altLang="en-US" b="1" dirty="0">
                <a:sym typeface="+mn-ea"/>
              </a:rPr>
              <a:t>相加</a:t>
            </a:r>
            <a:endParaRPr lang="en-US" altLang="zh-CN" b="1" dirty="0">
              <a:sym typeface="+mn-ea"/>
            </a:endParaRPr>
          </a:p>
          <a:p>
            <a:pPr lvl="0" fontAlgn="auto">
              <a:lnSpc>
                <a:spcPct val="100000"/>
              </a:lnSpc>
            </a:pPr>
            <a:r>
              <a:rPr lang="zh-CN" altLang="en-US" b="1" dirty="0">
                <a:sym typeface="+mn-ea"/>
              </a:rPr>
              <a:t>求同存异</a:t>
            </a:r>
            <a:endParaRPr lang="zh-CN" altLang="en-US" b="1" dirty="0">
              <a:sym typeface="+mn-ea"/>
            </a:endParaRPr>
          </a:p>
          <a:p>
            <a:pPr lvl="0" fontAlgn="auto">
              <a:lnSpc>
                <a:spcPct val="100000"/>
              </a:lnSpc>
            </a:pPr>
            <a:r>
              <a:rPr lang="zh-CN" altLang="en-US" b="1" dirty="0">
                <a:sym typeface="+mn-ea"/>
              </a:rPr>
              <a:t>去异存同</a:t>
            </a:r>
            <a:endParaRPr lang="zh-CN" altLang="en-US" b="1" dirty="0">
              <a:sym typeface="+mn-ea"/>
            </a:endParaRPr>
          </a:p>
          <a:p>
            <a:pPr lvl="0" fontAlgn="auto">
              <a:lnSpc>
                <a:spcPct val="100000"/>
              </a:lnSpc>
            </a:pPr>
            <a:r>
              <a:rPr lang="zh-CN" altLang="en-US" b="1" dirty="0">
                <a:sym typeface="+mn-ea"/>
              </a:rPr>
              <a:t>求同</a:t>
            </a:r>
            <a:endParaRPr lang="zh-CN" altLang="en-US" b="1" dirty="0">
              <a:sym typeface="+mn-ea"/>
            </a:endParaRPr>
          </a:p>
        </p:txBody>
      </p:sp>
      <p:sp>
        <p:nvSpPr>
          <p:cNvPr id="1048698" name="文本占位符 3"/>
          <p:cNvSpPr>
            <a:spLocks noGrp="1"/>
          </p:cNvSpPr>
          <p:nvPr>
            <p:ph type="body" orient="vert" sz="quarter" idx="13"/>
          </p:nvPr>
        </p:nvSpPr>
        <p:spPr/>
        <p:txBody>
          <a:bodyPr/>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699" name="标题 1"/>
          <p:cNvSpPr>
            <a:spLocks noGrp="1"/>
          </p:cNvSpPr>
          <p:nvPr>
            <p:ph type="title"/>
          </p:nvPr>
        </p:nvSpPr>
        <p:spPr/>
        <p:txBody>
          <a:bodyPr/>
          <a:p>
            <a:r>
              <a:rPr lang="zh-CN" altLang="en-US" dirty="0"/>
              <a:t>相加</a:t>
            </a:r>
            <a:endParaRPr lang="zh-CN" altLang="en-US" dirty="0"/>
          </a:p>
        </p:txBody>
      </p:sp>
      <p:sp>
        <p:nvSpPr>
          <p:cNvPr id="1048700" name="文本占位符 3"/>
          <p:cNvSpPr>
            <a:spLocks noGrp="1"/>
          </p:cNvSpPr>
          <p:nvPr>
            <p:ph type="body" orient="vert" sz="quarter" idx="13"/>
          </p:nvPr>
        </p:nvSpPr>
        <p:spPr/>
        <p:txBody>
          <a:bodyPr/>
          <a:p>
            <a:endParaRPr lang="zh-CN" altLang="en-US"/>
          </a:p>
        </p:txBody>
      </p:sp>
      <p:sp>
        <p:nvSpPr>
          <p:cNvPr id="1048701" name="内容占位符 5"/>
          <p:cNvSpPr>
            <a:spLocks noGrp="1"/>
          </p:cNvSpPr>
          <p:nvPr>
            <p:ph idx="1"/>
          </p:nvPr>
        </p:nvSpPr>
        <p:spPr/>
        <p:txBody>
          <a:bodyPr/>
          <a:p>
            <a:r>
              <a:rPr lang="zh-CN" altLang="en-US" dirty="0"/>
              <a:t>简单相加</a:t>
            </a:r>
            <a:endParaRPr lang="en-US" altLang="zh-CN" dirty="0"/>
          </a:p>
          <a:p>
            <a:r>
              <a:rPr lang="zh-CN" altLang="en-US" dirty="0"/>
              <a:t>叠加</a:t>
            </a:r>
            <a:endParaRPr lang="en-US" altLang="zh-CN" dirty="0"/>
          </a:p>
          <a:p>
            <a:r>
              <a:rPr lang="zh-CN" altLang="en-US" dirty="0"/>
              <a:t>颜色叠加</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pic>
        <p:nvPicPr>
          <p:cNvPr id="2097173" name="内容占位符 4"/>
          <p:cNvPicPr>
            <a:picLocks noGrp="1" noChangeAspect="1"/>
          </p:cNvPicPr>
          <p:nvPr>
            <p:ph idx="1"/>
          </p:nvPr>
        </p:nvPicPr>
        <p:blipFill>
          <a:blip r:embed="rId1"/>
          <a:stretch>
            <a:fillRect/>
          </a:stretch>
        </p:blipFill>
        <p:spPr>
          <a:xfrm>
            <a:off x="618992" y="1419622"/>
            <a:ext cx="3299764" cy="2263792"/>
          </a:xfrm>
          <a:prstGeom prst="rect">
            <a:avLst/>
          </a:prstGeom>
        </p:spPr>
      </p:pic>
      <p:sp>
        <p:nvSpPr>
          <p:cNvPr id="1048702" name="标题 1"/>
          <p:cNvSpPr>
            <a:spLocks noGrp="1"/>
          </p:cNvSpPr>
          <p:nvPr>
            <p:ph type="title"/>
          </p:nvPr>
        </p:nvSpPr>
        <p:spPr/>
        <p:txBody>
          <a:bodyPr/>
          <a:p>
            <a:r>
              <a:rPr lang="zh-CN" altLang="en-US" dirty="0"/>
              <a:t>简单相加</a:t>
            </a:r>
            <a:endParaRPr lang="zh-CN" altLang="en-US" dirty="0"/>
          </a:p>
        </p:txBody>
      </p:sp>
      <p:sp>
        <p:nvSpPr>
          <p:cNvPr id="1048703" name="文本占位符 3"/>
          <p:cNvSpPr>
            <a:spLocks noGrp="1"/>
          </p:cNvSpPr>
          <p:nvPr>
            <p:ph type="body" orient="vert" sz="quarter" idx="13"/>
          </p:nvPr>
        </p:nvSpPr>
        <p:spPr/>
        <p:txBody>
          <a:bodyPr/>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pic>
        <p:nvPicPr>
          <p:cNvPr id="2097174" name="图片 5"/>
          <p:cNvPicPr>
            <a:picLocks noChangeAspect="1"/>
          </p:cNvPicPr>
          <p:nvPr/>
        </p:nvPicPr>
        <p:blipFill>
          <a:blip r:embed="rId1"/>
          <a:stretch>
            <a:fillRect/>
          </a:stretch>
        </p:blipFill>
        <p:spPr>
          <a:xfrm>
            <a:off x="755576" y="1707654"/>
            <a:ext cx="2794223" cy="2520280"/>
          </a:xfrm>
          <a:prstGeom prst="rect">
            <a:avLst/>
          </a:prstGeom>
        </p:spPr>
      </p:pic>
      <p:sp>
        <p:nvSpPr>
          <p:cNvPr id="1048704" name="标题 1"/>
          <p:cNvSpPr>
            <a:spLocks noGrp="1"/>
          </p:cNvSpPr>
          <p:nvPr>
            <p:ph type="title"/>
          </p:nvPr>
        </p:nvSpPr>
        <p:spPr/>
        <p:txBody>
          <a:bodyPr/>
          <a:p>
            <a:r>
              <a:rPr lang="zh-CN" altLang="en-US" dirty="0"/>
              <a:t>颜色叠加</a:t>
            </a:r>
            <a:endParaRPr lang="zh-CN" altLang="en-US" dirty="0"/>
          </a:p>
        </p:txBody>
      </p:sp>
      <p:sp>
        <p:nvSpPr>
          <p:cNvPr id="1048705" name="文本占位符 3"/>
          <p:cNvSpPr>
            <a:spLocks noGrp="1"/>
          </p:cNvSpPr>
          <p:nvPr>
            <p:ph type="body" orient="vert" sz="quarter" idx="13"/>
          </p:nvPr>
        </p:nvSpPr>
        <p:spPr/>
        <p:txBody>
          <a:bodyPr/>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706" name="标题 1"/>
          <p:cNvSpPr>
            <a:spLocks noGrp="1"/>
          </p:cNvSpPr>
          <p:nvPr>
            <p:ph type="title"/>
          </p:nvPr>
        </p:nvSpPr>
        <p:spPr/>
        <p:txBody>
          <a:bodyPr/>
          <a:p>
            <a:endParaRPr lang="zh-CN" altLang="en-US"/>
          </a:p>
        </p:txBody>
      </p:sp>
      <p:sp>
        <p:nvSpPr>
          <p:cNvPr id="1048707" name="文本占位符 3"/>
          <p:cNvSpPr>
            <a:spLocks noGrp="1"/>
          </p:cNvSpPr>
          <p:nvPr>
            <p:ph type="body" orient="vert" sz="quarter" idx="13"/>
          </p:nvPr>
        </p:nvSpPr>
        <p:spPr/>
        <p:txBody>
          <a:bodyPr/>
          <a:p>
            <a:endParaRPr lang="zh-CN" altLang="en-US"/>
          </a:p>
        </p:txBody>
      </p:sp>
      <p:pic>
        <p:nvPicPr>
          <p:cNvPr id="2097175" name="内容占位符 4"/>
          <p:cNvPicPr>
            <a:picLocks noGrp="1" noChangeAspect="1"/>
          </p:cNvPicPr>
          <p:nvPr>
            <p:ph idx="1"/>
          </p:nvPr>
        </p:nvPicPr>
        <p:blipFill rotWithShape="1">
          <a:blip r:embed="rId1"/>
          <a:srcRect t="9684"/>
          <a:stretch>
            <a:fillRect/>
          </a:stretch>
        </p:blipFill>
        <p:spPr>
          <a:xfrm>
            <a:off x="457200" y="1889822"/>
            <a:ext cx="5280660" cy="2014731"/>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pic>
        <p:nvPicPr>
          <p:cNvPr id="2097176" name="内容占位符 4"/>
          <p:cNvPicPr>
            <a:picLocks noGrp="1" noChangeAspect="1"/>
          </p:cNvPicPr>
          <p:nvPr>
            <p:ph idx="1"/>
          </p:nvPr>
        </p:nvPicPr>
        <p:blipFill rotWithShape="1">
          <a:blip r:embed="rId1"/>
          <a:srcRect t="8237"/>
          <a:stretch>
            <a:fillRect/>
          </a:stretch>
        </p:blipFill>
        <p:spPr>
          <a:xfrm>
            <a:off x="438026" y="1224825"/>
            <a:ext cx="5200650" cy="2368659"/>
          </a:xfrm>
          <a:prstGeom prst="rect">
            <a:avLst/>
          </a:prstGeom>
        </p:spPr>
      </p:pic>
      <p:sp>
        <p:nvSpPr>
          <p:cNvPr id="1048708" name="标题 1"/>
          <p:cNvSpPr>
            <a:spLocks noGrp="1"/>
          </p:cNvSpPr>
          <p:nvPr>
            <p:ph type="title"/>
          </p:nvPr>
        </p:nvSpPr>
        <p:spPr/>
        <p:txBody>
          <a:bodyPr/>
          <a:p>
            <a:endParaRPr lang="zh-CN" altLang="en-US"/>
          </a:p>
        </p:txBody>
      </p:sp>
      <p:sp>
        <p:nvSpPr>
          <p:cNvPr id="1048709"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pic>
        <p:nvPicPr>
          <p:cNvPr id="2097177" name="图片 5"/>
          <p:cNvPicPr>
            <a:picLocks noChangeAspect="1"/>
          </p:cNvPicPr>
          <p:nvPr/>
        </p:nvPicPr>
        <p:blipFill>
          <a:blip r:embed="rId1"/>
          <a:stretch>
            <a:fillRect/>
          </a:stretch>
        </p:blipFill>
        <p:spPr>
          <a:xfrm>
            <a:off x="470620" y="1801862"/>
            <a:ext cx="4033520" cy="895350"/>
          </a:xfrm>
          <a:prstGeom prst="rect">
            <a:avLst/>
          </a:prstGeom>
        </p:spPr>
      </p:pic>
      <p:sp>
        <p:nvSpPr>
          <p:cNvPr id="1048710" name="标题 1"/>
          <p:cNvSpPr>
            <a:spLocks noGrp="1"/>
          </p:cNvSpPr>
          <p:nvPr>
            <p:ph type="title"/>
          </p:nvPr>
        </p:nvSpPr>
        <p:spPr/>
        <p:txBody>
          <a:bodyPr/>
          <a:p>
            <a:r>
              <a:rPr lang="zh-CN" altLang="en-US" dirty="0"/>
              <a:t>去异存同</a:t>
            </a:r>
            <a:endParaRPr lang="zh-CN" altLang="en-US" dirty="0"/>
          </a:p>
        </p:txBody>
      </p:sp>
      <p:sp>
        <p:nvSpPr>
          <p:cNvPr id="1048711" name="文本占位符 3"/>
          <p:cNvSpPr>
            <a:spLocks noGrp="1"/>
          </p:cNvSpPr>
          <p:nvPr>
            <p:ph type="body" orient="vert" sz="quarter" idx="13"/>
          </p:nvPr>
        </p:nvSpPr>
        <p:spPr/>
        <p:txBody>
          <a:bodyPr/>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pic>
        <p:nvPicPr>
          <p:cNvPr id="2097178" name="图片 6"/>
          <p:cNvPicPr>
            <a:picLocks noChangeAspect="1"/>
          </p:cNvPicPr>
          <p:nvPr/>
        </p:nvPicPr>
        <p:blipFill>
          <a:blip r:embed="rId1"/>
          <a:stretch>
            <a:fillRect/>
          </a:stretch>
        </p:blipFill>
        <p:spPr>
          <a:xfrm>
            <a:off x="470620" y="1740123"/>
            <a:ext cx="4033520" cy="981075"/>
          </a:xfrm>
          <a:prstGeom prst="rect">
            <a:avLst/>
          </a:prstGeom>
        </p:spPr>
      </p:pic>
      <p:sp>
        <p:nvSpPr>
          <p:cNvPr id="1048712" name="标题 1"/>
          <p:cNvSpPr>
            <a:spLocks noGrp="1"/>
          </p:cNvSpPr>
          <p:nvPr>
            <p:ph type="title"/>
          </p:nvPr>
        </p:nvSpPr>
        <p:spPr/>
        <p:txBody>
          <a:bodyPr/>
          <a:p>
            <a:r>
              <a:rPr lang="zh-CN" altLang="en-US" dirty="0"/>
              <a:t>去同存异</a:t>
            </a:r>
            <a:endParaRPr lang="zh-CN" altLang="en-US" dirty="0"/>
          </a:p>
        </p:txBody>
      </p:sp>
      <p:sp>
        <p:nvSpPr>
          <p:cNvPr id="1048713" name="文本占位符 3"/>
          <p:cNvSpPr>
            <a:spLocks noGrp="1"/>
          </p:cNvSpPr>
          <p:nvPr>
            <p:ph type="body" orient="vert" sz="quarter" idx="13"/>
          </p:nvPr>
        </p:nvSpPr>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600" name="标题 4"/>
          <p:cNvSpPr>
            <a:spLocks noGrp="1"/>
          </p:cNvSpPr>
          <p:nvPr>
            <p:ph type="ctrTitle"/>
          </p:nvPr>
        </p:nvSpPr>
        <p:spPr/>
        <p:txBody>
          <a:bodyPr/>
          <a:p>
            <a:pPr algn="ctr"/>
            <a:r>
              <a:rPr lang="zh-CN" altLang="en-US" sz="4000" b="1" dirty="0">
                <a:solidFill>
                  <a:schemeClr val="bg1"/>
                </a:solidFill>
                <a:sym typeface="Arial" panose="020B0604020202020204" charset="-52"/>
              </a:rPr>
              <a:t>高频考点</a:t>
            </a:r>
            <a:r>
              <a:rPr lang="en-US" altLang="zh-CN" sz="4000" b="1" dirty="0">
                <a:solidFill>
                  <a:schemeClr val="bg1"/>
                </a:solidFill>
                <a:sym typeface="Arial" panose="020B0604020202020204" charset="-52"/>
              </a:rPr>
              <a:t>——</a:t>
            </a:r>
            <a:r>
              <a:rPr lang="zh-CN" altLang="en-US" sz="4000" b="1" dirty="0">
                <a:solidFill>
                  <a:schemeClr val="bg1"/>
                </a:solidFill>
                <a:sym typeface="Arial" panose="020B0604020202020204" charset="-52"/>
              </a:rPr>
              <a:t>判断推理</a:t>
            </a:r>
            <a:endParaRPr lang="zh-CN" altLang="en-US" sz="4000" b="1" dirty="0">
              <a:solidFill>
                <a:schemeClr val="bg1"/>
              </a:solidFill>
              <a:sym typeface="Arial" panose="020B0604020202020204" charset="-52"/>
            </a:endParaRPr>
          </a:p>
        </p:txBody>
      </p:sp>
      <p:sp>
        <p:nvSpPr>
          <p:cNvPr id="1048601" name="副标题 5"/>
          <p:cNvSpPr>
            <a:spLocks noGrp="1"/>
          </p:cNvSpPr>
          <p:nvPr>
            <p:ph type="subTitle" idx="1"/>
          </p:nvPr>
        </p:nvSpPr>
        <p:spPr>
          <a:xfrm>
            <a:off x="1043608" y="2931790"/>
            <a:ext cx="6400800" cy="809228"/>
          </a:xfrm>
        </p:spPr>
        <p:txBody>
          <a:bodyPr/>
          <a:p>
            <a:r>
              <a:rPr lang="zh-CN" altLang="en-US" sz="2800" b="1" dirty="0"/>
              <a:t>主讲人：黄若蓝</a:t>
            </a:r>
            <a:endParaRPr lang="zh-CN" altLang="en-US" sz="2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714" name="标题 1"/>
          <p:cNvSpPr>
            <a:spLocks noGrp="1"/>
          </p:cNvSpPr>
          <p:nvPr>
            <p:ph type="title"/>
          </p:nvPr>
        </p:nvSpPr>
        <p:spPr/>
        <p:txBody>
          <a:bodyPr/>
          <a:p>
            <a:endParaRPr lang="zh-CN" altLang="en-US"/>
          </a:p>
        </p:txBody>
      </p:sp>
      <p:sp>
        <p:nvSpPr>
          <p:cNvPr id="1048715" name="文本占位符 3"/>
          <p:cNvSpPr>
            <a:spLocks noGrp="1"/>
          </p:cNvSpPr>
          <p:nvPr>
            <p:ph type="body" orient="vert" sz="quarter" idx="13"/>
          </p:nvPr>
        </p:nvSpPr>
        <p:spPr/>
        <p:txBody>
          <a:bodyPr/>
          <a:p>
            <a:endParaRPr lang="zh-CN" altLang="en-US"/>
          </a:p>
        </p:txBody>
      </p:sp>
      <p:pic>
        <p:nvPicPr>
          <p:cNvPr id="2097179" name="内容占位符 4"/>
          <p:cNvPicPr>
            <a:picLocks noGrp="1" noChangeAspect="1"/>
          </p:cNvPicPr>
          <p:nvPr>
            <p:ph idx="1"/>
          </p:nvPr>
        </p:nvPicPr>
        <p:blipFill rotWithShape="1">
          <a:blip r:embed="rId1"/>
          <a:srcRect t="7871"/>
          <a:stretch>
            <a:fillRect/>
          </a:stretch>
        </p:blipFill>
        <p:spPr>
          <a:xfrm>
            <a:off x="441348" y="1635646"/>
            <a:ext cx="5596890" cy="2528446"/>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716" name="标题 1"/>
          <p:cNvSpPr>
            <a:spLocks noGrp="1"/>
          </p:cNvSpPr>
          <p:nvPr>
            <p:ph type="title"/>
          </p:nvPr>
        </p:nvSpPr>
        <p:spPr/>
        <p:txBody>
          <a:bodyPr/>
          <a:p>
            <a:endParaRPr lang="zh-CN" altLang="en-US"/>
          </a:p>
        </p:txBody>
      </p:sp>
      <p:sp>
        <p:nvSpPr>
          <p:cNvPr id="1048717" name="文本占位符 3"/>
          <p:cNvSpPr>
            <a:spLocks noGrp="1"/>
          </p:cNvSpPr>
          <p:nvPr>
            <p:ph type="body" orient="vert" sz="quarter" idx="13"/>
          </p:nvPr>
        </p:nvSpPr>
        <p:spPr/>
        <p:txBody>
          <a:bodyPr/>
          <a:p>
            <a:endParaRPr lang="zh-CN" altLang="en-US"/>
          </a:p>
        </p:txBody>
      </p:sp>
      <p:pic>
        <p:nvPicPr>
          <p:cNvPr id="2097180" name="内容占位符 4"/>
          <p:cNvPicPr>
            <a:picLocks noGrp="1" noChangeAspect="1"/>
          </p:cNvPicPr>
          <p:nvPr>
            <p:ph idx="1"/>
          </p:nvPr>
        </p:nvPicPr>
        <p:blipFill rotWithShape="1">
          <a:blip r:embed="rId1"/>
          <a:srcRect t="10413"/>
          <a:stretch>
            <a:fillRect/>
          </a:stretch>
        </p:blipFill>
        <p:spPr>
          <a:xfrm>
            <a:off x="457200" y="1923678"/>
            <a:ext cx="5240020" cy="1858521"/>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718" name="标题 1"/>
          <p:cNvSpPr>
            <a:spLocks noGrp="1"/>
          </p:cNvSpPr>
          <p:nvPr>
            <p:ph type="title"/>
          </p:nvPr>
        </p:nvSpPr>
        <p:spPr/>
        <p:txBody>
          <a:bodyPr/>
          <a:p>
            <a:endParaRPr lang="zh-CN" altLang="en-US"/>
          </a:p>
        </p:txBody>
      </p:sp>
      <p:sp>
        <p:nvSpPr>
          <p:cNvPr id="1048719" name="文本占位符 3"/>
          <p:cNvSpPr>
            <a:spLocks noGrp="1"/>
          </p:cNvSpPr>
          <p:nvPr>
            <p:ph type="body" orient="vert" sz="quarter" idx="13"/>
          </p:nvPr>
        </p:nvSpPr>
        <p:spPr/>
        <p:txBody>
          <a:bodyPr/>
          <a:p>
            <a:endParaRPr lang="zh-CN" altLang="en-US"/>
          </a:p>
        </p:txBody>
      </p:sp>
      <p:pic>
        <p:nvPicPr>
          <p:cNvPr id="2097181" name="内容占位符 4"/>
          <p:cNvPicPr>
            <a:picLocks noGrp="1" noChangeAspect="1"/>
          </p:cNvPicPr>
          <p:nvPr>
            <p:ph idx="1"/>
          </p:nvPr>
        </p:nvPicPr>
        <p:blipFill rotWithShape="1">
          <a:blip r:embed="rId1"/>
          <a:srcRect l="28625"/>
          <a:stretch>
            <a:fillRect/>
          </a:stretch>
        </p:blipFill>
        <p:spPr>
          <a:xfrm>
            <a:off x="755576" y="1275606"/>
            <a:ext cx="3051600" cy="3394710"/>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720" name="标题 1"/>
          <p:cNvSpPr>
            <a:spLocks noGrp="1"/>
          </p:cNvSpPr>
          <p:nvPr>
            <p:ph type="title"/>
          </p:nvPr>
        </p:nvSpPr>
        <p:spPr/>
        <p:txBody>
          <a:bodyPr/>
          <a:p>
            <a:endParaRPr lang="zh-CN" altLang="en-US"/>
          </a:p>
        </p:txBody>
      </p:sp>
      <p:sp>
        <p:nvSpPr>
          <p:cNvPr id="1048721" name="内容占位符 2"/>
          <p:cNvSpPr>
            <a:spLocks noGrp="1"/>
          </p:cNvSpPr>
          <p:nvPr>
            <p:ph idx="1"/>
          </p:nvPr>
        </p:nvSpPr>
        <p:spPr/>
        <p:txBody>
          <a:bodyPr/>
          <a:p>
            <a:r>
              <a:rPr lang="zh-CN" altLang="en-US" b="1" dirty="0">
                <a:sym typeface="+mn-ea"/>
              </a:rPr>
              <a:t>求同：</a:t>
            </a:r>
            <a:endParaRPr lang="zh-CN" altLang="en-US" b="1" dirty="0">
              <a:sym typeface="+mn-ea"/>
            </a:endParaRPr>
          </a:p>
          <a:p>
            <a:r>
              <a:rPr lang="zh-CN" altLang="en-US" dirty="0">
                <a:sym typeface="+mn-ea"/>
              </a:rPr>
              <a:t>整体求同：一组图中都含有一个共同的元素</a:t>
            </a:r>
            <a:endParaRPr lang="zh-CN" altLang="en-US" dirty="0"/>
          </a:p>
          <a:p>
            <a:r>
              <a:rPr lang="zh-CN" altLang="en-US" dirty="0">
                <a:sym typeface="+mn-ea"/>
              </a:rPr>
              <a:t>相邻求同：两个挨着的图形具有一个共同元素</a:t>
            </a:r>
            <a:endParaRPr lang="zh-CN" altLang="en-US" b="1" dirty="0">
              <a:solidFill>
                <a:schemeClr val="accent1"/>
              </a:solidFill>
              <a:latin typeface="楷体" panose="02010609060101010101" pitchFamily="49" charset="-122"/>
              <a:ea typeface="楷体" panose="02010609060101010101" pitchFamily="49" charset="-122"/>
            </a:endParaRPr>
          </a:p>
          <a:p>
            <a:endParaRPr lang="zh-CN" altLang="en-US"/>
          </a:p>
        </p:txBody>
      </p:sp>
      <p:sp>
        <p:nvSpPr>
          <p:cNvPr id="1048722" name="文本占位符 3"/>
          <p:cNvSpPr>
            <a:spLocks noGrp="1"/>
          </p:cNvSpPr>
          <p:nvPr>
            <p:ph type="body" orient="vert" sz="quarter" idx="13"/>
          </p:nvPr>
        </p:nvSpPr>
        <p:spPr/>
        <p:txBody>
          <a:bodyPr/>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pic>
        <p:nvPicPr>
          <p:cNvPr id="2097182" name="内容占位符 4"/>
          <p:cNvPicPr>
            <a:picLocks noGrp="1" noChangeAspect="1"/>
          </p:cNvPicPr>
          <p:nvPr>
            <p:ph idx="1"/>
          </p:nvPr>
        </p:nvPicPr>
        <p:blipFill rotWithShape="1">
          <a:blip r:embed="rId1"/>
          <a:srcRect t="9476"/>
          <a:stretch>
            <a:fillRect/>
          </a:stretch>
        </p:blipFill>
        <p:spPr>
          <a:xfrm>
            <a:off x="457200" y="1635646"/>
            <a:ext cx="5285105" cy="2063626"/>
          </a:xfrm>
          <a:prstGeom prst="rect">
            <a:avLst/>
          </a:prstGeom>
        </p:spPr>
      </p:pic>
      <p:sp>
        <p:nvSpPr>
          <p:cNvPr id="1048723" name="标题 1"/>
          <p:cNvSpPr>
            <a:spLocks noGrp="1"/>
          </p:cNvSpPr>
          <p:nvPr>
            <p:ph type="title"/>
          </p:nvPr>
        </p:nvSpPr>
        <p:spPr/>
        <p:txBody>
          <a:bodyPr/>
          <a:p>
            <a:endParaRPr lang="zh-CN" altLang="en-US"/>
          </a:p>
        </p:txBody>
      </p:sp>
      <p:sp>
        <p:nvSpPr>
          <p:cNvPr id="1048724"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725" name="内容占位符 2"/>
          <p:cNvSpPr>
            <a:spLocks noGrp="1"/>
          </p:cNvSpPr>
          <p:nvPr>
            <p:ph idx="1"/>
          </p:nvPr>
        </p:nvSpPr>
        <p:spPr/>
        <p:txBody>
          <a:bodyPr/>
          <a:p>
            <a:r>
              <a:rPr lang="zh-CN" altLang="en-US" dirty="0"/>
              <a:t>对称性</a:t>
            </a:r>
            <a:endParaRPr lang="en-US" altLang="zh-CN" dirty="0"/>
          </a:p>
          <a:p>
            <a:r>
              <a:rPr lang="zh-CN" altLang="en-US" dirty="0"/>
              <a:t>曲直性</a:t>
            </a:r>
            <a:endParaRPr lang="en-US" altLang="zh-CN" dirty="0"/>
          </a:p>
          <a:p>
            <a:r>
              <a:rPr lang="zh-CN" altLang="en-US" dirty="0"/>
              <a:t>开闭性</a:t>
            </a:r>
            <a:endParaRPr lang="zh-CN" altLang="en-US" dirty="0"/>
          </a:p>
        </p:txBody>
      </p:sp>
      <p:sp>
        <p:nvSpPr>
          <p:cNvPr id="1048726" name="竖排文字占位符 3"/>
          <p:cNvSpPr>
            <a:spLocks noGrp="1"/>
          </p:cNvSpPr>
          <p:nvPr>
            <p:ph type="body" orient="vert" sz="quarter" idx="13"/>
          </p:nvPr>
        </p:nvSpPr>
        <p:spPr/>
        <p:txBody>
          <a:bodyPr/>
          <a:p>
            <a:endParaRPr lang="zh-CN" altLang="en-US"/>
          </a:p>
        </p:txBody>
      </p:sp>
      <p:sp>
        <p:nvSpPr>
          <p:cNvPr id="1048727" name="标题 1"/>
          <p:cNvSpPr txBox="1"/>
          <p:nvPr/>
        </p:nvSpPr>
        <p:spPr>
          <a:xfrm>
            <a:off x="457200" y="267494"/>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t>高频考点</a:t>
            </a:r>
            <a:r>
              <a:rPr lang="en-US" altLang="zh-CN" dirty="0"/>
              <a:t>37 </a:t>
            </a:r>
            <a:r>
              <a:rPr lang="zh-CN" altLang="en-US" dirty="0"/>
              <a:t>属性类</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pic>
        <p:nvPicPr>
          <p:cNvPr id="2097183" name="图片 5"/>
          <p:cNvPicPr>
            <a:picLocks noChangeAspect="1"/>
          </p:cNvPicPr>
          <p:nvPr/>
        </p:nvPicPr>
        <p:blipFill>
          <a:blip r:embed="rId1"/>
          <a:stretch>
            <a:fillRect/>
          </a:stretch>
        </p:blipFill>
        <p:spPr>
          <a:xfrm>
            <a:off x="727710" y="1572260"/>
            <a:ext cx="3739515" cy="2436495"/>
          </a:xfrm>
          <a:prstGeom prst="rect">
            <a:avLst/>
          </a:prstGeom>
        </p:spPr>
      </p:pic>
      <p:sp>
        <p:nvSpPr>
          <p:cNvPr id="1048728" name="标题 1"/>
          <p:cNvSpPr>
            <a:spLocks noGrp="1"/>
          </p:cNvSpPr>
          <p:nvPr>
            <p:ph type="title"/>
          </p:nvPr>
        </p:nvSpPr>
        <p:spPr/>
        <p:txBody>
          <a:bodyPr/>
          <a:p>
            <a:r>
              <a:rPr lang="zh-CN" altLang="en-US" dirty="0">
                <a:sym typeface="+mn-ea"/>
              </a:rPr>
              <a:t>题型判定</a:t>
            </a:r>
            <a:endParaRPr lang="zh-CN" altLang="en-US" dirty="0"/>
          </a:p>
        </p:txBody>
      </p:sp>
      <p:sp>
        <p:nvSpPr>
          <p:cNvPr id="1048729" name="内容占位符 2"/>
          <p:cNvSpPr>
            <a:spLocks noGrp="1"/>
          </p:cNvSpPr>
          <p:nvPr>
            <p:ph idx="1"/>
          </p:nvPr>
        </p:nvSpPr>
        <p:spPr>
          <a:xfrm>
            <a:off x="457200" y="1062991"/>
            <a:ext cx="5770984" cy="3394472"/>
          </a:xfrm>
        </p:spPr>
        <p:txBody>
          <a:bodyPr/>
          <a:p>
            <a:endParaRPr lang="zh-CN" altLang="en-US" dirty="0"/>
          </a:p>
        </p:txBody>
      </p:sp>
      <p:sp>
        <p:nvSpPr>
          <p:cNvPr id="1048730"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734" name="标题 1"/>
          <p:cNvSpPr>
            <a:spLocks noGrp="1"/>
          </p:cNvSpPr>
          <p:nvPr>
            <p:ph type="title"/>
          </p:nvPr>
        </p:nvSpPr>
        <p:spPr/>
        <p:txBody>
          <a:bodyPr>
            <a:normAutofit/>
          </a:bodyPr>
          <a:p>
            <a:r>
              <a:rPr lang="zh-CN" altLang="en-US" dirty="0">
                <a:sym typeface="Calibri" panose="020F0502020204030204" charset="0"/>
              </a:rPr>
              <a:t>1.</a:t>
            </a:r>
            <a:r>
              <a:rPr lang="zh-CN" altLang="en-US" dirty="0">
                <a:sym typeface="宋体" panose="02010600030101010101" pitchFamily="2" charset="-122"/>
              </a:rPr>
              <a:t>对称性</a:t>
            </a:r>
            <a:endParaRPr lang="zh-CN" altLang="en-US"/>
          </a:p>
        </p:txBody>
      </p:sp>
      <p:sp>
        <p:nvSpPr>
          <p:cNvPr id="1048735" name="内容占位符 2"/>
          <p:cNvSpPr>
            <a:spLocks noGrp="1"/>
          </p:cNvSpPr>
          <p:nvPr>
            <p:ph idx="1"/>
          </p:nvPr>
        </p:nvSpPr>
        <p:spPr/>
        <p:txBody>
          <a:bodyPr/>
          <a:p>
            <a:endParaRPr lang="zh-CN" altLang="en-US" b="1" dirty="0">
              <a:sym typeface="+mn-ea"/>
            </a:endParaRPr>
          </a:p>
          <a:p>
            <a:endParaRPr lang="zh-CN" altLang="en-US" b="1" dirty="0">
              <a:sym typeface="+mn-ea"/>
            </a:endParaRPr>
          </a:p>
          <a:p>
            <a:endParaRPr lang="zh-CN" altLang="en-US" b="1" dirty="0"/>
          </a:p>
        </p:txBody>
      </p:sp>
      <p:sp>
        <p:nvSpPr>
          <p:cNvPr id="1048736" name="文本占位符 3"/>
          <p:cNvSpPr>
            <a:spLocks noGrp="1"/>
          </p:cNvSpPr>
          <p:nvPr>
            <p:ph type="body" orient="vert" sz="quarter" idx="13"/>
          </p:nvPr>
        </p:nvSpPr>
        <p:spPr/>
        <p:txBody>
          <a:bodyPr/>
          <a:p>
            <a:endParaRPr lang="zh-CN" altLang="en-US"/>
          </a:p>
        </p:txBody>
      </p:sp>
      <p:pic>
        <p:nvPicPr>
          <p:cNvPr id="2097185" name="图片 31"/>
          <p:cNvPicPr>
            <a:picLocks noChangeAspect="1"/>
          </p:cNvPicPr>
          <p:nvPr/>
        </p:nvPicPr>
        <p:blipFill>
          <a:blip r:embed="rId1"/>
          <a:stretch>
            <a:fillRect/>
          </a:stretch>
        </p:blipFill>
        <p:spPr>
          <a:xfrm>
            <a:off x="482524" y="1779662"/>
            <a:ext cx="5163644" cy="145963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737" name="标题 1"/>
          <p:cNvSpPr>
            <a:spLocks noGrp="1"/>
          </p:cNvSpPr>
          <p:nvPr>
            <p:ph type="title"/>
          </p:nvPr>
        </p:nvSpPr>
        <p:spPr/>
        <p:txBody>
          <a:bodyPr>
            <a:normAutofit/>
          </a:bodyPr>
          <a:p>
            <a:r>
              <a:rPr lang="zh-CN" altLang="en-US" dirty="0">
                <a:sym typeface="Calibri" panose="020F0502020204030204" charset="0"/>
              </a:rPr>
              <a:t>1.</a:t>
            </a:r>
            <a:r>
              <a:rPr lang="zh-CN" altLang="en-US" dirty="0">
                <a:sym typeface="宋体" panose="02010600030101010101" pitchFamily="2" charset="-122"/>
              </a:rPr>
              <a:t>对称性</a:t>
            </a:r>
            <a:endParaRPr lang="zh-CN" altLang="en-US"/>
          </a:p>
        </p:txBody>
      </p:sp>
      <p:sp>
        <p:nvSpPr>
          <p:cNvPr id="1048738" name="内容占位符 2"/>
          <p:cNvSpPr>
            <a:spLocks noGrp="1"/>
          </p:cNvSpPr>
          <p:nvPr>
            <p:ph idx="1"/>
          </p:nvPr>
        </p:nvSpPr>
        <p:spPr/>
        <p:txBody>
          <a:bodyPr/>
          <a:p>
            <a:endParaRPr lang="zh-CN" altLang="en-US" b="1" dirty="0">
              <a:sym typeface="+mn-ea"/>
            </a:endParaRPr>
          </a:p>
          <a:p>
            <a:endParaRPr lang="zh-CN" altLang="en-US" b="1" dirty="0">
              <a:sym typeface="+mn-ea"/>
            </a:endParaRPr>
          </a:p>
          <a:p>
            <a:endParaRPr lang="zh-CN" altLang="en-US" b="1" dirty="0"/>
          </a:p>
        </p:txBody>
      </p:sp>
      <p:sp>
        <p:nvSpPr>
          <p:cNvPr id="1048739" name="文本占位符 3"/>
          <p:cNvSpPr>
            <a:spLocks noGrp="1"/>
          </p:cNvSpPr>
          <p:nvPr>
            <p:ph type="body" orient="vert" sz="quarter" idx="13"/>
          </p:nvPr>
        </p:nvSpPr>
        <p:spPr/>
        <p:txBody>
          <a:bodyPr/>
          <a:p>
            <a:endParaRPr lang="zh-CN" altLang="en-US"/>
          </a:p>
        </p:txBody>
      </p:sp>
      <p:pic>
        <p:nvPicPr>
          <p:cNvPr id="2097186" name="图片 31"/>
          <p:cNvPicPr>
            <a:picLocks noChangeAspect="1"/>
          </p:cNvPicPr>
          <p:nvPr/>
        </p:nvPicPr>
        <p:blipFill>
          <a:blip r:embed="rId1"/>
          <a:stretch>
            <a:fillRect/>
          </a:stretch>
        </p:blipFill>
        <p:spPr>
          <a:xfrm>
            <a:off x="482524" y="1779662"/>
            <a:ext cx="5163644" cy="1459632"/>
          </a:xfrm>
          <a:prstGeom prst="rect">
            <a:avLst/>
          </a:prstGeom>
        </p:spPr>
      </p:pic>
      <p:sp>
        <p:nvSpPr>
          <p:cNvPr id="1048740" name="内容占位符 2"/>
          <p:cNvSpPr txBox="1"/>
          <p:nvPr/>
        </p:nvSpPr>
        <p:spPr>
          <a:xfrm>
            <a:off x="0" y="3291830"/>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t>轴式、轴向、轴量</a:t>
            </a:r>
            <a:endParaRPr lang="zh-CN" alt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pic>
        <p:nvPicPr>
          <p:cNvPr id="2097187" name="内容占位符 4"/>
          <p:cNvPicPr>
            <a:picLocks noGrp="1" noChangeAspect="1"/>
          </p:cNvPicPr>
          <p:nvPr>
            <p:ph idx="1"/>
          </p:nvPr>
        </p:nvPicPr>
        <p:blipFill rotWithShape="1">
          <a:blip r:embed="rId1"/>
          <a:srcRect t="8333"/>
          <a:stretch>
            <a:fillRect/>
          </a:stretch>
        </p:blipFill>
        <p:spPr>
          <a:xfrm>
            <a:off x="457200" y="1275606"/>
            <a:ext cx="5250815" cy="2338814"/>
          </a:xfrm>
          <a:prstGeom prst="rect">
            <a:avLst/>
          </a:prstGeom>
        </p:spPr>
      </p:pic>
      <p:sp>
        <p:nvSpPr>
          <p:cNvPr id="1048741" name="标题 1"/>
          <p:cNvSpPr>
            <a:spLocks noGrp="1"/>
          </p:cNvSpPr>
          <p:nvPr>
            <p:ph type="title"/>
          </p:nvPr>
        </p:nvSpPr>
        <p:spPr/>
        <p:txBody>
          <a:bodyPr/>
          <a:p>
            <a:endParaRPr lang="zh-CN" altLang="en-US"/>
          </a:p>
        </p:txBody>
      </p:sp>
      <p:sp>
        <p:nvSpPr>
          <p:cNvPr id="1048742"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602" name="标题 1"/>
          <p:cNvSpPr>
            <a:spLocks noGrp="1"/>
          </p:cNvSpPr>
          <p:nvPr>
            <p:ph type="title"/>
          </p:nvPr>
        </p:nvSpPr>
        <p:spPr/>
        <p:txBody>
          <a:bodyPr/>
          <a:p>
            <a:r>
              <a:rPr lang="zh-CN" altLang="en-US" dirty="0"/>
              <a:t>判断推理题型构成</a:t>
            </a:r>
            <a:endParaRPr lang="zh-CN" altLang="en-US" dirty="0"/>
          </a:p>
        </p:txBody>
      </p:sp>
      <p:sp>
        <p:nvSpPr>
          <p:cNvPr id="1048603" name="内容占位符 2"/>
          <p:cNvSpPr>
            <a:spLocks noGrp="1"/>
          </p:cNvSpPr>
          <p:nvPr>
            <p:ph idx="1"/>
          </p:nvPr>
        </p:nvSpPr>
        <p:spPr/>
        <p:txBody>
          <a:bodyPr/>
          <a:p>
            <a:r>
              <a:rPr lang="zh-CN" altLang="en-US" dirty="0"/>
              <a:t>图形推理</a:t>
            </a:r>
            <a:endParaRPr lang="en-US" altLang="zh-CN" dirty="0"/>
          </a:p>
          <a:p>
            <a:r>
              <a:rPr lang="zh-CN" altLang="en-US" dirty="0"/>
              <a:t>定义判断</a:t>
            </a:r>
            <a:endParaRPr lang="en-US" altLang="zh-CN" dirty="0"/>
          </a:p>
          <a:p>
            <a:r>
              <a:rPr lang="zh-CN" altLang="en-US" dirty="0"/>
              <a:t>类比推理</a:t>
            </a:r>
            <a:endParaRPr lang="en-US" altLang="zh-CN" dirty="0"/>
          </a:p>
          <a:p>
            <a:r>
              <a:rPr lang="zh-CN" altLang="en-US" dirty="0"/>
              <a:t>逻辑判断</a:t>
            </a:r>
            <a:endParaRPr lang="en-US" altLang="zh-CN" dirty="0"/>
          </a:p>
        </p:txBody>
      </p:sp>
      <p:sp>
        <p:nvSpPr>
          <p:cNvPr id="1048604"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pic>
        <p:nvPicPr>
          <p:cNvPr id="2097188" name="内容占位符 4"/>
          <p:cNvPicPr>
            <a:picLocks noGrp="1" noChangeAspect="1"/>
          </p:cNvPicPr>
          <p:nvPr>
            <p:ph idx="1"/>
          </p:nvPr>
        </p:nvPicPr>
        <p:blipFill rotWithShape="1">
          <a:blip r:embed="rId1"/>
          <a:srcRect t="7710"/>
          <a:stretch>
            <a:fillRect/>
          </a:stretch>
        </p:blipFill>
        <p:spPr>
          <a:xfrm>
            <a:off x="457200" y="1203598"/>
            <a:ext cx="5770880" cy="1683112"/>
          </a:xfrm>
          <a:prstGeom prst="rect">
            <a:avLst/>
          </a:prstGeom>
        </p:spPr>
      </p:pic>
      <p:sp>
        <p:nvSpPr>
          <p:cNvPr id="1048743" name="标题 1"/>
          <p:cNvSpPr>
            <a:spLocks noGrp="1"/>
          </p:cNvSpPr>
          <p:nvPr>
            <p:ph type="title"/>
          </p:nvPr>
        </p:nvSpPr>
        <p:spPr/>
        <p:txBody>
          <a:bodyPr/>
          <a:p>
            <a:endParaRPr lang="zh-CN" altLang="en-US"/>
          </a:p>
        </p:txBody>
      </p:sp>
      <p:sp>
        <p:nvSpPr>
          <p:cNvPr id="1048744"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pic>
        <p:nvPicPr>
          <p:cNvPr id="2097189" name="内容占位符 4"/>
          <p:cNvPicPr>
            <a:picLocks noGrp="1" noChangeAspect="1"/>
          </p:cNvPicPr>
          <p:nvPr>
            <p:ph idx="1"/>
          </p:nvPr>
        </p:nvPicPr>
        <p:blipFill>
          <a:blip r:embed="rId1"/>
          <a:stretch>
            <a:fillRect/>
          </a:stretch>
        </p:blipFill>
        <p:spPr>
          <a:xfrm>
            <a:off x="579756" y="1352551"/>
            <a:ext cx="4636974" cy="1723256"/>
          </a:xfrm>
          <a:prstGeom prst="rect">
            <a:avLst/>
          </a:prstGeom>
        </p:spPr>
      </p:pic>
      <p:sp>
        <p:nvSpPr>
          <p:cNvPr id="1048745" name="标题 1"/>
          <p:cNvSpPr>
            <a:spLocks noGrp="1"/>
          </p:cNvSpPr>
          <p:nvPr>
            <p:ph type="title"/>
          </p:nvPr>
        </p:nvSpPr>
        <p:spPr/>
        <p:txBody>
          <a:bodyPr/>
          <a:p>
            <a:r>
              <a:rPr lang="zh-CN" altLang="en-US" dirty="0">
                <a:sym typeface="+mn-ea"/>
              </a:rPr>
              <a:t>2、曲直性</a:t>
            </a:r>
            <a:endParaRPr lang="zh-CN" altLang="en-US"/>
          </a:p>
        </p:txBody>
      </p:sp>
      <p:sp>
        <p:nvSpPr>
          <p:cNvPr id="1048746" name="文本占位符 3"/>
          <p:cNvSpPr>
            <a:spLocks noGrp="1"/>
          </p:cNvSpPr>
          <p:nvPr>
            <p:ph type="body" orient="vert" sz="quarter" idx="13"/>
          </p:nvPr>
        </p:nvSpPr>
        <p:spPr/>
        <p:txBody>
          <a:bodyPr/>
          <a:p>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pic>
        <p:nvPicPr>
          <p:cNvPr id="2097190" name="内容占位符 4"/>
          <p:cNvPicPr>
            <a:picLocks noGrp="1" noChangeAspect="1"/>
          </p:cNvPicPr>
          <p:nvPr>
            <p:ph idx="1"/>
          </p:nvPr>
        </p:nvPicPr>
        <p:blipFill rotWithShape="1">
          <a:blip r:embed="rId1"/>
          <a:srcRect l="25802"/>
          <a:stretch>
            <a:fillRect/>
          </a:stretch>
        </p:blipFill>
        <p:spPr>
          <a:xfrm>
            <a:off x="457200" y="1275606"/>
            <a:ext cx="3342853" cy="3028950"/>
          </a:xfrm>
          <a:prstGeom prst="rect">
            <a:avLst/>
          </a:prstGeom>
        </p:spPr>
      </p:pic>
      <p:sp>
        <p:nvSpPr>
          <p:cNvPr id="1048747" name="标题 1"/>
          <p:cNvSpPr>
            <a:spLocks noGrp="1"/>
          </p:cNvSpPr>
          <p:nvPr>
            <p:ph type="title"/>
          </p:nvPr>
        </p:nvSpPr>
        <p:spPr/>
        <p:txBody>
          <a:bodyPr/>
          <a:p>
            <a:endParaRPr lang="zh-CN" altLang="en-US"/>
          </a:p>
        </p:txBody>
      </p:sp>
      <p:sp>
        <p:nvSpPr>
          <p:cNvPr id="1048748"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endParaRPr lang="en-US" altLang="zh-CN" sz="1400" dirty="0">
              <a:solidFill>
                <a:schemeClr val="bg1"/>
              </a:solidFill>
              <a:latin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pic>
        <p:nvPicPr>
          <p:cNvPr id="2097191" name="内容占位符 4"/>
          <p:cNvPicPr>
            <a:picLocks noGrp="1" noChangeAspect="1"/>
          </p:cNvPicPr>
          <p:nvPr>
            <p:ph idx="1"/>
          </p:nvPr>
        </p:nvPicPr>
        <p:blipFill rotWithShape="1">
          <a:blip r:embed="rId1"/>
          <a:srcRect l="17329"/>
          <a:stretch>
            <a:fillRect/>
          </a:stretch>
        </p:blipFill>
        <p:spPr>
          <a:xfrm>
            <a:off x="457200" y="1635646"/>
            <a:ext cx="3827988" cy="2087880"/>
          </a:xfrm>
          <a:prstGeom prst="rect">
            <a:avLst/>
          </a:prstGeom>
        </p:spPr>
      </p:pic>
      <p:sp>
        <p:nvSpPr>
          <p:cNvPr id="1048749" name="标题 1"/>
          <p:cNvSpPr>
            <a:spLocks noGrp="1"/>
          </p:cNvSpPr>
          <p:nvPr>
            <p:ph type="title"/>
          </p:nvPr>
        </p:nvSpPr>
        <p:spPr/>
        <p:txBody>
          <a:bodyPr/>
          <a:p>
            <a:endParaRPr lang="zh-CN" altLang="en-US"/>
          </a:p>
        </p:txBody>
      </p:sp>
      <p:sp>
        <p:nvSpPr>
          <p:cNvPr id="1048750"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pic>
        <p:nvPicPr>
          <p:cNvPr id="2097192" name="内容占位符 4"/>
          <p:cNvPicPr>
            <a:picLocks noGrp="1" noChangeAspect="1"/>
          </p:cNvPicPr>
          <p:nvPr>
            <p:ph idx="1"/>
          </p:nvPr>
        </p:nvPicPr>
        <p:blipFill>
          <a:blip r:embed="rId1"/>
          <a:stretch>
            <a:fillRect/>
          </a:stretch>
        </p:blipFill>
        <p:spPr>
          <a:xfrm>
            <a:off x="584200" y="1200150"/>
            <a:ext cx="5314950" cy="1981200"/>
          </a:xfrm>
          <a:prstGeom prst="rect">
            <a:avLst/>
          </a:prstGeom>
        </p:spPr>
      </p:pic>
      <p:sp>
        <p:nvSpPr>
          <p:cNvPr id="1048751" name="标题 1"/>
          <p:cNvSpPr>
            <a:spLocks noGrp="1"/>
          </p:cNvSpPr>
          <p:nvPr>
            <p:ph type="title"/>
          </p:nvPr>
        </p:nvSpPr>
        <p:spPr>
          <a:xfrm>
            <a:off x="434975" y="205979"/>
            <a:ext cx="6923112" cy="857250"/>
          </a:xfrm>
        </p:spPr>
        <p:txBody>
          <a:bodyPr/>
          <a:p>
            <a:r>
              <a:rPr lang="zh-CN" altLang="en-US" dirty="0">
                <a:sym typeface="+mn-ea"/>
              </a:rPr>
              <a:t>3、封闭性</a:t>
            </a:r>
            <a:endParaRPr lang="zh-CN" altLang="en-US"/>
          </a:p>
        </p:txBody>
      </p:sp>
      <p:sp>
        <p:nvSpPr>
          <p:cNvPr id="1048752" name="文本占位符 3"/>
          <p:cNvSpPr>
            <a:spLocks noGrp="1"/>
          </p:cNvSpPr>
          <p:nvPr>
            <p:ph type="body" orient="vert" sz="quarter" idx="13"/>
          </p:nvPr>
        </p:nvSpPr>
        <p:spPr/>
        <p:txBody>
          <a:bodyPr/>
          <a:p>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pic>
        <p:nvPicPr>
          <p:cNvPr id="2097193" name="内容占位符 4"/>
          <p:cNvPicPr>
            <a:picLocks noGrp="1" noChangeAspect="1"/>
          </p:cNvPicPr>
          <p:nvPr>
            <p:ph idx="1"/>
          </p:nvPr>
        </p:nvPicPr>
        <p:blipFill rotWithShape="1">
          <a:blip r:embed="rId1"/>
          <a:srcRect l="14223"/>
          <a:stretch>
            <a:fillRect/>
          </a:stretch>
        </p:blipFill>
        <p:spPr>
          <a:xfrm>
            <a:off x="457200" y="1491630"/>
            <a:ext cx="3970734" cy="2181225"/>
          </a:xfrm>
          <a:prstGeom prst="rect">
            <a:avLst/>
          </a:prstGeom>
        </p:spPr>
      </p:pic>
      <p:sp>
        <p:nvSpPr>
          <p:cNvPr id="1048753" name="标题 1"/>
          <p:cNvSpPr>
            <a:spLocks noGrp="1"/>
          </p:cNvSpPr>
          <p:nvPr>
            <p:ph type="title"/>
          </p:nvPr>
        </p:nvSpPr>
        <p:spPr/>
        <p:txBody>
          <a:bodyPr/>
          <a:p>
            <a:endParaRPr lang="zh-CN" altLang="en-US"/>
          </a:p>
        </p:txBody>
      </p:sp>
      <p:sp>
        <p:nvSpPr>
          <p:cNvPr id="1048754"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pic>
        <p:nvPicPr>
          <p:cNvPr id="2097194" name="内容占位符 4"/>
          <p:cNvPicPr>
            <a:picLocks noGrp="1" noChangeAspect="1"/>
          </p:cNvPicPr>
          <p:nvPr>
            <p:ph idx="1"/>
          </p:nvPr>
        </p:nvPicPr>
        <p:blipFill rotWithShape="1">
          <a:blip r:embed="rId1"/>
          <a:srcRect t="13746"/>
          <a:stretch>
            <a:fillRect/>
          </a:stretch>
        </p:blipFill>
        <p:spPr>
          <a:xfrm>
            <a:off x="451434" y="1995686"/>
            <a:ext cx="5229225" cy="1355601"/>
          </a:xfrm>
          <a:prstGeom prst="rect">
            <a:avLst/>
          </a:prstGeom>
        </p:spPr>
      </p:pic>
      <p:sp>
        <p:nvSpPr>
          <p:cNvPr id="1048755" name="标题 1"/>
          <p:cNvSpPr>
            <a:spLocks noGrp="1"/>
          </p:cNvSpPr>
          <p:nvPr>
            <p:ph type="title"/>
          </p:nvPr>
        </p:nvSpPr>
        <p:spPr/>
        <p:txBody>
          <a:bodyPr/>
          <a:p>
            <a:endParaRPr lang="zh-CN" altLang="en-US"/>
          </a:p>
        </p:txBody>
      </p:sp>
      <p:sp>
        <p:nvSpPr>
          <p:cNvPr id="1048756"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757" name="标题 1"/>
          <p:cNvSpPr>
            <a:spLocks noGrp="1"/>
          </p:cNvSpPr>
          <p:nvPr>
            <p:ph type="title"/>
          </p:nvPr>
        </p:nvSpPr>
        <p:spPr/>
        <p:txBody>
          <a:bodyPr/>
          <a:p>
            <a:r>
              <a:rPr lang="zh-CN" altLang="en-US" dirty="0"/>
              <a:t>高频考点</a:t>
            </a:r>
            <a:r>
              <a:rPr lang="en-US" altLang="zh-CN" dirty="0"/>
              <a:t>38 </a:t>
            </a:r>
            <a:r>
              <a:rPr lang="zh-CN" altLang="en-US" dirty="0"/>
              <a:t>数量类（一）</a:t>
            </a:r>
            <a:endParaRPr lang="zh-CN" altLang="en-US" dirty="0"/>
          </a:p>
        </p:txBody>
      </p:sp>
      <p:sp>
        <p:nvSpPr>
          <p:cNvPr id="1048758" name="内容占位符 2"/>
          <p:cNvSpPr>
            <a:spLocks noGrp="1"/>
          </p:cNvSpPr>
          <p:nvPr>
            <p:ph idx="1"/>
          </p:nvPr>
        </p:nvSpPr>
        <p:spPr/>
        <p:txBody>
          <a:bodyPr/>
          <a:p>
            <a:r>
              <a:rPr lang="zh-CN" altLang="en-US" dirty="0"/>
              <a:t>图形中的部分或整体转化为数字，其数字会呈现一定规律。</a:t>
            </a:r>
            <a:endParaRPr lang="en-US" altLang="zh-CN" dirty="0"/>
          </a:p>
          <a:p>
            <a:r>
              <a:rPr lang="zh-CN" altLang="en-US" dirty="0"/>
              <a:t>数什么？</a:t>
            </a:r>
            <a:endParaRPr lang="en-US" altLang="zh-CN" dirty="0"/>
          </a:p>
          <a:p>
            <a:r>
              <a:rPr lang="zh-CN" altLang="en-US" dirty="0"/>
              <a:t>数字呈现的规律？</a:t>
            </a:r>
            <a:endParaRPr lang="en-US" altLang="zh-CN" dirty="0"/>
          </a:p>
        </p:txBody>
      </p:sp>
      <p:sp>
        <p:nvSpPr>
          <p:cNvPr id="1048759"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760" name="标题 1"/>
          <p:cNvSpPr>
            <a:spLocks noGrp="1"/>
          </p:cNvSpPr>
          <p:nvPr>
            <p:ph type="title"/>
          </p:nvPr>
        </p:nvSpPr>
        <p:spPr/>
        <p:txBody>
          <a:bodyPr/>
          <a:p>
            <a:r>
              <a:rPr lang="zh-CN" altLang="en-US" dirty="0"/>
              <a:t>数什么？</a:t>
            </a:r>
            <a:endParaRPr lang="zh-CN" altLang="en-US" dirty="0"/>
          </a:p>
        </p:txBody>
      </p:sp>
      <p:sp>
        <p:nvSpPr>
          <p:cNvPr id="1048761" name="竖排文字占位符 3"/>
          <p:cNvSpPr>
            <a:spLocks noGrp="1"/>
          </p:cNvSpPr>
          <p:nvPr>
            <p:ph type="body" orient="vert" sz="quarter" idx="13"/>
          </p:nvPr>
        </p:nvSpPr>
        <p:spPr/>
        <p:txBody>
          <a:bodyPr/>
          <a:p>
            <a:endParaRPr lang="zh-CN" altLang="en-US"/>
          </a:p>
        </p:txBody>
      </p:sp>
      <p:cxnSp>
        <p:nvCxnSpPr>
          <p:cNvPr id="3145730" name="直接连接符 17"/>
          <p:cNvCxnSpPr>
            <a:cxnSpLocks noChangeShapeType="1"/>
          </p:cNvCxnSpPr>
          <p:nvPr/>
        </p:nvCxnSpPr>
        <p:spPr bwMode="auto">
          <a:xfrm flipV="1">
            <a:off x="1003350" y="3003798"/>
            <a:ext cx="3136602" cy="70445"/>
          </a:xfrm>
          <a:prstGeom prst="line">
            <a:avLst/>
          </a:prstGeom>
          <a:noFill/>
          <a:ln w="76200">
            <a:solidFill>
              <a:srgbClr val="FFFF00"/>
            </a:solidFill>
            <a:round/>
          </a:ln>
        </p:spPr>
      </p:cxnSp>
      <p:cxnSp>
        <p:nvCxnSpPr>
          <p:cNvPr id="3145731" name="直接连接符 18"/>
          <p:cNvCxnSpPr>
            <a:cxnSpLocks noChangeShapeType="1"/>
          </p:cNvCxnSpPr>
          <p:nvPr/>
        </p:nvCxnSpPr>
        <p:spPr bwMode="auto">
          <a:xfrm flipH="1">
            <a:off x="971600" y="1275606"/>
            <a:ext cx="2111376" cy="1825625"/>
          </a:xfrm>
          <a:prstGeom prst="line">
            <a:avLst/>
          </a:prstGeom>
          <a:noFill/>
          <a:ln w="76200">
            <a:solidFill>
              <a:srgbClr val="FFFF00"/>
            </a:solidFill>
            <a:round/>
          </a:ln>
        </p:spPr>
      </p:cxnSp>
      <p:cxnSp>
        <p:nvCxnSpPr>
          <p:cNvPr id="3145732" name="直接箭头连接符 6"/>
          <p:cNvCxnSpPr>
            <a:cxnSpLocks noChangeShapeType="1"/>
          </p:cNvCxnSpPr>
          <p:nvPr/>
        </p:nvCxnSpPr>
        <p:spPr bwMode="auto">
          <a:xfrm>
            <a:off x="1973883" y="1670842"/>
            <a:ext cx="787400" cy="1803400"/>
          </a:xfrm>
          <a:prstGeom prst="straightConnector1">
            <a:avLst/>
          </a:prstGeom>
          <a:noFill/>
          <a:ln w="76200">
            <a:solidFill>
              <a:srgbClr val="FFFF00"/>
            </a:solidFill>
            <a:round/>
          </a:ln>
        </p:spPr>
      </p:cxnSp>
      <p:sp>
        <p:nvSpPr>
          <p:cNvPr id="1048762" name="椭圆 7"/>
          <p:cNvSpPr>
            <a:spLocks noChangeArrowheads="1"/>
          </p:cNvSpPr>
          <p:nvPr/>
        </p:nvSpPr>
        <p:spPr bwMode="auto">
          <a:xfrm>
            <a:off x="946167" y="2988518"/>
            <a:ext cx="169863" cy="171450"/>
          </a:xfrm>
          <a:prstGeom prst="ellipse">
            <a:avLst/>
          </a:prstGeom>
          <a:solidFill>
            <a:schemeClr val="bg1"/>
          </a:solidFill>
          <a:ln w="9525">
            <a:solidFill>
              <a:schemeClr val="bg1"/>
            </a:solidFill>
            <a:round/>
          </a:ln>
        </p:spPr>
        <p:txBody>
          <a:bodyPr/>
          <a:p>
            <a:pPr>
              <a:buFont typeface="Arial" panose="020B0604020202020204" pitchFamily="34" charset="0"/>
              <a:buNone/>
            </a:pPr>
            <a:endParaRPr lang="zh-CN" altLang="en-US">
              <a:solidFill>
                <a:srgbClr val="000000"/>
              </a:solidFill>
              <a:latin typeface="Calibri" panose="020F0502020204030204" charset="0"/>
            </a:endParaRPr>
          </a:p>
        </p:txBody>
      </p:sp>
      <p:sp>
        <p:nvSpPr>
          <p:cNvPr id="1048763" name="内容占位符 16"/>
          <p:cNvSpPr>
            <a:spLocks noGrp="1"/>
          </p:cNvSpPr>
          <p:nvPr>
            <p:ph idx="1"/>
          </p:nvPr>
        </p:nvSpPr>
        <p:spPr/>
        <p:txBody>
          <a:bodyPr/>
          <a:p>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764" name="标题 1"/>
          <p:cNvSpPr>
            <a:spLocks noGrp="1"/>
          </p:cNvSpPr>
          <p:nvPr>
            <p:ph type="title"/>
          </p:nvPr>
        </p:nvSpPr>
        <p:spPr/>
        <p:txBody>
          <a:bodyPr/>
          <a:p>
            <a:r>
              <a:rPr lang="zh-CN" altLang="en-US" dirty="0"/>
              <a:t>数什么？</a:t>
            </a:r>
            <a:endParaRPr lang="zh-CN" altLang="en-US" dirty="0"/>
          </a:p>
        </p:txBody>
      </p:sp>
      <p:sp>
        <p:nvSpPr>
          <p:cNvPr id="1048765" name="竖排文字占位符 3"/>
          <p:cNvSpPr>
            <a:spLocks noGrp="1"/>
          </p:cNvSpPr>
          <p:nvPr>
            <p:ph type="body" orient="vert" sz="quarter" idx="13"/>
          </p:nvPr>
        </p:nvSpPr>
        <p:spPr/>
        <p:txBody>
          <a:bodyPr/>
          <a:p>
            <a:endParaRPr lang="zh-CN" altLang="en-US"/>
          </a:p>
        </p:txBody>
      </p:sp>
      <p:cxnSp>
        <p:nvCxnSpPr>
          <p:cNvPr id="3145733" name="直接连接符 17"/>
          <p:cNvCxnSpPr>
            <a:cxnSpLocks noChangeShapeType="1"/>
          </p:cNvCxnSpPr>
          <p:nvPr/>
        </p:nvCxnSpPr>
        <p:spPr bwMode="auto">
          <a:xfrm flipV="1">
            <a:off x="1003350" y="3003798"/>
            <a:ext cx="3136602" cy="70445"/>
          </a:xfrm>
          <a:prstGeom prst="line">
            <a:avLst/>
          </a:prstGeom>
          <a:noFill/>
          <a:ln w="76200">
            <a:solidFill>
              <a:srgbClr val="FFFF00"/>
            </a:solidFill>
            <a:round/>
          </a:ln>
        </p:spPr>
      </p:cxnSp>
      <p:cxnSp>
        <p:nvCxnSpPr>
          <p:cNvPr id="3145734" name="直接连接符 18"/>
          <p:cNvCxnSpPr>
            <a:cxnSpLocks noChangeShapeType="1"/>
          </p:cNvCxnSpPr>
          <p:nvPr/>
        </p:nvCxnSpPr>
        <p:spPr bwMode="auto">
          <a:xfrm flipH="1">
            <a:off x="971600" y="1275606"/>
            <a:ext cx="2111376" cy="1825625"/>
          </a:xfrm>
          <a:prstGeom prst="line">
            <a:avLst/>
          </a:prstGeom>
          <a:noFill/>
          <a:ln w="76200">
            <a:solidFill>
              <a:srgbClr val="FFFF00"/>
            </a:solidFill>
            <a:round/>
          </a:ln>
        </p:spPr>
      </p:cxnSp>
      <p:cxnSp>
        <p:nvCxnSpPr>
          <p:cNvPr id="3145735" name="直接箭头连接符 6"/>
          <p:cNvCxnSpPr>
            <a:cxnSpLocks noChangeShapeType="1"/>
          </p:cNvCxnSpPr>
          <p:nvPr/>
        </p:nvCxnSpPr>
        <p:spPr bwMode="auto">
          <a:xfrm>
            <a:off x="1973883" y="1670842"/>
            <a:ext cx="787400" cy="1803400"/>
          </a:xfrm>
          <a:prstGeom prst="straightConnector1">
            <a:avLst/>
          </a:prstGeom>
          <a:noFill/>
          <a:ln w="76200">
            <a:solidFill>
              <a:srgbClr val="FFFF00"/>
            </a:solidFill>
            <a:round/>
          </a:ln>
        </p:spPr>
      </p:cxnSp>
      <p:sp>
        <p:nvSpPr>
          <p:cNvPr id="1048766" name="椭圆 7"/>
          <p:cNvSpPr>
            <a:spLocks noChangeArrowheads="1"/>
          </p:cNvSpPr>
          <p:nvPr/>
        </p:nvSpPr>
        <p:spPr bwMode="auto">
          <a:xfrm>
            <a:off x="946167" y="2988518"/>
            <a:ext cx="169863" cy="171450"/>
          </a:xfrm>
          <a:prstGeom prst="ellipse">
            <a:avLst/>
          </a:prstGeom>
          <a:solidFill>
            <a:schemeClr val="bg1"/>
          </a:solidFill>
          <a:ln w="9525">
            <a:solidFill>
              <a:schemeClr val="bg1"/>
            </a:solidFill>
            <a:round/>
          </a:ln>
        </p:spPr>
        <p:txBody>
          <a:bodyPr/>
          <a:p>
            <a:pPr>
              <a:buFont typeface="Arial" panose="020B0604020202020204" pitchFamily="34" charset="0"/>
              <a:buNone/>
            </a:pPr>
            <a:endParaRPr lang="zh-CN" altLang="en-US">
              <a:solidFill>
                <a:srgbClr val="000000"/>
              </a:solidFill>
              <a:latin typeface="Calibri" panose="020F0502020204030204" charset="0"/>
            </a:endParaRPr>
          </a:p>
        </p:txBody>
      </p:sp>
      <p:sp>
        <p:nvSpPr>
          <p:cNvPr id="1048767" name="内容占位符 2"/>
          <p:cNvSpPr>
            <a:spLocks noGrp="1"/>
          </p:cNvSpPr>
          <p:nvPr>
            <p:ph idx="1"/>
          </p:nvPr>
        </p:nvSpPr>
        <p:spPr>
          <a:xfrm>
            <a:off x="539552" y="3702295"/>
            <a:ext cx="5770984" cy="3394472"/>
          </a:xfrm>
        </p:spPr>
        <p:txBody>
          <a:bodyPr/>
          <a:p>
            <a:r>
              <a:rPr lang="zh-CN" altLang="en-US" b="1" dirty="0"/>
              <a:t>点、线、角、面、素</a:t>
            </a:r>
            <a:endParaRPr lang="en-US" altLang="zh-CN"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605" name="标题 1"/>
          <p:cNvSpPr>
            <a:spLocks noGrp="1"/>
          </p:cNvSpPr>
          <p:nvPr>
            <p:ph type="title"/>
          </p:nvPr>
        </p:nvSpPr>
        <p:spPr/>
        <p:txBody>
          <a:bodyPr/>
          <a:p>
            <a:r>
              <a:rPr lang="zh-CN" altLang="en-US" dirty="0"/>
              <a:t>高频考点</a:t>
            </a:r>
            <a:r>
              <a:rPr lang="en-US" altLang="zh-CN" dirty="0"/>
              <a:t>35 </a:t>
            </a:r>
            <a:r>
              <a:rPr lang="zh-CN" altLang="en-US" dirty="0"/>
              <a:t>位置类</a:t>
            </a:r>
            <a:endParaRPr lang="zh-CN" altLang="en-US" dirty="0"/>
          </a:p>
        </p:txBody>
      </p:sp>
      <p:sp>
        <p:nvSpPr>
          <p:cNvPr id="1048606" name="内容占位符 2"/>
          <p:cNvSpPr>
            <a:spLocks noGrp="1"/>
          </p:cNvSpPr>
          <p:nvPr>
            <p:ph idx="1"/>
          </p:nvPr>
        </p:nvSpPr>
        <p:spPr/>
        <p:txBody>
          <a:bodyPr/>
          <a:p>
            <a:r>
              <a:rPr lang="zh-CN" altLang="en-US" dirty="0"/>
              <a:t>动态位置</a:t>
            </a:r>
            <a:endParaRPr lang="en-US" altLang="zh-CN" dirty="0"/>
          </a:p>
          <a:p>
            <a:r>
              <a:rPr lang="zh-CN" altLang="en-US" dirty="0"/>
              <a:t>静态位置</a:t>
            </a:r>
            <a:endParaRPr lang="zh-CN" altLang="en-US" dirty="0"/>
          </a:p>
        </p:txBody>
      </p:sp>
      <p:sp>
        <p:nvSpPr>
          <p:cNvPr id="1048607"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768" name="标题 1"/>
          <p:cNvSpPr>
            <a:spLocks noGrp="1"/>
          </p:cNvSpPr>
          <p:nvPr>
            <p:ph type="title"/>
          </p:nvPr>
        </p:nvSpPr>
        <p:spPr/>
        <p:txBody>
          <a:bodyPr/>
          <a:p>
            <a:r>
              <a:rPr lang="zh-CN" altLang="en-US" dirty="0">
                <a:sym typeface="+mn-ea"/>
              </a:rPr>
              <a:t>点</a:t>
            </a:r>
            <a:endParaRPr lang="zh-CN" altLang="en-US" dirty="0"/>
          </a:p>
        </p:txBody>
      </p:sp>
      <p:sp>
        <p:nvSpPr>
          <p:cNvPr id="1048769" name="内容占位符 2"/>
          <p:cNvSpPr>
            <a:spLocks noGrp="1"/>
          </p:cNvSpPr>
          <p:nvPr>
            <p:ph idx="1"/>
          </p:nvPr>
        </p:nvSpPr>
        <p:spPr>
          <a:xfrm>
            <a:off x="3563888" y="1203514"/>
            <a:ext cx="5770984" cy="3394472"/>
          </a:xfrm>
        </p:spPr>
        <p:txBody>
          <a:bodyPr/>
          <a:p>
            <a:r>
              <a:rPr lang="zh-CN" altLang="en-US" b="1" dirty="0">
                <a:solidFill>
                  <a:srgbClr val="FFFF00"/>
                </a:solidFill>
              </a:rPr>
              <a:t>交点</a:t>
            </a:r>
            <a:endParaRPr lang="en-US" altLang="zh-CN" b="1" dirty="0">
              <a:solidFill>
                <a:srgbClr val="FFFF00"/>
              </a:solidFill>
            </a:endParaRPr>
          </a:p>
          <a:p>
            <a:r>
              <a:rPr lang="zh-CN" altLang="en-US" b="1" dirty="0">
                <a:solidFill>
                  <a:srgbClr val="FFFF00"/>
                </a:solidFill>
              </a:rPr>
              <a:t>顶点</a:t>
            </a:r>
            <a:endParaRPr lang="en-US" altLang="zh-CN" b="1" dirty="0">
              <a:solidFill>
                <a:srgbClr val="FFFF00"/>
              </a:solidFill>
            </a:endParaRPr>
          </a:p>
          <a:p>
            <a:r>
              <a:rPr lang="zh-CN" altLang="en-US" b="1" dirty="0">
                <a:solidFill>
                  <a:srgbClr val="FFFF00"/>
                </a:solidFill>
              </a:rPr>
              <a:t>切点</a:t>
            </a:r>
            <a:endParaRPr lang="en-US" altLang="zh-CN" b="1" dirty="0">
              <a:solidFill>
                <a:srgbClr val="FFFF00"/>
              </a:solidFill>
            </a:endParaRPr>
          </a:p>
          <a:p>
            <a:r>
              <a:rPr lang="zh-CN" altLang="en-US" b="1" dirty="0">
                <a:solidFill>
                  <a:srgbClr val="FFFF00"/>
                </a:solidFill>
              </a:rPr>
              <a:t>端点</a:t>
            </a:r>
            <a:endParaRPr lang="en-US" altLang="zh-CN" b="1" dirty="0">
              <a:solidFill>
                <a:srgbClr val="FFFF00"/>
              </a:solidFill>
            </a:endParaRPr>
          </a:p>
          <a:p>
            <a:r>
              <a:rPr lang="zh-CN" altLang="en-US" b="1" dirty="0">
                <a:solidFill>
                  <a:srgbClr val="FFFF00"/>
                </a:solidFill>
              </a:rPr>
              <a:t>实心点</a:t>
            </a:r>
            <a:endParaRPr lang="zh-CN" altLang="en-US" b="1" dirty="0">
              <a:solidFill>
                <a:srgbClr val="FFFF00"/>
              </a:solidFill>
            </a:endParaRPr>
          </a:p>
        </p:txBody>
      </p:sp>
      <p:sp>
        <p:nvSpPr>
          <p:cNvPr id="1048770" name="文本占位符 3"/>
          <p:cNvSpPr>
            <a:spLocks noGrp="1"/>
          </p:cNvSpPr>
          <p:nvPr>
            <p:ph type="body" orient="vert" sz="quarter" idx="13"/>
          </p:nvPr>
        </p:nvSpPr>
        <p:spPr/>
        <p:txBody>
          <a:bodyPr/>
          <a:p>
            <a:endParaRPr lang="zh-CN" altLang="en-US"/>
          </a:p>
        </p:txBody>
      </p:sp>
      <p:grpSp>
        <p:nvGrpSpPr>
          <p:cNvPr id="282" name="组合 5"/>
          <p:cNvGrpSpPr/>
          <p:nvPr/>
        </p:nvGrpSpPr>
        <p:grpSpPr>
          <a:xfrm>
            <a:off x="611560" y="1230218"/>
            <a:ext cx="2454275" cy="2370237"/>
            <a:chOff x="904875" y="1393726"/>
            <a:chExt cx="2454275" cy="2370237"/>
          </a:xfrm>
        </p:grpSpPr>
        <p:grpSp>
          <p:nvGrpSpPr>
            <p:cNvPr id="283" name="组合 6"/>
            <p:cNvGrpSpPr/>
            <p:nvPr/>
          </p:nvGrpSpPr>
          <p:grpSpPr>
            <a:xfrm>
              <a:off x="904875" y="1393726"/>
              <a:ext cx="2454275" cy="2370237"/>
              <a:chOff x="904875" y="1412776"/>
              <a:chExt cx="2454275" cy="2370237"/>
            </a:xfrm>
          </p:grpSpPr>
          <p:cxnSp>
            <p:nvCxnSpPr>
              <p:cNvPr id="3145736" name="直接连接符 8"/>
              <p:cNvCxnSpPr/>
              <p:nvPr/>
            </p:nvCxnSpPr>
            <p:spPr bwMode="auto">
              <a:xfrm flipV="1">
                <a:off x="1044575" y="1412776"/>
                <a:ext cx="1731963" cy="1379637"/>
              </a:xfrm>
              <a:prstGeom prst="line">
                <a:avLst/>
              </a:prstGeom>
              <a:ln w="76200">
                <a:solidFill>
                  <a:schemeClr val="bg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145737" name="直接连接符 9"/>
              <p:cNvCxnSpPr/>
              <p:nvPr/>
            </p:nvCxnSpPr>
            <p:spPr bwMode="auto">
              <a:xfrm>
                <a:off x="1984375" y="1412776"/>
                <a:ext cx="1368425" cy="1039959"/>
              </a:xfrm>
              <a:prstGeom prst="line">
                <a:avLst/>
              </a:prstGeom>
              <a:ln w="76200">
                <a:solidFill>
                  <a:schemeClr val="bg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145738" name="直接连接符 10"/>
              <p:cNvCxnSpPr/>
              <p:nvPr/>
            </p:nvCxnSpPr>
            <p:spPr bwMode="auto">
              <a:xfrm flipH="1">
                <a:off x="2466976" y="2408927"/>
                <a:ext cx="892174" cy="1374086"/>
              </a:xfrm>
              <a:prstGeom prst="line">
                <a:avLst/>
              </a:prstGeom>
              <a:ln w="76200">
                <a:solidFill>
                  <a:schemeClr val="bg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145739" name="直接连接符 11"/>
              <p:cNvCxnSpPr/>
              <p:nvPr/>
            </p:nvCxnSpPr>
            <p:spPr bwMode="auto">
              <a:xfrm>
                <a:off x="904875" y="3320988"/>
                <a:ext cx="2447925" cy="0"/>
              </a:xfrm>
              <a:prstGeom prst="line">
                <a:avLst/>
              </a:prstGeom>
              <a:ln w="76200">
                <a:solidFill>
                  <a:schemeClr val="bg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145740" name="直接连接符 12"/>
              <p:cNvCxnSpPr/>
              <p:nvPr/>
            </p:nvCxnSpPr>
            <p:spPr bwMode="auto">
              <a:xfrm flipH="1" flipV="1">
                <a:off x="1227139" y="2060849"/>
                <a:ext cx="823963" cy="1599865"/>
              </a:xfrm>
              <a:prstGeom prst="line">
                <a:avLst/>
              </a:prstGeom>
              <a:ln w="76200">
                <a:solidFill>
                  <a:schemeClr val="bg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1048771" name="椭圆 7"/>
            <p:cNvSpPr>
              <a:spLocks noChangeArrowheads="1"/>
            </p:cNvSpPr>
            <p:nvPr/>
          </p:nvSpPr>
          <p:spPr bwMode="auto">
            <a:xfrm>
              <a:off x="2303103" y="2317750"/>
              <a:ext cx="720725" cy="723900"/>
            </a:xfrm>
            <a:prstGeom prst="ellipse">
              <a:avLst/>
            </a:prstGeom>
            <a:noFill/>
            <a:ln w="76200" algn="ctr">
              <a:solidFill>
                <a:schemeClr val="bg1"/>
              </a:solidFill>
              <a:rou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en-US" sz="2800" baseline="-25000">
                <a:solidFill>
                  <a:srgbClr val="000000"/>
                </a:solidFill>
                <a:latin typeface="楷体_GB2312" pitchFamily="49" charset="-122"/>
              </a:endParaRPr>
            </a:p>
          </p:txBody>
        </p:sp>
      </p:grpSp>
      <p:sp>
        <p:nvSpPr>
          <p:cNvPr id="1048772" name="椭圆 13"/>
          <p:cNvSpPr>
            <a:spLocks noChangeArrowheads="1"/>
          </p:cNvSpPr>
          <p:nvPr/>
        </p:nvSpPr>
        <p:spPr bwMode="auto">
          <a:xfrm>
            <a:off x="1736132" y="2028398"/>
            <a:ext cx="169863" cy="171450"/>
          </a:xfrm>
          <a:prstGeom prst="ellipse">
            <a:avLst/>
          </a:prstGeom>
          <a:solidFill>
            <a:srgbClr val="FFFF00"/>
          </a:solidFill>
          <a:ln w="9525">
            <a:noFill/>
            <a:round/>
          </a:ln>
        </p:spPr>
        <p:txBody>
          <a:bodyPr/>
          <a:p>
            <a:pPr>
              <a:buFont typeface="Arial" panose="020B0604020202020204" pitchFamily="34" charset="0"/>
              <a:buNone/>
            </a:pPr>
            <a:endParaRPr lang="zh-CN" altLang="en-US">
              <a:solidFill>
                <a:srgbClr val="000000"/>
              </a:solidFill>
              <a:latin typeface="Calibri" panose="020F0502020204030204" charset="0"/>
            </a:endParaRPr>
          </a:p>
        </p:txBody>
      </p:sp>
      <p:sp>
        <p:nvSpPr>
          <p:cNvPr id="1048773" name="椭圆 14"/>
          <p:cNvSpPr>
            <a:spLocks noChangeArrowheads="1"/>
          </p:cNvSpPr>
          <p:nvPr/>
        </p:nvSpPr>
        <p:spPr bwMode="auto">
          <a:xfrm>
            <a:off x="1482527" y="2430467"/>
            <a:ext cx="169863" cy="171450"/>
          </a:xfrm>
          <a:prstGeom prst="ellipse">
            <a:avLst/>
          </a:prstGeom>
          <a:solidFill>
            <a:srgbClr val="FFFF00"/>
          </a:solidFill>
          <a:ln w="9525">
            <a:noFill/>
            <a:round/>
          </a:ln>
        </p:spPr>
        <p:txBody>
          <a:bodyPr/>
          <a:p>
            <a:pPr>
              <a:buFont typeface="Arial" panose="020B0604020202020204" pitchFamily="34" charset="0"/>
              <a:buNone/>
            </a:pPr>
            <a:endParaRPr lang="zh-CN" altLang="en-US">
              <a:solidFill>
                <a:srgbClr val="000000"/>
              </a:solidFill>
              <a:latin typeface="Calibri" panose="020F050202020403020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774" name="标题 1"/>
          <p:cNvSpPr>
            <a:spLocks noGrp="1"/>
          </p:cNvSpPr>
          <p:nvPr>
            <p:ph type="title"/>
          </p:nvPr>
        </p:nvSpPr>
        <p:spPr/>
        <p:txBody>
          <a:bodyPr/>
          <a:p>
            <a:endParaRPr lang="zh-CN" altLang="en-US"/>
          </a:p>
        </p:txBody>
      </p:sp>
      <p:sp>
        <p:nvSpPr>
          <p:cNvPr id="1048775" name="内容占位符 2"/>
          <p:cNvSpPr>
            <a:spLocks noGrp="1"/>
          </p:cNvSpPr>
          <p:nvPr>
            <p:ph idx="1"/>
          </p:nvPr>
        </p:nvSpPr>
        <p:spPr/>
        <p:txBody>
          <a:bodyPr/>
          <a:p>
            <a:endParaRPr lang="zh-CN" altLang="en-US"/>
          </a:p>
        </p:txBody>
      </p:sp>
      <p:sp>
        <p:nvSpPr>
          <p:cNvPr id="1048776" name="竖排文字占位符 3"/>
          <p:cNvSpPr>
            <a:spLocks noGrp="1"/>
          </p:cNvSpPr>
          <p:nvPr>
            <p:ph type="body" orient="vert" sz="quarter" idx="13"/>
          </p:nvPr>
        </p:nvSpPr>
        <p:spPr/>
        <p:txBody>
          <a:bodyPr/>
          <a:p>
            <a:endParaRPr lang="zh-CN" altLang="en-US"/>
          </a:p>
        </p:txBody>
      </p:sp>
      <p:pic>
        <p:nvPicPr>
          <p:cNvPr id="2097195" name="officeArt object"/>
          <p:cNvPicPr/>
          <p:nvPr/>
        </p:nvPicPr>
        <p:blipFill>
          <a:blip r:embed="rId1"/>
          <a:stretch>
            <a:fillRect/>
          </a:stretch>
        </p:blipFill>
        <p:spPr>
          <a:xfrm>
            <a:off x="858416" y="1233229"/>
            <a:ext cx="4968552" cy="2208245"/>
          </a:xfrm>
          <a:prstGeom prst="rect">
            <a:avLst/>
          </a:prstGeom>
          <a:ln w="12700" cap="flat">
            <a:noFill/>
            <a:miter lim="400000"/>
            <a:headEnd/>
            <a:tailEnd/>
          </a:ln>
          <a:effectLst/>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777" name="标题 1"/>
          <p:cNvSpPr>
            <a:spLocks noGrp="1"/>
          </p:cNvSpPr>
          <p:nvPr>
            <p:ph type="title"/>
          </p:nvPr>
        </p:nvSpPr>
        <p:spPr/>
        <p:txBody>
          <a:bodyPr/>
          <a:p>
            <a:endParaRPr lang="zh-CN" altLang="en-US"/>
          </a:p>
        </p:txBody>
      </p:sp>
      <p:sp>
        <p:nvSpPr>
          <p:cNvPr id="1048778" name="内容占位符 2"/>
          <p:cNvSpPr>
            <a:spLocks noGrp="1"/>
          </p:cNvSpPr>
          <p:nvPr>
            <p:ph idx="1"/>
          </p:nvPr>
        </p:nvSpPr>
        <p:spPr/>
        <p:txBody>
          <a:bodyPr/>
          <a:p>
            <a:endParaRPr lang="zh-CN" altLang="en-US"/>
          </a:p>
        </p:txBody>
      </p:sp>
      <p:sp>
        <p:nvSpPr>
          <p:cNvPr id="1048779" name="竖排文字占位符 3"/>
          <p:cNvSpPr>
            <a:spLocks noGrp="1"/>
          </p:cNvSpPr>
          <p:nvPr>
            <p:ph type="body" orient="vert" sz="quarter" idx="13"/>
          </p:nvPr>
        </p:nvSpPr>
        <p:spPr/>
        <p:txBody>
          <a:bodyPr/>
          <a:p>
            <a:endParaRPr lang="zh-CN" altLang="en-US"/>
          </a:p>
        </p:txBody>
      </p:sp>
      <p:pic>
        <p:nvPicPr>
          <p:cNvPr id="2097196" name="officeArt object"/>
          <p:cNvPicPr/>
          <p:nvPr/>
        </p:nvPicPr>
        <p:blipFill>
          <a:blip r:embed="rId1"/>
          <a:stretch>
            <a:fillRect/>
          </a:stretch>
        </p:blipFill>
        <p:spPr>
          <a:xfrm>
            <a:off x="867127" y="1233229"/>
            <a:ext cx="4857001" cy="2255036"/>
          </a:xfrm>
          <a:prstGeom prst="rect">
            <a:avLst/>
          </a:prstGeom>
          <a:ln w="12700" cap="flat">
            <a:noFill/>
            <a:miter lim="400000"/>
            <a:headEnd/>
            <a:tailEnd/>
          </a:ln>
          <a:effectLst/>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780" name="标题 1"/>
          <p:cNvSpPr>
            <a:spLocks noGrp="1"/>
          </p:cNvSpPr>
          <p:nvPr>
            <p:ph type="title"/>
          </p:nvPr>
        </p:nvSpPr>
        <p:spPr/>
        <p:txBody>
          <a:bodyPr/>
          <a:p>
            <a:r>
              <a:rPr lang="zh-CN" altLang="en-US" dirty="0"/>
              <a:t>线</a:t>
            </a:r>
            <a:endParaRPr lang="zh-CN" altLang="en-US" dirty="0"/>
          </a:p>
        </p:txBody>
      </p:sp>
      <p:sp>
        <p:nvSpPr>
          <p:cNvPr id="1048781" name="内容占位符 2"/>
          <p:cNvSpPr>
            <a:spLocks noGrp="1"/>
          </p:cNvSpPr>
          <p:nvPr>
            <p:ph idx="1"/>
          </p:nvPr>
        </p:nvSpPr>
        <p:spPr/>
        <p:txBody>
          <a:bodyPr/>
          <a:p>
            <a:r>
              <a:rPr lang="zh-CN" altLang="en-US" dirty="0"/>
              <a:t>直线</a:t>
            </a:r>
            <a:endParaRPr lang="en-US" altLang="zh-CN" dirty="0"/>
          </a:p>
          <a:p>
            <a:r>
              <a:rPr lang="zh-CN" altLang="en-US" dirty="0"/>
              <a:t>曲线</a:t>
            </a:r>
            <a:endParaRPr lang="en-US" altLang="zh-CN" dirty="0"/>
          </a:p>
          <a:p>
            <a:r>
              <a:rPr lang="zh-CN" altLang="en-US" dirty="0"/>
              <a:t>汉字</a:t>
            </a:r>
            <a:r>
              <a:rPr lang="en-US" altLang="zh-CN" dirty="0"/>
              <a:t>/</a:t>
            </a:r>
            <a:r>
              <a:rPr lang="zh-CN" altLang="en-US" dirty="0"/>
              <a:t>英文字母笔划数</a:t>
            </a:r>
            <a:endParaRPr lang="en-US" altLang="zh-CN" dirty="0"/>
          </a:p>
          <a:p>
            <a:r>
              <a:rPr lang="zh-CN" altLang="en-US" dirty="0"/>
              <a:t>一笔画</a:t>
            </a:r>
            <a:endParaRPr lang="zh-CN" altLang="en-US" dirty="0"/>
          </a:p>
        </p:txBody>
      </p:sp>
      <p:sp>
        <p:nvSpPr>
          <p:cNvPr id="1048782"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783" name="标题 1"/>
          <p:cNvSpPr>
            <a:spLocks noGrp="1"/>
          </p:cNvSpPr>
          <p:nvPr>
            <p:ph type="title"/>
          </p:nvPr>
        </p:nvSpPr>
        <p:spPr/>
        <p:txBody>
          <a:bodyPr/>
          <a:p>
            <a:r>
              <a:rPr lang="zh-CN" altLang="en-US" dirty="0"/>
              <a:t>一笔画</a:t>
            </a:r>
            <a:endParaRPr lang="zh-CN" altLang="en-US" dirty="0"/>
          </a:p>
        </p:txBody>
      </p:sp>
      <p:sp>
        <p:nvSpPr>
          <p:cNvPr id="1048784" name="内容占位符 2"/>
          <p:cNvSpPr>
            <a:spLocks noGrp="1"/>
          </p:cNvSpPr>
          <p:nvPr>
            <p:ph idx="1"/>
          </p:nvPr>
        </p:nvSpPr>
        <p:spPr/>
        <p:txBody>
          <a:bodyPr/>
          <a:p>
            <a:r>
              <a:rPr lang="en-US" altLang="zh-CN" dirty="0"/>
              <a:t>1</a:t>
            </a:r>
            <a:r>
              <a:rPr lang="zh-CN" altLang="en-US" dirty="0"/>
              <a:t>、连通图</a:t>
            </a:r>
            <a:endParaRPr lang="en-US" altLang="zh-CN" dirty="0"/>
          </a:p>
          <a:p>
            <a:r>
              <a:rPr lang="en-US" altLang="zh-CN" dirty="0"/>
              <a:t>2</a:t>
            </a:r>
            <a:r>
              <a:rPr lang="zh-CN" altLang="en-US" dirty="0"/>
              <a:t>、奇点数为</a:t>
            </a:r>
            <a:r>
              <a:rPr lang="en-US" altLang="zh-CN" dirty="0"/>
              <a:t>0</a:t>
            </a:r>
            <a:r>
              <a:rPr lang="zh-CN" altLang="en-US" dirty="0"/>
              <a:t>或</a:t>
            </a:r>
            <a:r>
              <a:rPr lang="en-US" altLang="zh-CN" dirty="0"/>
              <a:t>2</a:t>
            </a:r>
            <a:endParaRPr lang="en-US" altLang="zh-CN" dirty="0"/>
          </a:p>
          <a:p>
            <a:endParaRPr lang="zh-CN" altLang="en-US" dirty="0"/>
          </a:p>
        </p:txBody>
      </p:sp>
      <p:sp>
        <p:nvSpPr>
          <p:cNvPr id="1048785"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cxnSp>
        <p:nvCxnSpPr>
          <p:cNvPr id="3145741" name="直接连接符 13"/>
          <p:cNvCxnSpPr>
            <a:stCxn id="1048791" idx="2"/>
          </p:cNvCxnSpPr>
          <p:nvPr/>
        </p:nvCxnSpPr>
        <p:spPr>
          <a:xfrm>
            <a:off x="1857436" y="4040113"/>
            <a:ext cx="1485256" cy="19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48786" name="标题 1"/>
          <p:cNvSpPr>
            <a:spLocks noGrp="1"/>
          </p:cNvSpPr>
          <p:nvPr>
            <p:ph type="title"/>
          </p:nvPr>
        </p:nvSpPr>
        <p:spPr/>
        <p:txBody>
          <a:bodyPr/>
          <a:p>
            <a:r>
              <a:rPr lang="zh-CN" altLang="en-US" dirty="0"/>
              <a:t>一笔画</a:t>
            </a:r>
            <a:endParaRPr lang="zh-CN" altLang="en-US" dirty="0"/>
          </a:p>
        </p:txBody>
      </p:sp>
      <p:sp>
        <p:nvSpPr>
          <p:cNvPr id="1048787" name="内容占位符 2"/>
          <p:cNvSpPr>
            <a:spLocks noGrp="1"/>
          </p:cNvSpPr>
          <p:nvPr>
            <p:ph idx="1"/>
          </p:nvPr>
        </p:nvSpPr>
        <p:spPr/>
        <p:txBody>
          <a:bodyPr/>
          <a:p>
            <a:r>
              <a:rPr lang="zh-CN" altLang="en-US" dirty="0"/>
              <a:t>引出奇数条线的点称为奇点</a:t>
            </a:r>
            <a:endParaRPr lang="zh-CN" altLang="en-US" dirty="0"/>
          </a:p>
        </p:txBody>
      </p:sp>
      <p:sp>
        <p:nvSpPr>
          <p:cNvPr id="1048788" name="竖排文字占位符 3"/>
          <p:cNvSpPr>
            <a:spLocks noGrp="1"/>
          </p:cNvSpPr>
          <p:nvPr>
            <p:ph type="body" orient="vert" sz="quarter" idx="13"/>
          </p:nvPr>
        </p:nvSpPr>
        <p:spPr/>
        <p:txBody>
          <a:bodyPr/>
          <a:p>
            <a:endParaRPr lang="zh-CN" altLang="en-US"/>
          </a:p>
        </p:txBody>
      </p:sp>
      <p:sp>
        <p:nvSpPr>
          <p:cNvPr id="1048789" name="弧形 4"/>
          <p:cNvSpPr/>
          <p:nvPr/>
        </p:nvSpPr>
        <p:spPr bwMode="auto">
          <a:xfrm rot="5400000">
            <a:off x="-358329" y="1863749"/>
            <a:ext cx="3286125" cy="1943100"/>
          </a:xfrm>
          <a:prstGeom prst="arc">
            <a:avLst/>
          </a:prstGeom>
          <a:noFill/>
          <a:ln w="57150" cap="flat" cmpd="sng" algn="ctr">
            <a:solidFill>
              <a:schemeClr val="bg1"/>
            </a:solidFill>
            <a:prstDash val="solid"/>
            <a:round/>
            <a:headEnd type="none" w="med" len="med"/>
            <a:tailEnd type="none" w="med" len="med"/>
          </a:ln>
        </p:spPr>
        <p:txBody>
          <a:bodyPr/>
          <a:p>
            <a:pPr fontAlgn="base">
              <a:spcBef>
                <a:spcPct val="0"/>
              </a:spcBef>
              <a:spcAft>
                <a:spcPct val="0"/>
              </a:spcAft>
              <a:buFont typeface="Arial" panose="020B0604020202020204" pitchFamily="34" charset="0"/>
              <a:buNone/>
            </a:pPr>
            <a:endParaRPr lang="zh-CN" altLang="en-US" sz="2800" baseline="-25000" dirty="0">
              <a:solidFill>
                <a:srgbClr val="000000"/>
              </a:solidFill>
              <a:latin typeface="楷体_GB2312" pitchFamily="49" charset="-122"/>
            </a:endParaRPr>
          </a:p>
        </p:txBody>
      </p:sp>
      <p:sp>
        <p:nvSpPr>
          <p:cNvPr id="1048790" name="Line 7"/>
          <p:cNvSpPr>
            <a:spLocks noChangeShapeType="1"/>
          </p:cNvSpPr>
          <p:nvPr/>
        </p:nvSpPr>
        <p:spPr bwMode="auto">
          <a:xfrm>
            <a:off x="730909" y="2835299"/>
            <a:ext cx="1223962" cy="1222375"/>
          </a:xfrm>
          <a:prstGeom prst="line">
            <a:avLst/>
          </a:prstGeom>
          <a:noFill/>
          <a:ln w="57150">
            <a:solidFill>
              <a:schemeClr val="bg1"/>
            </a:solidFill>
            <a:round/>
          </a:ln>
        </p:spPr>
        <p:txBody>
          <a:bodyPr/>
          <a:p>
            <a:pPr eaLnBrk="0" fontAlgn="base" hangingPunct="0">
              <a:spcBef>
                <a:spcPct val="0"/>
              </a:spcBef>
              <a:spcAft>
                <a:spcPct val="0"/>
              </a:spcAft>
            </a:pPr>
            <a:endParaRPr lang="zh-CN" altLang="en-US" sz="2800" baseline="-25000">
              <a:solidFill>
                <a:srgbClr val="000000"/>
              </a:solidFill>
            </a:endParaRPr>
          </a:p>
        </p:txBody>
      </p:sp>
      <p:sp>
        <p:nvSpPr>
          <p:cNvPr id="1048791" name="Oval 12"/>
          <p:cNvSpPr>
            <a:spLocks noChangeArrowheads="1"/>
          </p:cNvSpPr>
          <p:nvPr/>
        </p:nvSpPr>
        <p:spPr bwMode="auto">
          <a:xfrm>
            <a:off x="1857436" y="3968675"/>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
        <p:nvSpPr>
          <p:cNvPr id="1048792" name="Oval 12"/>
          <p:cNvSpPr>
            <a:spLocks noChangeArrowheads="1"/>
          </p:cNvSpPr>
          <p:nvPr/>
        </p:nvSpPr>
        <p:spPr bwMode="auto">
          <a:xfrm>
            <a:off x="1212501" y="4414839"/>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
        <p:nvSpPr>
          <p:cNvPr id="1048793" name="Oval 12"/>
          <p:cNvSpPr>
            <a:spLocks noChangeArrowheads="1"/>
          </p:cNvSpPr>
          <p:nvPr/>
        </p:nvSpPr>
        <p:spPr bwMode="auto">
          <a:xfrm>
            <a:off x="618603" y="2726853"/>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
        <p:nvSpPr>
          <p:cNvPr id="1048794" name="Oval 12"/>
          <p:cNvSpPr>
            <a:spLocks noChangeArrowheads="1"/>
          </p:cNvSpPr>
          <p:nvPr/>
        </p:nvSpPr>
        <p:spPr bwMode="auto">
          <a:xfrm>
            <a:off x="2183829" y="2756235"/>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
        <p:nvSpPr>
          <p:cNvPr id="1048795" name="Oval 12"/>
          <p:cNvSpPr>
            <a:spLocks noChangeArrowheads="1"/>
          </p:cNvSpPr>
          <p:nvPr/>
        </p:nvSpPr>
        <p:spPr bwMode="auto">
          <a:xfrm>
            <a:off x="3282875" y="3968674"/>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cxnSp>
        <p:nvCxnSpPr>
          <p:cNvPr id="3145742" name="直接连接符 18"/>
          <p:cNvCxnSpPr/>
          <p:nvPr/>
        </p:nvCxnSpPr>
        <p:spPr>
          <a:xfrm flipH="1" flipV="1">
            <a:off x="2228580" y="3363838"/>
            <a:ext cx="752883" cy="67627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48796" name="Oval 12"/>
          <p:cNvSpPr>
            <a:spLocks noChangeArrowheads="1"/>
          </p:cNvSpPr>
          <p:nvPr/>
        </p:nvSpPr>
        <p:spPr bwMode="auto">
          <a:xfrm>
            <a:off x="2884027" y="3958871"/>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
        <p:nvSpPr>
          <p:cNvPr id="1048797" name="Oval 12"/>
          <p:cNvSpPr>
            <a:spLocks noChangeArrowheads="1"/>
          </p:cNvSpPr>
          <p:nvPr/>
        </p:nvSpPr>
        <p:spPr bwMode="auto">
          <a:xfrm>
            <a:off x="2135334" y="3275038"/>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8790"/>
                                        </p:tgtEl>
                                        <p:attrNameLst>
                                          <p:attrName>style.visibility</p:attrName>
                                        </p:attrNameLst>
                                      </p:cBhvr>
                                      <p:to>
                                        <p:strVal val="visible"/>
                                      </p:to>
                                    </p:set>
                                    <p:anim calcmode="lin" valueType="num">
                                      <p:cBhvr>
                                        <p:cTn id="7" dur="500" fill="hold"/>
                                        <p:tgtEl>
                                          <p:spTgt spid="1048790"/>
                                        </p:tgtEl>
                                        <p:attrNameLst>
                                          <p:attrName>ppt_x</p:attrName>
                                        </p:attrNameLst>
                                      </p:cBhvr>
                                      <p:tavLst>
                                        <p:tav tm="0">
                                          <p:val>
                                            <p:strVal val="#ppt_x"/>
                                          </p:val>
                                        </p:tav>
                                        <p:tav tm="100000">
                                          <p:val>
                                            <p:strVal val="#ppt_x"/>
                                          </p:val>
                                        </p:tav>
                                      </p:tavLst>
                                    </p:anim>
                                    <p:anim calcmode="lin" valueType="num">
                                      <p:cBhvr>
                                        <p:cTn id="8" dur="500" fill="hold"/>
                                        <p:tgtEl>
                                          <p:spTgt spid="104879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789"/>
                                        </p:tgtEl>
                                        <p:attrNameLst>
                                          <p:attrName>style.visibility</p:attrName>
                                        </p:attrNameLst>
                                      </p:cBhvr>
                                      <p:to>
                                        <p:strVal val="visible"/>
                                      </p:to>
                                    </p:set>
                                    <p:anim calcmode="lin" valueType="num">
                                      <p:cBhvr additive="base">
                                        <p:cTn id="11" dur="500" fill="hold"/>
                                        <p:tgtEl>
                                          <p:spTgt spid="1048789"/>
                                        </p:tgtEl>
                                        <p:attrNameLst>
                                          <p:attrName>ppt_x</p:attrName>
                                        </p:attrNameLst>
                                      </p:cBhvr>
                                      <p:tavLst>
                                        <p:tav tm="0">
                                          <p:val>
                                            <p:strVal val="#ppt_x"/>
                                          </p:val>
                                        </p:tav>
                                        <p:tav tm="100000">
                                          <p:val>
                                            <p:strVal val="#ppt_x"/>
                                          </p:val>
                                        </p:tav>
                                      </p:tavLst>
                                    </p:anim>
                                    <p:anim calcmode="lin" valueType="num">
                                      <p:cBhvr additive="base">
                                        <p:cTn id="12" dur="500" fill="hold"/>
                                        <p:tgtEl>
                                          <p:spTgt spid="104878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48791"/>
                                        </p:tgtEl>
                                        <p:attrNameLst>
                                          <p:attrName>style.visibility</p:attrName>
                                        </p:attrNameLst>
                                      </p:cBhvr>
                                      <p:to>
                                        <p:strVal val="visible"/>
                                      </p:to>
                                    </p:set>
                                    <p:anim calcmode="lin" valueType="num">
                                      <p:cBhvr>
                                        <p:cTn id="15" dur="500" fill="hold"/>
                                        <p:tgtEl>
                                          <p:spTgt spid="1048791"/>
                                        </p:tgtEl>
                                        <p:attrNameLst>
                                          <p:attrName>ppt_x</p:attrName>
                                        </p:attrNameLst>
                                      </p:cBhvr>
                                      <p:tavLst>
                                        <p:tav tm="0">
                                          <p:val>
                                            <p:strVal val="#ppt_x"/>
                                          </p:val>
                                        </p:tav>
                                        <p:tav tm="100000">
                                          <p:val>
                                            <p:strVal val="#ppt_x"/>
                                          </p:val>
                                        </p:tav>
                                      </p:tavLst>
                                    </p:anim>
                                    <p:anim calcmode="lin" valueType="num">
                                      <p:cBhvr>
                                        <p:cTn id="16" dur="500" fill="hold"/>
                                        <p:tgtEl>
                                          <p:spTgt spid="104879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48792"/>
                                        </p:tgtEl>
                                        <p:attrNameLst>
                                          <p:attrName>style.visibility</p:attrName>
                                        </p:attrNameLst>
                                      </p:cBhvr>
                                      <p:to>
                                        <p:strVal val="visible"/>
                                      </p:to>
                                    </p:set>
                                    <p:anim calcmode="lin" valueType="num">
                                      <p:cBhvr>
                                        <p:cTn id="19" dur="500" fill="hold"/>
                                        <p:tgtEl>
                                          <p:spTgt spid="1048792"/>
                                        </p:tgtEl>
                                        <p:attrNameLst>
                                          <p:attrName>ppt_x</p:attrName>
                                        </p:attrNameLst>
                                      </p:cBhvr>
                                      <p:tavLst>
                                        <p:tav tm="0">
                                          <p:val>
                                            <p:strVal val="#ppt_x"/>
                                          </p:val>
                                        </p:tav>
                                        <p:tav tm="100000">
                                          <p:val>
                                            <p:strVal val="#ppt_x"/>
                                          </p:val>
                                        </p:tav>
                                      </p:tavLst>
                                    </p:anim>
                                    <p:anim calcmode="lin" valueType="num">
                                      <p:cBhvr>
                                        <p:cTn id="20" dur="500" fill="hold"/>
                                        <p:tgtEl>
                                          <p:spTgt spid="104879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48793"/>
                                        </p:tgtEl>
                                        <p:attrNameLst>
                                          <p:attrName>style.visibility</p:attrName>
                                        </p:attrNameLst>
                                      </p:cBhvr>
                                      <p:to>
                                        <p:strVal val="visible"/>
                                      </p:to>
                                    </p:set>
                                    <p:anim calcmode="lin" valueType="num">
                                      <p:cBhvr>
                                        <p:cTn id="23" dur="500" fill="hold"/>
                                        <p:tgtEl>
                                          <p:spTgt spid="1048793"/>
                                        </p:tgtEl>
                                        <p:attrNameLst>
                                          <p:attrName>ppt_x</p:attrName>
                                        </p:attrNameLst>
                                      </p:cBhvr>
                                      <p:tavLst>
                                        <p:tav tm="0">
                                          <p:val>
                                            <p:strVal val="#ppt_x"/>
                                          </p:val>
                                        </p:tav>
                                        <p:tav tm="100000">
                                          <p:val>
                                            <p:strVal val="#ppt_x"/>
                                          </p:val>
                                        </p:tav>
                                      </p:tavLst>
                                    </p:anim>
                                    <p:anim calcmode="lin" valueType="num">
                                      <p:cBhvr>
                                        <p:cTn id="24" dur="500" fill="hold"/>
                                        <p:tgtEl>
                                          <p:spTgt spid="104879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48794"/>
                                        </p:tgtEl>
                                        <p:attrNameLst>
                                          <p:attrName>style.visibility</p:attrName>
                                        </p:attrNameLst>
                                      </p:cBhvr>
                                      <p:to>
                                        <p:strVal val="visible"/>
                                      </p:to>
                                    </p:set>
                                    <p:anim calcmode="lin" valueType="num">
                                      <p:cBhvr>
                                        <p:cTn id="27" dur="500" fill="hold"/>
                                        <p:tgtEl>
                                          <p:spTgt spid="1048794"/>
                                        </p:tgtEl>
                                        <p:attrNameLst>
                                          <p:attrName>ppt_x</p:attrName>
                                        </p:attrNameLst>
                                      </p:cBhvr>
                                      <p:tavLst>
                                        <p:tav tm="0">
                                          <p:val>
                                            <p:strVal val="#ppt_x"/>
                                          </p:val>
                                        </p:tav>
                                        <p:tav tm="100000">
                                          <p:val>
                                            <p:strVal val="#ppt_x"/>
                                          </p:val>
                                        </p:tav>
                                      </p:tavLst>
                                    </p:anim>
                                    <p:anim calcmode="lin" valueType="num">
                                      <p:cBhvr>
                                        <p:cTn id="28" dur="500" fill="hold"/>
                                        <p:tgtEl>
                                          <p:spTgt spid="104879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48795"/>
                                        </p:tgtEl>
                                        <p:attrNameLst>
                                          <p:attrName>style.visibility</p:attrName>
                                        </p:attrNameLst>
                                      </p:cBhvr>
                                      <p:to>
                                        <p:strVal val="visible"/>
                                      </p:to>
                                    </p:set>
                                    <p:anim calcmode="lin" valueType="num">
                                      <p:cBhvr>
                                        <p:cTn id="31" dur="500" fill="hold"/>
                                        <p:tgtEl>
                                          <p:spTgt spid="1048795"/>
                                        </p:tgtEl>
                                        <p:attrNameLst>
                                          <p:attrName>ppt_x</p:attrName>
                                        </p:attrNameLst>
                                      </p:cBhvr>
                                      <p:tavLst>
                                        <p:tav tm="0">
                                          <p:val>
                                            <p:strVal val="#ppt_x"/>
                                          </p:val>
                                        </p:tav>
                                        <p:tav tm="100000">
                                          <p:val>
                                            <p:strVal val="#ppt_x"/>
                                          </p:val>
                                        </p:tav>
                                      </p:tavLst>
                                    </p:anim>
                                    <p:anim calcmode="lin" valueType="num">
                                      <p:cBhvr>
                                        <p:cTn id="32" dur="500" fill="hold"/>
                                        <p:tgtEl>
                                          <p:spTgt spid="104879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48796"/>
                                        </p:tgtEl>
                                        <p:attrNameLst>
                                          <p:attrName>style.visibility</p:attrName>
                                        </p:attrNameLst>
                                      </p:cBhvr>
                                      <p:to>
                                        <p:strVal val="visible"/>
                                      </p:to>
                                    </p:set>
                                    <p:anim calcmode="lin" valueType="num">
                                      <p:cBhvr>
                                        <p:cTn id="35" dur="500" fill="hold"/>
                                        <p:tgtEl>
                                          <p:spTgt spid="1048796"/>
                                        </p:tgtEl>
                                        <p:attrNameLst>
                                          <p:attrName>ppt_x</p:attrName>
                                        </p:attrNameLst>
                                      </p:cBhvr>
                                      <p:tavLst>
                                        <p:tav tm="0">
                                          <p:val>
                                            <p:strVal val="#ppt_x"/>
                                          </p:val>
                                        </p:tav>
                                        <p:tav tm="100000">
                                          <p:val>
                                            <p:strVal val="#ppt_x"/>
                                          </p:val>
                                        </p:tav>
                                      </p:tavLst>
                                    </p:anim>
                                    <p:anim calcmode="lin" valueType="num">
                                      <p:cBhvr>
                                        <p:cTn id="36" dur="500" fill="hold"/>
                                        <p:tgtEl>
                                          <p:spTgt spid="104879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48797"/>
                                        </p:tgtEl>
                                        <p:attrNameLst>
                                          <p:attrName>style.visibility</p:attrName>
                                        </p:attrNameLst>
                                      </p:cBhvr>
                                      <p:to>
                                        <p:strVal val="visible"/>
                                      </p:to>
                                    </p:set>
                                    <p:anim calcmode="lin" valueType="num">
                                      <p:cBhvr>
                                        <p:cTn id="39" dur="500" fill="hold"/>
                                        <p:tgtEl>
                                          <p:spTgt spid="1048797"/>
                                        </p:tgtEl>
                                        <p:attrNameLst>
                                          <p:attrName>ppt_x</p:attrName>
                                        </p:attrNameLst>
                                      </p:cBhvr>
                                      <p:tavLst>
                                        <p:tav tm="0">
                                          <p:val>
                                            <p:strVal val="#ppt_x"/>
                                          </p:val>
                                        </p:tav>
                                        <p:tav tm="100000">
                                          <p:val>
                                            <p:strVal val="#ppt_x"/>
                                          </p:val>
                                        </p:tav>
                                      </p:tavLst>
                                    </p:anim>
                                    <p:anim calcmode="lin" valueType="num">
                                      <p:cBhvr>
                                        <p:cTn id="40" dur="500" fill="hold"/>
                                        <p:tgtEl>
                                          <p:spTgt spid="1048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0" grpId="0" animBg="1"/>
      <p:bldP spid="1048791" grpId="0" bldLvl="0" animBg="1"/>
      <p:bldP spid="1048792" grpId="0" bldLvl="0" animBg="1"/>
      <p:bldP spid="1048793" grpId="0" bldLvl="0" animBg="1"/>
      <p:bldP spid="1048794" grpId="0" bldLvl="0" animBg="1"/>
      <p:bldP spid="1048795" grpId="0" bldLvl="0" animBg="1"/>
      <p:bldP spid="1048796" grpId="0" bldLvl="0" animBg="1"/>
      <p:bldP spid="1048797"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cxnSp>
        <p:nvCxnSpPr>
          <p:cNvPr id="3145743" name="直接连接符 13"/>
          <p:cNvCxnSpPr>
            <a:stCxn id="1048803" idx="2"/>
          </p:cNvCxnSpPr>
          <p:nvPr/>
        </p:nvCxnSpPr>
        <p:spPr>
          <a:xfrm>
            <a:off x="1857436" y="4040113"/>
            <a:ext cx="1485256" cy="19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48798" name="标题 1"/>
          <p:cNvSpPr>
            <a:spLocks noGrp="1"/>
          </p:cNvSpPr>
          <p:nvPr>
            <p:ph type="title"/>
          </p:nvPr>
        </p:nvSpPr>
        <p:spPr/>
        <p:txBody>
          <a:bodyPr/>
          <a:p>
            <a:r>
              <a:rPr lang="zh-CN" altLang="en-US" dirty="0"/>
              <a:t>一笔画</a:t>
            </a:r>
            <a:endParaRPr lang="zh-CN" altLang="en-US" dirty="0"/>
          </a:p>
        </p:txBody>
      </p:sp>
      <p:sp>
        <p:nvSpPr>
          <p:cNvPr id="1048799" name="内容占位符 2"/>
          <p:cNvSpPr>
            <a:spLocks noGrp="1"/>
          </p:cNvSpPr>
          <p:nvPr>
            <p:ph idx="1"/>
          </p:nvPr>
        </p:nvSpPr>
        <p:spPr/>
        <p:txBody>
          <a:bodyPr/>
          <a:p>
            <a:r>
              <a:rPr lang="zh-CN" altLang="en-US" dirty="0"/>
              <a:t>引出奇数条线的点称为奇点</a:t>
            </a:r>
            <a:endParaRPr lang="en-US" altLang="zh-CN" dirty="0"/>
          </a:p>
          <a:p>
            <a:r>
              <a:rPr lang="zh-CN" altLang="en-US" b="1" dirty="0">
                <a:solidFill>
                  <a:srgbClr val="FFFF00"/>
                </a:solidFill>
              </a:rPr>
              <a:t>端点均为奇点</a:t>
            </a:r>
            <a:endParaRPr lang="zh-CN" altLang="en-US" b="1" dirty="0">
              <a:solidFill>
                <a:srgbClr val="FFFF00"/>
              </a:solidFill>
            </a:endParaRPr>
          </a:p>
        </p:txBody>
      </p:sp>
      <p:sp>
        <p:nvSpPr>
          <p:cNvPr id="1048800" name="竖排文字占位符 3"/>
          <p:cNvSpPr>
            <a:spLocks noGrp="1"/>
          </p:cNvSpPr>
          <p:nvPr>
            <p:ph type="body" orient="vert" sz="quarter" idx="13"/>
          </p:nvPr>
        </p:nvSpPr>
        <p:spPr/>
        <p:txBody>
          <a:bodyPr/>
          <a:p>
            <a:endParaRPr lang="zh-CN" altLang="en-US"/>
          </a:p>
        </p:txBody>
      </p:sp>
      <p:sp>
        <p:nvSpPr>
          <p:cNvPr id="1048801" name="弧形 4"/>
          <p:cNvSpPr/>
          <p:nvPr/>
        </p:nvSpPr>
        <p:spPr bwMode="auto">
          <a:xfrm rot="5400000">
            <a:off x="-358329" y="1863749"/>
            <a:ext cx="3286125" cy="1943100"/>
          </a:xfrm>
          <a:prstGeom prst="arc">
            <a:avLst/>
          </a:prstGeom>
          <a:noFill/>
          <a:ln w="57150" cap="flat" cmpd="sng" algn="ctr">
            <a:solidFill>
              <a:schemeClr val="bg1"/>
            </a:solidFill>
            <a:prstDash val="solid"/>
            <a:round/>
            <a:headEnd type="none" w="med" len="med"/>
            <a:tailEnd type="none" w="med" len="med"/>
          </a:ln>
        </p:spPr>
        <p:txBody>
          <a:bodyPr/>
          <a:p>
            <a:pPr fontAlgn="base">
              <a:spcBef>
                <a:spcPct val="0"/>
              </a:spcBef>
              <a:spcAft>
                <a:spcPct val="0"/>
              </a:spcAft>
              <a:buFont typeface="Arial" panose="020B0604020202020204" pitchFamily="34" charset="0"/>
              <a:buNone/>
            </a:pPr>
            <a:endParaRPr lang="zh-CN" altLang="en-US" sz="2800" baseline="-25000" dirty="0">
              <a:solidFill>
                <a:srgbClr val="000000"/>
              </a:solidFill>
              <a:latin typeface="楷体_GB2312" pitchFamily="49" charset="-122"/>
            </a:endParaRPr>
          </a:p>
        </p:txBody>
      </p:sp>
      <p:sp>
        <p:nvSpPr>
          <p:cNvPr id="1048802" name="Line 7"/>
          <p:cNvSpPr>
            <a:spLocks noChangeShapeType="1"/>
          </p:cNvSpPr>
          <p:nvPr/>
        </p:nvSpPr>
        <p:spPr bwMode="auto">
          <a:xfrm>
            <a:off x="730909" y="2835299"/>
            <a:ext cx="1223962" cy="1222375"/>
          </a:xfrm>
          <a:prstGeom prst="line">
            <a:avLst/>
          </a:prstGeom>
          <a:noFill/>
          <a:ln w="57150">
            <a:solidFill>
              <a:schemeClr val="bg1"/>
            </a:solidFill>
            <a:round/>
          </a:ln>
        </p:spPr>
        <p:txBody>
          <a:bodyPr/>
          <a:p>
            <a:pPr eaLnBrk="0" fontAlgn="base" hangingPunct="0">
              <a:spcBef>
                <a:spcPct val="0"/>
              </a:spcBef>
              <a:spcAft>
                <a:spcPct val="0"/>
              </a:spcAft>
            </a:pPr>
            <a:endParaRPr lang="zh-CN" altLang="en-US" sz="2800" baseline="-25000">
              <a:solidFill>
                <a:srgbClr val="000000"/>
              </a:solidFill>
            </a:endParaRPr>
          </a:p>
        </p:txBody>
      </p:sp>
      <p:sp>
        <p:nvSpPr>
          <p:cNvPr id="1048803" name="Oval 12"/>
          <p:cNvSpPr>
            <a:spLocks noChangeArrowheads="1"/>
          </p:cNvSpPr>
          <p:nvPr/>
        </p:nvSpPr>
        <p:spPr bwMode="auto">
          <a:xfrm>
            <a:off x="1857436" y="3968675"/>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
        <p:nvSpPr>
          <p:cNvPr id="1048804" name="Oval 12"/>
          <p:cNvSpPr>
            <a:spLocks noChangeArrowheads="1"/>
          </p:cNvSpPr>
          <p:nvPr/>
        </p:nvSpPr>
        <p:spPr bwMode="auto">
          <a:xfrm>
            <a:off x="1212501" y="4414839"/>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
        <p:nvSpPr>
          <p:cNvPr id="1048805" name="Oval 12"/>
          <p:cNvSpPr>
            <a:spLocks noChangeArrowheads="1"/>
          </p:cNvSpPr>
          <p:nvPr/>
        </p:nvSpPr>
        <p:spPr bwMode="auto">
          <a:xfrm>
            <a:off x="618603" y="2726853"/>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
        <p:nvSpPr>
          <p:cNvPr id="1048806" name="Oval 12"/>
          <p:cNvSpPr>
            <a:spLocks noChangeArrowheads="1"/>
          </p:cNvSpPr>
          <p:nvPr/>
        </p:nvSpPr>
        <p:spPr bwMode="auto">
          <a:xfrm>
            <a:off x="2183829" y="2756235"/>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
        <p:nvSpPr>
          <p:cNvPr id="1048807" name="Oval 12"/>
          <p:cNvSpPr>
            <a:spLocks noChangeArrowheads="1"/>
          </p:cNvSpPr>
          <p:nvPr/>
        </p:nvSpPr>
        <p:spPr bwMode="auto">
          <a:xfrm>
            <a:off x="3282875" y="3968674"/>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cxnSp>
        <p:nvCxnSpPr>
          <p:cNvPr id="3145744" name="直接连接符 18"/>
          <p:cNvCxnSpPr/>
          <p:nvPr/>
        </p:nvCxnSpPr>
        <p:spPr>
          <a:xfrm flipH="1" flipV="1">
            <a:off x="2228580" y="3363838"/>
            <a:ext cx="752883" cy="67627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48808" name="Oval 12"/>
          <p:cNvSpPr>
            <a:spLocks noChangeArrowheads="1"/>
          </p:cNvSpPr>
          <p:nvPr/>
        </p:nvSpPr>
        <p:spPr bwMode="auto">
          <a:xfrm>
            <a:off x="2884027" y="3958871"/>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
        <p:nvSpPr>
          <p:cNvPr id="1048809" name="Oval 12"/>
          <p:cNvSpPr>
            <a:spLocks noChangeArrowheads="1"/>
          </p:cNvSpPr>
          <p:nvPr/>
        </p:nvSpPr>
        <p:spPr bwMode="auto">
          <a:xfrm>
            <a:off x="2135334" y="3275038"/>
            <a:ext cx="144463" cy="142875"/>
          </a:xfrm>
          <a:prstGeom prst="ellipse">
            <a:avLst/>
          </a:prstGeom>
          <a:solidFill>
            <a:srgbClr val="FFFF00"/>
          </a:solidFill>
          <a:ln w="9525">
            <a:no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00" baseline="-25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8802"/>
                                        </p:tgtEl>
                                        <p:attrNameLst>
                                          <p:attrName>style.visibility</p:attrName>
                                        </p:attrNameLst>
                                      </p:cBhvr>
                                      <p:to>
                                        <p:strVal val="visible"/>
                                      </p:to>
                                    </p:set>
                                    <p:anim calcmode="lin" valueType="num">
                                      <p:cBhvr>
                                        <p:cTn id="7" dur="500" fill="hold"/>
                                        <p:tgtEl>
                                          <p:spTgt spid="1048802"/>
                                        </p:tgtEl>
                                        <p:attrNameLst>
                                          <p:attrName>ppt_x</p:attrName>
                                        </p:attrNameLst>
                                      </p:cBhvr>
                                      <p:tavLst>
                                        <p:tav tm="0">
                                          <p:val>
                                            <p:strVal val="#ppt_x"/>
                                          </p:val>
                                        </p:tav>
                                        <p:tav tm="100000">
                                          <p:val>
                                            <p:strVal val="#ppt_x"/>
                                          </p:val>
                                        </p:tav>
                                      </p:tavLst>
                                    </p:anim>
                                    <p:anim calcmode="lin" valueType="num">
                                      <p:cBhvr>
                                        <p:cTn id="8" dur="500" fill="hold"/>
                                        <p:tgtEl>
                                          <p:spTgt spid="10488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801"/>
                                        </p:tgtEl>
                                        <p:attrNameLst>
                                          <p:attrName>style.visibility</p:attrName>
                                        </p:attrNameLst>
                                      </p:cBhvr>
                                      <p:to>
                                        <p:strVal val="visible"/>
                                      </p:to>
                                    </p:set>
                                    <p:anim calcmode="lin" valueType="num">
                                      <p:cBhvr additive="base">
                                        <p:cTn id="11" dur="500" fill="hold"/>
                                        <p:tgtEl>
                                          <p:spTgt spid="1048801"/>
                                        </p:tgtEl>
                                        <p:attrNameLst>
                                          <p:attrName>ppt_x</p:attrName>
                                        </p:attrNameLst>
                                      </p:cBhvr>
                                      <p:tavLst>
                                        <p:tav tm="0">
                                          <p:val>
                                            <p:strVal val="#ppt_x"/>
                                          </p:val>
                                        </p:tav>
                                        <p:tav tm="100000">
                                          <p:val>
                                            <p:strVal val="#ppt_x"/>
                                          </p:val>
                                        </p:tav>
                                      </p:tavLst>
                                    </p:anim>
                                    <p:anim calcmode="lin" valueType="num">
                                      <p:cBhvr additive="base">
                                        <p:cTn id="12" dur="500" fill="hold"/>
                                        <p:tgtEl>
                                          <p:spTgt spid="104880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48803"/>
                                        </p:tgtEl>
                                        <p:attrNameLst>
                                          <p:attrName>style.visibility</p:attrName>
                                        </p:attrNameLst>
                                      </p:cBhvr>
                                      <p:to>
                                        <p:strVal val="visible"/>
                                      </p:to>
                                    </p:set>
                                    <p:anim calcmode="lin" valueType="num">
                                      <p:cBhvr>
                                        <p:cTn id="15" dur="500" fill="hold"/>
                                        <p:tgtEl>
                                          <p:spTgt spid="1048803"/>
                                        </p:tgtEl>
                                        <p:attrNameLst>
                                          <p:attrName>ppt_x</p:attrName>
                                        </p:attrNameLst>
                                      </p:cBhvr>
                                      <p:tavLst>
                                        <p:tav tm="0">
                                          <p:val>
                                            <p:strVal val="#ppt_x"/>
                                          </p:val>
                                        </p:tav>
                                        <p:tav tm="100000">
                                          <p:val>
                                            <p:strVal val="#ppt_x"/>
                                          </p:val>
                                        </p:tav>
                                      </p:tavLst>
                                    </p:anim>
                                    <p:anim calcmode="lin" valueType="num">
                                      <p:cBhvr>
                                        <p:cTn id="16" dur="500" fill="hold"/>
                                        <p:tgtEl>
                                          <p:spTgt spid="104880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48804"/>
                                        </p:tgtEl>
                                        <p:attrNameLst>
                                          <p:attrName>style.visibility</p:attrName>
                                        </p:attrNameLst>
                                      </p:cBhvr>
                                      <p:to>
                                        <p:strVal val="visible"/>
                                      </p:to>
                                    </p:set>
                                    <p:anim calcmode="lin" valueType="num">
                                      <p:cBhvr>
                                        <p:cTn id="19" dur="500" fill="hold"/>
                                        <p:tgtEl>
                                          <p:spTgt spid="1048804"/>
                                        </p:tgtEl>
                                        <p:attrNameLst>
                                          <p:attrName>ppt_x</p:attrName>
                                        </p:attrNameLst>
                                      </p:cBhvr>
                                      <p:tavLst>
                                        <p:tav tm="0">
                                          <p:val>
                                            <p:strVal val="#ppt_x"/>
                                          </p:val>
                                        </p:tav>
                                        <p:tav tm="100000">
                                          <p:val>
                                            <p:strVal val="#ppt_x"/>
                                          </p:val>
                                        </p:tav>
                                      </p:tavLst>
                                    </p:anim>
                                    <p:anim calcmode="lin" valueType="num">
                                      <p:cBhvr>
                                        <p:cTn id="20" dur="500" fill="hold"/>
                                        <p:tgtEl>
                                          <p:spTgt spid="104880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48805"/>
                                        </p:tgtEl>
                                        <p:attrNameLst>
                                          <p:attrName>style.visibility</p:attrName>
                                        </p:attrNameLst>
                                      </p:cBhvr>
                                      <p:to>
                                        <p:strVal val="visible"/>
                                      </p:to>
                                    </p:set>
                                    <p:anim calcmode="lin" valueType="num">
                                      <p:cBhvr>
                                        <p:cTn id="23" dur="500" fill="hold"/>
                                        <p:tgtEl>
                                          <p:spTgt spid="1048805"/>
                                        </p:tgtEl>
                                        <p:attrNameLst>
                                          <p:attrName>ppt_x</p:attrName>
                                        </p:attrNameLst>
                                      </p:cBhvr>
                                      <p:tavLst>
                                        <p:tav tm="0">
                                          <p:val>
                                            <p:strVal val="#ppt_x"/>
                                          </p:val>
                                        </p:tav>
                                        <p:tav tm="100000">
                                          <p:val>
                                            <p:strVal val="#ppt_x"/>
                                          </p:val>
                                        </p:tav>
                                      </p:tavLst>
                                    </p:anim>
                                    <p:anim calcmode="lin" valueType="num">
                                      <p:cBhvr>
                                        <p:cTn id="24" dur="500" fill="hold"/>
                                        <p:tgtEl>
                                          <p:spTgt spid="104880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48806"/>
                                        </p:tgtEl>
                                        <p:attrNameLst>
                                          <p:attrName>style.visibility</p:attrName>
                                        </p:attrNameLst>
                                      </p:cBhvr>
                                      <p:to>
                                        <p:strVal val="visible"/>
                                      </p:to>
                                    </p:set>
                                    <p:anim calcmode="lin" valueType="num">
                                      <p:cBhvr>
                                        <p:cTn id="27" dur="500" fill="hold"/>
                                        <p:tgtEl>
                                          <p:spTgt spid="1048806"/>
                                        </p:tgtEl>
                                        <p:attrNameLst>
                                          <p:attrName>ppt_x</p:attrName>
                                        </p:attrNameLst>
                                      </p:cBhvr>
                                      <p:tavLst>
                                        <p:tav tm="0">
                                          <p:val>
                                            <p:strVal val="#ppt_x"/>
                                          </p:val>
                                        </p:tav>
                                        <p:tav tm="100000">
                                          <p:val>
                                            <p:strVal val="#ppt_x"/>
                                          </p:val>
                                        </p:tav>
                                      </p:tavLst>
                                    </p:anim>
                                    <p:anim calcmode="lin" valueType="num">
                                      <p:cBhvr>
                                        <p:cTn id="28" dur="500" fill="hold"/>
                                        <p:tgtEl>
                                          <p:spTgt spid="104880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48807"/>
                                        </p:tgtEl>
                                        <p:attrNameLst>
                                          <p:attrName>style.visibility</p:attrName>
                                        </p:attrNameLst>
                                      </p:cBhvr>
                                      <p:to>
                                        <p:strVal val="visible"/>
                                      </p:to>
                                    </p:set>
                                    <p:anim calcmode="lin" valueType="num">
                                      <p:cBhvr>
                                        <p:cTn id="31" dur="500" fill="hold"/>
                                        <p:tgtEl>
                                          <p:spTgt spid="1048807"/>
                                        </p:tgtEl>
                                        <p:attrNameLst>
                                          <p:attrName>ppt_x</p:attrName>
                                        </p:attrNameLst>
                                      </p:cBhvr>
                                      <p:tavLst>
                                        <p:tav tm="0">
                                          <p:val>
                                            <p:strVal val="#ppt_x"/>
                                          </p:val>
                                        </p:tav>
                                        <p:tav tm="100000">
                                          <p:val>
                                            <p:strVal val="#ppt_x"/>
                                          </p:val>
                                        </p:tav>
                                      </p:tavLst>
                                    </p:anim>
                                    <p:anim calcmode="lin" valueType="num">
                                      <p:cBhvr>
                                        <p:cTn id="32" dur="500" fill="hold"/>
                                        <p:tgtEl>
                                          <p:spTgt spid="104880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48808"/>
                                        </p:tgtEl>
                                        <p:attrNameLst>
                                          <p:attrName>style.visibility</p:attrName>
                                        </p:attrNameLst>
                                      </p:cBhvr>
                                      <p:to>
                                        <p:strVal val="visible"/>
                                      </p:to>
                                    </p:set>
                                    <p:anim calcmode="lin" valueType="num">
                                      <p:cBhvr>
                                        <p:cTn id="35" dur="500" fill="hold"/>
                                        <p:tgtEl>
                                          <p:spTgt spid="1048808"/>
                                        </p:tgtEl>
                                        <p:attrNameLst>
                                          <p:attrName>ppt_x</p:attrName>
                                        </p:attrNameLst>
                                      </p:cBhvr>
                                      <p:tavLst>
                                        <p:tav tm="0">
                                          <p:val>
                                            <p:strVal val="#ppt_x"/>
                                          </p:val>
                                        </p:tav>
                                        <p:tav tm="100000">
                                          <p:val>
                                            <p:strVal val="#ppt_x"/>
                                          </p:val>
                                        </p:tav>
                                      </p:tavLst>
                                    </p:anim>
                                    <p:anim calcmode="lin" valueType="num">
                                      <p:cBhvr>
                                        <p:cTn id="36" dur="500" fill="hold"/>
                                        <p:tgtEl>
                                          <p:spTgt spid="104880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48809"/>
                                        </p:tgtEl>
                                        <p:attrNameLst>
                                          <p:attrName>style.visibility</p:attrName>
                                        </p:attrNameLst>
                                      </p:cBhvr>
                                      <p:to>
                                        <p:strVal val="visible"/>
                                      </p:to>
                                    </p:set>
                                    <p:anim calcmode="lin" valueType="num">
                                      <p:cBhvr>
                                        <p:cTn id="39" dur="500" fill="hold"/>
                                        <p:tgtEl>
                                          <p:spTgt spid="1048809"/>
                                        </p:tgtEl>
                                        <p:attrNameLst>
                                          <p:attrName>ppt_x</p:attrName>
                                        </p:attrNameLst>
                                      </p:cBhvr>
                                      <p:tavLst>
                                        <p:tav tm="0">
                                          <p:val>
                                            <p:strVal val="#ppt_x"/>
                                          </p:val>
                                        </p:tav>
                                        <p:tav tm="100000">
                                          <p:val>
                                            <p:strVal val="#ppt_x"/>
                                          </p:val>
                                        </p:tav>
                                      </p:tavLst>
                                    </p:anim>
                                    <p:anim calcmode="lin" valueType="num">
                                      <p:cBhvr>
                                        <p:cTn id="40" dur="500" fill="hold"/>
                                        <p:tgtEl>
                                          <p:spTgt spid="10488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2" grpId="0" animBg="1"/>
      <p:bldP spid="1048803" grpId="0" bldLvl="0" animBg="1"/>
      <p:bldP spid="1048804" grpId="0" bldLvl="0" animBg="1"/>
      <p:bldP spid="1048805" grpId="0" bldLvl="0" animBg="1"/>
      <p:bldP spid="1048806" grpId="0" bldLvl="0" animBg="1"/>
      <p:bldP spid="1048807" grpId="0" bldLvl="0" animBg="1"/>
      <p:bldP spid="1048808" grpId="0" bldLvl="0" animBg="1"/>
      <p:bldP spid="1048809"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810" name="标题 1"/>
          <p:cNvSpPr>
            <a:spLocks noGrp="1"/>
          </p:cNvSpPr>
          <p:nvPr>
            <p:ph type="title"/>
          </p:nvPr>
        </p:nvSpPr>
        <p:spPr/>
        <p:txBody>
          <a:bodyPr/>
          <a:p>
            <a:r>
              <a:rPr lang="zh-CN" altLang="en-US" dirty="0"/>
              <a:t>多笔画</a:t>
            </a:r>
            <a:endParaRPr lang="zh-CN" altLang="en-US" dirty="0"/>
          </a:p>
        </p:txBody>
      </p:sp>
      <p:graphicFrame>
        <p:nvGraphicFramePr>
          <p:cNvPr id="4194304" name="内容占位符 4"/>
          <p:cNvGraphicFramePr>
            <a:graphicFrameLocks noGrp="1"/>
          </p:cNvGraphicFramePr>
          <p:nvPr>
            <p:ph idx="1"/>
          </p:nvPr>
        </p:nvGraphicFramePr>
        <p:xfrm>
          <a:off x="1043608" y="1635646"/>
          <a:ext cx="3240361" cy="2291310"/>
        </p:xfrm>
        <a:graphic>
          <a:graphicData uri="http://schemas.openxmlformats.org/drawingml/2006/table">
            <a:tbl>
              <a:tblPr firstRow="1" bandRow="1">
                <a:tableStyleId>{5C22544A-7EE6-4342-B048-85BDC9FD1C3A}</a:tableStyleId>
              </a:tblPr>
              <a:tblGrid>
                <a:gridCol w="648072"/>
                <a:gridCol w="972109"/>
                <a:gridCol w="1620180"/>
              </a:tblGrid>
              <a:tr h="310145">
                <a:tc>
                  <a:txBody>
                    <a:bodyPr/>
                    <a:p>
                      <a:pPr algn="ctr"/>
                      <a:endParaRPr lang="zh-CN" altLang="en-US" dirty="0">
                        <a:latin typeface="黑体" panose="02010609060101010101" pitchFamily="49" charset="-122"/>
                        <a:ea typeface="黑体" panose="02010609060101010101" pitchFamily="49" charset="-122"/>
                      </a:endParaRPr>
                    </a:p>
                  </a:txBody>
                  <a:tcPr anchor="ctr">
                    <a:noFill/>
                  </a:tcPr>
                </a:tc>
                <a:tc>
                  <a:txBody>
                    <a:bodyPr/>
                    <a:p>
                      <a:pPr algn="ctr"/>
                      <a:r>
                        <a:rPr lang="zh-CN" altLang="en-US" dirty="0">
                          <a:latin typeface="黑体" panose="02010609060101010101" pitchFamily="49" charset="-122"/>
                          <a:ea typeface="黑体" panose="02010609060101010101" pitchFamily="49" charset="-122"/>
                        </a:rPr>
                        <a:t>奇点数</a:t>
                      </a:r>
                      <a:endParaRPr lang="zh-CN" altLang="en-US" dirty="0">
                        <a:latin typeface="黑体" panose="02010609060101010101" pitchFamily="49" charset="-122"/>
                        <a:ea typeface="黑体" panose="02010609060101010101" pitchFamily="49" charset="-122"/>
                      </a:endParaRPr>
                    </a:p>
                  </a:txBody>
                  <a:tcPr anchor="ctr">
                    <a:noFill/>
                  </a:tcPr>
                </a:tc>
                <a:tc>
                  <a:txBody>
                    <a:bodyPr/>
                    <a:p>
                      <a:pPr algn="ctr"/>
                      <a:r>
                        <a:rPr lang="zh-CN" altLang="en-US" dirty="0">
                          <a:latin typeface="黑体" panose="02010609060101010101" pitchFamily="49" charset="-122"/>
                          <a:ea typeface="黑体" panose="02010609060101010101" pitchFamily="49" charset="-122"/>
                        </a:rPr>
                        <a:t>最少笔画数</a:t>
                      </a:r>
                      <a:endParaRPr lang="zh-CN" altLang="en-US" dirty="0">
                        <a:latin typeface="黑体" panose="02010609060101010101" pitchFamily="49" charset="-122"/>
                        <a:ea typeface="黑体" panose="02010609060101010101" pitchFamily="49" charset="-122"/>
                      </a:endParaRPr>
                    </a:p>
                  </a:txBody>
                  <a:tcPr anchor="ctr">
                    <a:noFill/>
                  </a:tcPr>
                </a:tc>
              </a:tr>
              <a:tr h="641850">
                <a:tc>
                  <a:txBody>
                    <a:bodyPr/>
                    <a:p>
                      <a:endParaRPr lang="zh-CN" altLang="en-US" dirty="0">
                        <a:latin typeface="黑体" panose="02010609060101010101" pitchFamily="49" charset="-122"/>
                        <a:ea typeface="黑体" panose="02010609060101010101" pitchFamily="49" charset="-122"/>
                      </a:endParaRPr>
                    </a:p>
                  </a:txBody>
                  <a:tcPr>
                    <a:noFill/>
                  </a:tcPr>
                </a:tc>
                <a:tc>
                  <a:txBody>
                    <a:bodyPr/>
                    <a:p>
                      <a:endParaRPr lang="zh-CN" altLang="en-US" dirty="0">
                        <a:latin typeface="黑体" panose="02010609060101010101" pitchFamily="49" charset="-122"/>
                        <a:ea typeface="黑体" panose="02010609060101010101" pitchFamily="49" charset="-122"/>
                      </a:endParaRPr>
                    </a:p>
                  </a:txBody>
                  <a:tcPr>
                    <a:noFill/>
                  </a:tcPr>
                </a:tc>
                <a:tc>
                  <a:txBody>
                    <a:bodyPr/>
                    <a:p>
                      <a:endParaRPr lang="zh-CN" altLang="en-US">
                        <a:latin typeface="黑体" panose="02010609060101010101" pitchFamily="49" charset="-122"/>
                        <a:ea typeface="黑体" panose="02010609060101010101" pitchFamily="49" charset="-122"/>
                      </a:endParaRPr>
                    </a:p>
                  </a:txBody>
                  <a:tcPr>
                    <a:noFill/>
                  </a:tcPr>
                </a:tc>
              </a:tr>
              <a:tr h="641850">
                <a:tc>
                  <a:txBody>
                    <a:bodyPr/>
                    <a:p>
                      <a:endParaRPr lang="zh-CN" altLang="en-US">
                        <a:latin typeface="黑体" panose="02010609060101010101" pitchFamily="49" charset="-122"/>
                        <a:ea typeface="黑体" panose="02010609060101010101" pitchFamily="49" charset="-122"/>
                      </a:endParaRPr>
                    </a:p>
                  </a:txBody>
                  <a:tcPr>
                    <a:noFill/>
                  </a:tcPr>
                </a:tc>
                <a:tc>
                  <a:txBody>
                    <a:bodyPr/>
                    <a:p>
                      <a:endParaRPr lang="zh-CN" altLang="en-US" dirty="0">
                        <a:latin typeface="黑体" panose="02010609060101010101" pitchFamily="49" charset="-122"/>
                        <a:ea typeface="黑体" panose="02010609060101010101" pitchFamily="49" charset="-122"/>
                      </a:endParaRPr>
                    </a:p>
                  </a:txBody>
                  <a:tcPr>
                    <a:noFill/>
                  </a:tcPr>
                </a:tc>
                <a:tc>
                  <a:txBody>
                    <a:bodyPr/>
                    <a:p>
                      <a:endParaRPr lang="zh-CN" altLang="en-US">
                        <a:latin typeface="黑体" panose="02010609060101010101" pitchFamily="49" charset="-122"/>
                        <a:ea typeface="黑体" panose="02010609060101010101" pitchFamily="49" charset="-122"/>
                      </a:endParaRPr>
                    </a:p>
                  </a:txBody>
                  <a:tcPr>
                    <a:noFill/>
                  </a:tcPr>
                </a:tc>
              </a:tr>
              <a:tr h="641850">
                <a:tc>
                  <a:txBody>
                    <a:bodyPr/>
                    <a:p>
                      <a:endParaRPr lang="zh-CN" altLang="en-US">
                        <a:latin typeface="黑体" panose="02010609060101010101" pitchFamily="49" charset="-122"/>
                        <a:ea typeface="黑体" panose="02010609060101010101" pitchFamily="49" charset="-122"/>
                      </a:endParaRPr>
                    </a:p>
                  </a:txBody>
                  <a:tcPr>
                    <a:noFill/>
                  </a:tcPr>
                </a:tc>
                <a:tc>
                  <a:txBody>
                    <a:bodyPr/>
                    <a:p>
                      <a:endParaRPr lang="zh-CN" altLang="en-US">
                        <a:latin typeface="黑体" panose="02010609060101010101" pitchFamily="49" charset="-122"/>
                        <a:ea typeface="黑体" panose="02010609060101010101" pitchFamily="49" charset="-122"/>
                      </a:endParaRPr>
                    </a:p>
                  </a:txBody>
                  <a:tcPr>
                    <a:noFill/>
                  </a:tcPr>
                </a:tc>
                <a:tc>
                  <a:txBody>
                    <a:bodyPr/>
                    <a:p>
                      <a:endParaRPr lang="zh-CN" altLang="en-US" dirty="0">
                        <a:latin typeface="黑体" panose="02010609060101010101" pitchFamily="49" charset="-122"/>
                        <a:ea typeface="黑体" panose="02010609060101010101" pitchFamily="49" charset="-122"/>
                      </a:endParaRPr>
                    </a:p>
                  </a:txBody>
                  <a:tcPr>
                    <a:noFill/>
                  </a:tcPr>
                </a:tc>
              </a:tr>
            </a:tbl>
          </a:graphicData>
        </a:graphic>
      </p:graphicFrame>
      <p:sp>
        <p:nvSpPr>
          <p:cNvPr id="1048811" name="竖排文字占位符 3"/>
          <p:cNvSpPr>
            <a:spLocks noGrp="1"/>
          </p:cNvSpPr>
          <p:nvPr>
            <p:ph type="body" orient="vert" sz="quarter" idx="13"/>
          </p:nvPr>
        </p:nvSpPr>
        <p:spPr/>
        <p:txBody>
          <a:bodyPr/>
          <a:p>
            <a:endParaRPr lang="zh-CN" altLang="en-US"/>
          </a:p>
        </p:txBody>
      </p:sp>
      <p:grpSp>
        <p:nvGrpSpPr>
          <p:cNvPr id="291" name="组合 9"/>
          <p:cNvGrpSpPr/>
          <p:nvPr/>
        </p:nvGrpSpPr>
        <p:grpSpPr>
          <a:xfrm>
            <a:off x="1207796" y="2071141"/>
            <a:ext cx="288032" cy="504056"/>
            <a:chOff x="4644008" y="843558"/>
            <a:chExt cx="576064" cy="1080120"/>
          </a:xfrm>
        </p:grpSpPr>
        <p:sp>
          <p:nvSpPr>
            <p:cNvPr id="1048812" name="矩形 6"/>
            <p:cNvSpPr/>
            <p:nvPr/>
          </p:nvSpPr>
          <p:spPr>
            <a:xfrm>
              <a:off x="4644008" y="1200151"/>
              <a:ext cx="576064" cy="36348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bg1"/>
                  </a:solidFill>
                </a:ln>
              </a:endParaRPr>
            </a:p>
          </p:txBody>
        </p:sp>
        <p:cxnSp>
          <p:nvCxnSpPr>
            <p:cNvPr id="3145745" name="直接连接符 8"/>
            <p:cNvCxnSpPr/>
            <p:nvPr/>
          </p:nvCxnSpPr>
          <p:spPr>
            <a:xfrm>
              <a:off x="4932040" y="843558"/>
              <a:ext cx="0" cy="108012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92" name="组合 19"/>
          <p:cNvGrpSpPr/>
          <p:nvPr/>
        </p:nvGrpSpPr>
        <p:grpSpPr>
          <a:xfrm>
            <a:off x="1171792" y="2728643"/>
            <a:ext cx="360040" cy="438423"/>
            <a:chOff x="4355976" y="1200151"/>
            <a:chExt cx="1008112" cy="1227583"/>
          </a:xfrm>
        </p:grpSpPr>
        <p:cxnSp>
          <p:nvCxnSpPr>
            <p:cNvPr id="3145746" name="直接连接符 11"/>
            <p:cNvCxnSpPr/>
            <p:nvPr/>
          </p:nvCxnSpPr>
          <p:spPr>
            <a:xfrm flipH="1">
              <a:off x="4355976" y="1200151"/>
              <a:ext cx="504056" cy="122758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45747" name="直接连接符 12"/>
            <p:cNvCxnSpPr/>
            <p:nvPr/>
          </p:nvCxnSpPr>
          <p:spPr>
            <a:xfrm>
              <a:off x="4860032" y="1200151"/>
              <a:ext cx="504056" cy="122758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45748" name="直接连接符 16"/>
            <p:cNvCxnSpPr/>
            <p:nvPr/>
          </p:nvCxnSpPr>
          <p:spPr>
            <a:xfrm>
              <a:off x="4572000" y="1971683"/>
              <a:ext cx="57606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93" name="组合 28"/>
          <p:cNvGrpSpPr/>
          <p:nvPr/>
        </p:nvGrpSpPr>
        <p:grpSpPr>
          <a:xfrm>
            <a:off x="1207257" y="3420453"/>
            <a:ext cx="288571" cy="444824"/>
            <a:chOff x="4788024" y="2337808"/>
            <a:chExt cx="576064" cy="1153653"/>
          </a:xfrm>
        </p:grpSpPr>
        <p:cxnSp>
          <p:nvCxnSpPr>
            <p:cNvPr id="3145749" name="直接连接符 23"/>
            <p:cNvCxnSpPr/>
            <p:nvPr/>
          </p:nvCxnSpPr>
          <p:spPr>
            <a:xfrm>
              <a:off x="4788024" y="2345806"/>
              <a:ext cx="0" cy="114565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45750" name="直接连接符 24"/>
            <p:cNvCxnSpPr/>
            <p:nvPr/>
          </p:nvCxnSpPr>
          <p:spPr>
            <a:xfrm>
              <a:off x="5364088" y="2337808"/>
              <a:ext cx="0" cy="114565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45751" name="直接连接符 26"/>
            <p:cNvCxnSpPr/>
            <p:nvPr/>
          </p:nvCxnSpPr>
          <p:spPr>
            <a:xfrm>
              <a:off x="4788024" y="2859782"/>
              <a:ext cx="57606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048813" name="文本框 29"/>
          <p:cNvSpPr txBox="1"/>
          <p:nvPr/>
        </p:nvSpPr>
        <p:spPr>
          <a:xfrm>
            <a:off x="1959873" y="2077878"/>
            <a:ext cx="648072" cy="548639"/>
          </a:xfrm>
          <a:prstGeom prst="rect">
            <a:avLst/>
          </a:prstGeom>
          <a:noFill/>
        </p:spPr>
        <p:txBody>
          <a:bodyPr wrap="square" rtlCol="0">
            <a:spAutoFit/>
          </a:bodyPr>
          <a:p>
            <a:r>
              <a:rPr lang="en-US" altLang="zh-CN" sz="2800" dirty="0">
                <a:solidFill>
                  <a:schemeClr val="bg1"/>
                </a:solidFill>
              </a:rPr>
              <a:t>2</a:t>
            </a:r>
            <a:endParaRPr lang="zh-CN" altLang="en-US" sz="2800" dirty="0">
              <a:solidFill>
                <a:schemeClr val="bg1"/>
              </a:solidFill>
            </a:endParaRPr>
          </a:p>
        </p:txBody>
      </p:sp>
      <p:sp>
        <p:nvSpPr>
          <p:cNvPr id="1048814" name="文本框 30"/>
          <p:cNvSpPr txBox="1"/>
          <p:nvPr/>
        </p:nvSpPr>
        <p:spPr>
          <a:xfrm>
            <a:off x="1959873" y="2663311"/>
            <a:ext cx="648072" cy="548639"/>
          </a:xfrm>
          <a:prstGeom prst="rect">
            <a:avLst/>
          </a:prstGeom>
          <a:noFill/>
        </p:spPr>
        <p:txBody>
          <a:bodyPr wrap="square" rtlCol="0">
            <a:spAutoFit/>
          </a:bodyPr>
          <a:p>
            <a:r>
              <a:rPr lang="en-US" altLang="zh-CN" sz="2800" dirty="0">
                <a:solidFill>
                  <a:schemeClr val="bg1"/>
                </a:solidFill>
              </a:rPr>
              <a:t>4</a:t>
            </a:r>
            <a:endParaRPr lang="zh-CN" altLang="en-US" sz="2800" dirty="0">
              <a:solidFill>
                <a:schemeClr val="bg1"/>
              </a:solidFill>
            </a:endParaRPr>
          </a:p>
        </p:txBody>
      </p:sp>
      <p:sp>
        <p:nvSpPr>
          <p:cNvPr id="1048815" name="文本框 31"/>
          <p:cNvSpPr txBox="1"/>
          <p:nvPr/>
        </p:nvSpPr>
        <p:spPr>
          <a:xfrm>
            <a:off x="1959873" y="3360105"/>
            <a:ext cx="648072" cy="548639"/>
          </a:xfrm>
          <a:prstGeom prst="rect">
            <a:avLst/>
          </a:prstGeom>
          <a:noFill/>
        </p:spPr>
        <p:txBody>
          <a:bodyPr wrap="square" rtlCol="0">
            <a:spAutoFit/>
          </a:bodyPr>
          <a:p>
            <a:r>
              <a:rPr lang="en-US" altLang="zh-CN" sz="2800" dirty="0">
                <a:solidFill>
                  <a:schemeClr val="bg1"/>
                </a:solidFill>
              </a:rPr>
              <a:t>6</a:t>
            </a:r>
            <a:endParaRPr lang="zh-CN" altLang="en-US" sz="2800" dirty="0">
              <a:solidFill>
                <a:schemeClr val="bg1"/>
              </a:solidFill>
            </a:endParaRPr>
          </a:p>
        </p:txBody>
      </p:sp>
      <p:sp>
        <p:nvSpPr>
          <p:cNvPr id="1048816" name="文本框 32"/>
          <p:cNvSpPr txBox="1"/>
          <p:nvPr/>
        </p:nvSpPr>
        <p:spPr>
          <a:xfrm>
            <a:off x="3216005" y="2056746"/>
            <a:ext cx="648072" cy="548639"/>
          </a:xfrm>
          <a:prstGeom prst="rect">
            <a:avLst/>
          </a:prstGeom>
          <a:noFill/>
        </p:spPr>
        <p:txBody>
          <a:bodyPr wrap="square" rtlCol="0">
            <a:spAutoFit/>
          </a:bodyPr>
          <a:p>
            <a:r>
              <a:rPr lang="en-US" altLang="zh-CN" sz="2800" dirty="0">
                <a:solidFill>
                  <a:schemeClr val="bg1"/>
                </a:solidFill>
              </a:rPr>
              <a:t>1</a:t>
            </a:r>
            <a:endParaRPr lang="zh-CN" altLang="en-US" sz="2800" dirty="0">
              <a:solidFill>
                <a:schemeClr val="bg1"/>
              </a:solidFill>
            </a:endParaRPr>
          </a:p>
        </p:txBody>
      </p:sp>
      <p:sp>
        <p:nvSpPr>
          <p:cNvPr id="1048817" name="文本框 33"/>
          <p:cNvSpPr txBox="1"/>
          <p:nvPr/>
        </p:nvSpPr>
        <p:spPr>
          <a:xfrm>
            <a:off x="3216005" y="2642179"/>
            <a:ext cx="648072" cy="548639"/>
          </a:xfrm>
          <a:prstGeom prst="rect">
            <a:avLst/>
          </a:prstGeom>
          <a:noFill/>
        </p:spPr>
        <p:txBody>
          <a:bodyPr wrap="square" rtlCol="0">
            <a:spAutoFit/>
          </a:bodyPr>
          <a:p>
            <a:r>
              <a:rPr lang="en-US" altLang="zh-CN" sz="2800" dirty="0">
                <a:solidFill>
                  <a:schemeClr val="bg1"/>
                </a:solidFill>
              </a:rPr>
              <a:t>2</a:t>
            </a:r>
            <a:endParaRPr lang="zh-CN" altLang="en-US" sz="2800" dirty="0">
              <a:solidFill>
                <a:schemeClr val="bg1"/>
              </a:solidFill>
            </a:endParaRPr>
          </a:p>
        </p:txBody>
      </p:sp>
      <p:sp>
        <p:nvSpPr>
          <p:cNvPr id="1048818" name="文本框 34"/>
          <p:cNvSpPr txBox="1"/>
          <p:nvPr/>
        </p:nvSpPr>
        <p:spPr>
          <a:xfrm>
            <a:off x="3216005" y="3338973"/>
            <a:ext cx="648072" cy="548639"/>
          </a:xfrm>
          <a:prstGeom prst="rect">
            <a:avLst/>
          </a:prstGeom>
          <a:noFill/>
        </p:spPr>
        <p:txBody>
          <a:bodyPr wrap="square" rtlCol="0">
            <a:spAutoFit/>
          </a:bodyPr>
          <a:p>
            <a:r>
              <a:rPr lang="en-US" altLang="zh-CN" sz="2800" dirty="0">
                <a:solidFill>
                  <a:schemeClr val="bg1"/>
                </a:solidFill>
              </a:rPr>
              <a:t>3</a:t>
            </a:r>
            <a:endParaRPr lang="zh-CN" altLang="en-US" sz="2800"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819" name="标题 1"/>
          <p:cNvSpPr>
            <a:spLocks noGrp="1"/>
          </p:cNvSpPr>
          <p:nvPr>
            <p:ph type="title"/>
          </p:nvPr>
        </p:nvSpPr>
        <p:spPr/>
        <p:txBody>
          <a:bodyPr/>
          <a:p>
            <a:r>
              <a:rPr lang="zh-CN" altLang="en-US" dirty="0"/>
              <a:t>多笔画</a:t>
            </a:r>
            <a:endParaRPr lang="zh-CN" altLang="en-US" dirty="0"/>
          </a:p>
        </p:txBody>
      </p:sp>
      <p:graphicFrame>
        <p:nvGraphicFramePr>
          <p:cNvPr id="4194305" name="内容占位符 4"/>
          <p:cNvGraphicFramePr>
            <a:graphicFrameLocks noGrp="1"/>
          </p:cNvGraphicFramePr>
          <p:nvPr>
            <p:ph idx="1"/>
          </p:nvPr>
        </p:nvGraphicFramePr>
        <p:xfrm>
          <a:off x="1043608" y="1635646"/>
          <a:ext cx="3240361" cy="2291310"/>
        </p:xfrm>
        <a:graphic>
          <a:graphicData uri="http://schemas.openxmlformats.org/drawingml/2006/table">
            <a:tbl>
              <a:tblPr firstRow="1" bandRow="1">
                <a:tableStyleId>{5C22544A-7EE6-4342-B048-85BDC9FD1C3A}</a:tableStyleId>
              </a:tblPr>
              <a:tblGrid>
                <a:gridCol w="648072"/>
                <a:gridCol w="972109"/>
                <a:gridCol w="1620180"/>
              </a:tblGrid>
              <a:tr h="310145">
                <a:tc>
                  <a:txBody>
                    <a:bodyPr/>
                    <a:p>
                      <a:pPr algn="ctr"/>
                      <a:endParaRPr lang="zh-CN" altLang="en-US" dirty="0">
                        <a:latin typeface="黑体" panose="02010609060101010101" pitchFamily="49" charset="-122"/>
                        <a:ea typeface="黑体" panose="02010609060101010101" pitchFamily="49" charset="-122"/>
                      </a:endParaRPr>
                    </a:p>
                  </a:txBody>
                  <a:tcPr anchor="ctr">
                    <a:noFill/>
                  </a:tcPr>
                </a:tc>
                <a:tc>
                  <a:txBody>
                    <a:bodyPr/>
                    <a:p>
                      <a:pPr algn="ctr"/>
                      <a:r>
                        <a:rPr lang="zh-CN" altLang="en-US" dirty="0">
                          <a:latin typeface="黑体" panose="02010609060101010101" pitchFamily="49" charset="-122"/>
                          <a:ea typeface="黑体" panose="02010609060101010101" pitchFamily="49" charset="-122"/>
                        </a:rPr>
                        <a:t>奇点数</a:t>
                      </a:r>
                      <a:endParaRPr lang="zh-CN" altLang="en-US" dirty="0">
                        <a:latin typeface="黑体" panose="02010609060101010101" pitchFamily="49" charset="-122"/>
                        <a:ea typeface="黑体" panose="02010609060101010101" pitchFamily="49" charset="-122"/>
                      </a:endParaRPr>
                    </a:p>
                  </a:txBody>
                  <a:tcPr anchor="ctr">
                    <a:noFill/>
                  </a:tcPr>
                </a:tc>
                <a:tc>
                  <a:txBody>
                    <a:bodyPr/>
                    <a:p>
                      <a:pPr algn="ctr"/>
                      <a:r>
                        <a:rPr lang="zh-CN" altLang="en-US" dirty="0">
                          <a:latin typeface="黑体" panose="02010609060101010101" pitchFamily="49" charset="-122"/>
                          <a:ea typeface="黑体" panose="02010609060101010101" pitchFamily="49" charset="-122"/>
                        </a:rPr>
                        <a:t>最少笔画数</a:t>
                      </a:r>
                      <a:endParaRPr lang="zh-CN" altLang="en-US" dirty="0">
                        <a:latin typeface="黑体" panose="02010609060101010101" pitchFamily="49" charset="-122"/>
                        <a:ea typeface="黑体" panose="02010609060101010101" pitchFamily="49" charset="-122"/>
                      </a:endParaRPr>
                    </a:p>
                  </a:txBody>
                  <a:tcPr anchor="ctr">
                    <a:noFill/>
                  </a:tcPr>
                </a:tc>
              </a:tr>
              <a:tr h="641850">
                <a:tc>
                  <a:txBody>
                    <a:bodyPr/>
                    <a:p>
                      <a:endParaRPr lang="zh-CN" altLang="en-US" dirty="0">
                        <a:latin typeface="黑体" panose="02010609060101010101" pitchFamily="49" charset="-122"/>
                        <a:ea typeface="黑体" panose="02010609060101010101" pitchFamily="49" charset="-122"/>
                      </a:endParaRPr>
                    </a:p>
                  </a:txBody>
                  <a:tcPr>
                    <a:noFill/>
                  </a:tcPr>
                </a:tc>
                <a:tc>
                  <a:txBody>
                    <a:bodyPr/>
                    <a:p>
                      <a:endParaRPr lang="zh-CN" altLang="en-US" dirty="0">
                        <a:latin typeface="黑体" panose="02010609060101010101" pitchFamily="49" charset="-122"/>
                        <a:ea typeface="黑体" panose="02010609060101010101" pitchFamily="49" charset="-122"/>
                      </a:endParaRPr>
                    </a:p>
                  </a:txBody>
                  <a:tcPr>
                    <a:noFill/>
                  </a:tcPr>
                </a:tc>
                <a:tc>
                  <a:txBody>
                    <a:bodyPr/>
                    <a:p>
                      <a:endParaRPr lang="zh-CN" altLang="en-US">
                        <a:latin typeface="黑体" panose="02010609060101010101" pitchFamily="49" charset="-122"/>
                        <a:ea typeface="黑体" panose="02010609060101010101" pitchFamily="49" charset="-122"/>
                      </a:endParaRPr>
                    </a:p>
                  </a:txBody>
                  <a:tcPr>
                    <a:noFill/>
                  </a:tcPr>
                </a:tc>
              </a:tr>
              <a:tr h="641850">
                <a:tc>
                  <a:txBody>
                    <a:bodyPr/>
                    <a:p>
                      <a:endParaRPr lang="zh-CN" altLang="en-US">
                        <a:latin typeface="黑体" panose="02010609060101010101" pitchFamily="49" charset="-122"/>
                        <a:ea typeface="黑体" panose="02010609060101010101" pitchFamily="49" charset="-122"/>
                      </a:endParaRPr>
                    </a:p>
                  </a:txBody>
                  <a:tcPr>
                    <a:noFill/>
                  </a:tcPr>
                </a:tc>
                <a:tc>
                  <a:txBody>
                    <a:bodyPr/>
                    <a:p>
                      <a:endParaRPr lang="zh-CN" altLang="en-US" dirty="0">
                        <a:latin typeface="黑体" panose="02010609060101010101" pitchFamily="49" charset="-122"/>
                        <a:ea typeface="黑体" panose="02010609060101010101" pitchFamily="49" charset="-122"/>
                      </a:endParaRPr>
                    </a:p>
                  </a:txBody>
                  <a:tcPr>
                    <a:noFill/>
                  </a:tcPr>
                </a:tc>
                <a:tc>
                  <a:txBody>
                    <a:bodyPr/>
                    <a:p>
                      <a:endParaRPr lang="zh-CN" altLang="en-US">
                        <a:latin typeface="黑体" panose="02010609060101010101" pitchFamily="49" charset="-122"/>
                        <a:ea typeface="黑体" panose="02010609060101010101" pitchFamily="49" charset="-122"/>
                      </a:endParaRPr>
                    </a:p>
                  </a:txBody>
                  <a:tcPr>
                    <a:noFill/>
                  </a:tcPr>
                </a:tc>
              </a:tr>
              <a:tr h="641850">
                <a:tc>
                  <a:txBody>
                    <a:bodyPr/>
                    <a:p>
                      <a:endParaRPr lang="zh-CN" altLang="en-US">
                        <a:latin typeface="黑体" panose="02010609060101010101" pitchFamily="49" charset="-122"/>
                        <a:ea typeface="黑体" panose="02010609060101010101" pitchFamily="49" charset="-122"/>
                      </a:endParaRPr>
                    </a:p>
                  </a:txBody>
                  <a:tcPr>
                    <a:noFill/>
                  </a:tcPr>
                </a:tc>
                <a:tc>
                  <a:txBody>
                    <a:bodyPr/>
                    <a:p>
                      <a:endParaRPr lang="zh-CN" altLang="en-US">
                        <a:latin typeface="黑体" panose="02010609060101010101" pitchFamily="49" charset="-122"/>
                        <a:ea typeface="黑体" panose="02010609060101010101" pitchFamily="49" charset="-122"/>
                      </a:endParaRPr>
                    </a:p>
                  </a:txBody>
                  <a:tcPr>
                    <a:noFill/>
                  </a:tcPr>
                </a:tc>
                <a:tc>
                  <a:txBody>
                    <a:bodyPr/>
                    <a:p>
                      <a:endParaRPr lang="zh-CN" altLang="en-US" dirty="0">
                        <a:latin typeface="黑体" panose="02010609060101010101" pitchFamily="49" charset="-122"/>
                        <a:ea typeface="黑体" panose="02010609060101010101" pitchFamily="49" charset="-122"/>
                      </a:endParaRPr>
                    </a:p>
                  </a:txBody>
                  <a:tcPr>
                    <a:noFill/>
                  </a:tcPr>
                </a:tc>
              </a:tr>
            </a:tbl>
          </a:graphicData>
        </a:graphic>
      </p:graphicFrame>
      <p:sp>
        <p:nvSpPr>
          <p:cNvPr id="1048820" name="竖排文字占位符 3"/>
          <p:cNvSpPr>
            <a:spLocks noGrp="1"/>
          </p:cNvSpPr>
          <p:nvPr>
            <p:ph type="body" orient="vert" sz="quarter" idx="13"/>
          </p:nvPr>
        </p:nvSpPr>
        <p:spPr/>
        <p:txBody>
          <a:bodyPr/>
          <a:p>
            <a:endParaRPr lang="zh-CN" altLang="en-US"/>
          </a:p>
        </p:txBody>
      </p:sp>
      <p:grpSp>
        <p:nvGrpSpPr>
          <p:cNvPr id="295" name="组合 9"/>
          <p:cNvGrpSpPr/>
          <p:nvPr/>
        </p:nvGrpSpPr>
        <p:grpSpPr>
          <a:xfrm>
            <a:off x="1207796" y="2071141"/>
            <a:ext cx="288032" cy="504056"/>
            <a:chOff x="4644008" y="843558"/>
            <a:chExt cx="576064" cy="1080120"/>
          </a:xfrm>
        </p:grpSpPr>
        <p:sp>
          <p:nvSpPr>
            <p:cNvPr id="1048821" name="矩形 6"/>
            <p:cNvSpPr/>
            <p:nvPr/>
          </p:nvSpPr>
          <p:spPr>
            <a:xfrm>
              <a:off x="4644008" y="1200151"/>
              <a:ext cx="576064" cy="36348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bg1"/>
                  </a:solidFill>
                </a:ln>
              </a:endParaRPr>
            </a:p>
          </p:txBody>
        </p:sp>
        <p:cxnSp>
          <p:nvCxnSpPr>
            <p:cNvPr id="3145752" name="直接连接符 8"/>
            <p:cNvCxnSpPr/>
            <p:nvPr/>
          </p:nvCxnSpPr>
          <p:spPr>
            <a:xfrm>
              <a:off x="4932040" y="843558"/>
              <a:ext cx="0" cy="108012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96" name="组合 19"/>
          <p:cNvGrpSpPr/>
          <p:nvPr/>
        </p:nvGrpSpPr>
        <p:grpSpPr>
          <a:xfrm>
            <a:off x="1171792" y="2728643"/>
            <a:ext cx="360040" cy="438423"/>
            <a:chOff x="4355976" y="1200151"/>
            <a:chExt cx="1008112" cy="1227583"/>
          </a:xfrm>
        </p:grpSpPr>
        <p:cxnSp>
          <p:nvCxnSpPr>
            <p:cNvPr id="3145753" name="直接连接符 11"/>
            <p:cNvCxnSpPr/>
            <p:nvPr/>
          </p:nvCxnSpPr>
          <p:spPr>
            <a:xfrm flipH="1">
              <a:off x="4355976" y="1200151"/>
              <a:ext cx="504056" cy="122758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45754" name="直接连接符 12"/>
            <p:cNvCxnSpPr/>
            <p:nvPr/>
          </p:nvCxnSpPr>
          <p:spPr>
            <a:xfrm>
              <a:off x="4860032" y="1200151"/>
              <a:ext cx="504056" cy="122758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45755" name="直接连接符 16"/>
            <p:cNvCxnSpPr/>
            <p:nvPr/>
          </p:nvCxnSpPr>
          <p:spPr>
            <a:xfrm>
              <a:off x="4572000" y="1971683"/>
              <a:ext cx="57606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97" name="组合 28"/>
          <p:cNvGrpSpPr/>
          <p:nvPr/>
        </p:nvGrpSpPr>
        <p:grpSpPr>
          <a:xfrm>
            <a:off x="1207257" y="3420453"/>
            <a:ext cx="288571" cy="444824"/>
            <a:chOff x="4788024" y="2337808"/>
            <a:chExt cx="576064" cy="1153653"/>
          </a:xfrm>
        </p:grpSpPr>
        <p:cxnSp>
          <p:nvCxnSpPr>
            <p:cNvPr id="3145756" name="直接连接符 23"/>
            <p:cNvCxnSpPr/>
            <p:nvPr/>
          </p:nvCxnSpPr>
          <p:spPr>
            <a:xfrm>
              <a:off x="4788024" y="2345806"/>
              <a:ext cx="0" cy="114565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45757" name="直接连接符 24"/>
            <p:cNvCxnSpPr/>
            <p:nvPr/>
          </p:nvCxnSpPr>
          <p:spPr>
            <a:xfrm>
              <a:off x="5364088" y="2337808"/>
              <a:ext cx="0" cy="114565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45758" name="直接连接符 26"/>
            <p:cNvCxnSpPr/>
            <p:nvPr/>
          </p:nvCxnSpPr>
          <p:spPr>
            <a:xfrm>
              <a:off x="4788024" y="2859782"/>
              <a:ext cx="57606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048822" name="文本框 29"/>
          <p:cNvSpPr txBox="1"/>
          <p:nvPr/>
        </p:nvSpPr>
        <p:spPr>
          <a:xfrm>
            <a:off x="1959873" y="2077878"/>
            <a:ext cx="648072" cy="548639"/>
          </a:xfrm>
          <a:prstGeom prst="rect">
            <a:avLst/>
          </a:prstGeom>
          <a:noFill/>
        </p:spPr>
        <p:txBody>
          <a:bodyPr wrap="square" rtlCol="0">
            <a:spAutoFit/>
          </a:bodyPr>
          <a:p>
            <a:r>
              <a:rPr lang="en-US" altLang="zh-CN" sz="2800" dirty="0">
                <a:solidFill>
                  <a:schemeClr val="bg1"/>
                </a:solidFill>
              </a:rPr>
              <a:t>2</a:t>
            </a:r>
            <a:endParaRPr lang="zh-CN" altLang="en-US" sz="2800" dirty="0">
              <a:solidFill>
                <a:schemeClr val="bg1"/>
              </a:solidFill>
            </a:endParaRPr>
          </a:p>
        </p:txBody>
      </p:sp>
      <p:sp>
        <p:nvSpPr>
          <p:cNvPr id="1048823" name="文本框 30"/>
          <p:cNvSpPr txBox="1"/>
          <p:nvPr/>
        </p:nvSpPr>
        <p:spPr>
          <a:xfrm>
            <a:off x="1959873" y="2663311"/>
            <a:ext cx="648072" cy="548639"/>
          </a:xfrm>
          <a:prstGeom prst="rect">
            <a:avLst/>
          </a:prstGeom>
          <a:noFill/>
        </p:spPr>
        <p:txBody>
          <a:bodyPr wrap="square" rtlCol="0">
            <a:spAutoFit/>
          </a:bodyPr>
          <a:p>
            <a:r>
              <a:rPr lang="en-US" altLang="zh-CN" sz="2800" dirty="0">
                <a:solidFill>
                  <a:schemeClr val="bg1"/>
                </a:solidFill>
              </a:rPr>
              <a:t>4</a:t>
            </a:r>
            <a:endParaRPr lang="zh-CN" altLang="en-US" sz="2800" dirty="0">
              <a:solidFill>
                <a:schemeClr val="bg1"/>
              </a:solidFill>
            </a:endParaRPr>
          </a:p>
        </p:txBody>
      </p:sp>
      <p:sp>
        <p:nvSpPr>
          <p:cNvPr id="1048824" name="文本框 31"/>
          <p:cNvSpPr txBox="1"/>
          <p:nvPr/>
        </p:nvSpPr>
        <p:spPr>
          <a:xfrm>
            <a:off x="1959873" y="3360105"/>
            <a:ext cx="648072" cy="548639"/>
          </a:xfrm>
          <a:prstGeom prst="rect">
            <a:avLst/>
          </a:prstGeom>
          <a:noFill/>
        </p:spPr>
        <p:txBody>
          <a:bodyPr wrap="square" rtlCol="0">
            <a:spAutoFit/>
          </a:bodyPr>
          <a:p>
            <a:r>
              <a:rPr lang="en-US" altLang="zh-CN" sz="2800" dirty="0">
                <a:solidFill>
                  <a:schemeClr val="bg1"/>
                </a:solidFill>
              </a:rPr>
              <a:t>6</a:t>
            </a:r>
            <a:endParaRPr lang="zh-CN" altLang="en-US" sz="2800" dirty="0">
              <a:solidFill>
                <a:schemeClr val="bg1"/>
              </a:solidFill>
            </a:endParaRPr>
          </a:p>
        </p:txBody>
      </p:sp>
      <p:sp>
        <p:nvSpPr>
          <p:cNvPr id="1048825" name="文本框 32"/>
          <p:cNvSpPr txBox="1"/>
          <p:nvPr/>
        </p:nvSpPr>
        <p:spPr>
          <a:xfrm>
            <a:off x="3216005" y="2056746"/>
            <a:ext cx="648072" cy="548639"/>
          </a:xfrm>
          <a:prstGeom prst="rect">
            <a:avLst/>
          </a:prstGeom>
          <a:noFill/>
        </p:spPr>
        <p:txBody>
          <a:bodyPr wrap="square" rtlCol="0">
            <a:spAutoFit/>
          </a:bodyPr>
          <a:p>
            <a:r>
              <a:rPr lang="en-US" altLang="zh-CN" sz="2800" dirty="0">
                <a:solidFill>
                  <a:schemeClr val="bg1"/>
                </a:solidFill>
              </a:rPr>
              <a:t>1</a:t>
            </a:r>
            <a:endParaRPr lang="zh-CN" altLang="en-US" sz="2800" dirty="0">
              <a:solidFill>
                <a:schemeClr val="bg1"/>
              </a:solidFill>
            </a:endParaRPr>
          </a:p>
        </p:txBody>
      </p:sp>
      <p:sp>
        <p:nvSpPr>
          <p:cNvPr id="1048826" name="文本框 33"/>
          <p:cNvSpPr txBox="1"/>
          <p:nvPr/>
        </p:nvSpPr>
        <p:spPr>
          <a:xfrm>
            <a:off x="3216005" y="2642179"/>
            <a:ext cx="648072" cy="548639"/>
          </a:xfrm>
          <a:prstGeom prst="rect">
            <a:avLst/>
          </a:prstGeom>
          <a:noFill/>
        </p:spPr>
        <p:txBody>
          <a:bodyPr wrap="square" rtlCol="0">
            <a:spAutoFit/>
          </a:bodyPr>
          <a:p>
            <a:r>
              <a:rPr lang="en-US" altLang="zh-CN" sz="2800" dirty="0">
                <a:solidFill>
                  <a:schemeClr val="bg1"/>
                </a:solidFill>
              </a:rPr>
              <a:t>2</a:t>
            </a:r>
            <a:endParaRPr lang="zh-CN" altLang="en-US" sz="2800" dirty="0">
              <a:solidFill>
                <a:schemeClr val="bg1"/>
              </a:solidFill>
            </a:endParaRPr>
          </a:p>
        </p:txBody>
      </p:sp>
      <p:sp>
        <p:nvSpPr>
          <p:cNvPr id="1048827" name="文本框 34"/>
          <p:cNvSpPr txBox="1"/>
          <p:nvPr/>
        </p:nvSpPr>
        <p:spPr>
          <a:xfrm>
            <a:off x="3216005" y="3338973"/>
            <a:ext cx="648072" cy="548639"/>
          </a:xfrm>
          <a:prstGeom prst="rect">
            <a:avLst/>
          </a:prstGeom>
          <a:noFill/>
        </p:spPr>
        <p:txBody>
          <a:bodyPr wrap="square" rtlCol="0">
            <a:spAutoFit/>
          </a:bodyPr>
          <a:p>
            <a:r>
              <a:rPr lang="en-US" altLang="zh-CN" sz="2800" dirty="0">
                <a:solidFill>
                  <a:schemeClr val="bg1"/>
                </a:solidFill>
              </a:rPr>
              <a:t>3</a:t>
            </a:r>
            <a:endParaRPr lang="zh-CN" altLang="en-US" sz="2800" dirty="0">
              <a:solidFill>
                <a:schemeClr val="bg1"/>
              </a:solidFill>
            </a:endParaRPr>
          </a:p>
        </p:txBody>
      </p:sp>
      <p:sp>
        <p:nvSpPr>
          <p:cNvPr id="1048828" name="内容占位符 2"/>
          <p:cNvSpPr txBox="1"/>
          <p:nvPr/>
        </p:nvSpPr>
        <p:spPr>
          <a:xfrm>
            <a:off x="449324" y="3926956"/>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solidFill>
                  <a:srgbClr val="FFFF00"/>
                </a:solidFill>
              </a:rPr>
              <a:t>奇点数是最少笔画数的</a:t>
            </a:r>
            <a:r>
              <a:rPr lang="en-US" altLang="zh-CN" b="1" dirty="0">
                <a:solidFill>
                  <a:srgbClr val="FFFF00"/>
                </a:solidFill>
              </a:rPr>
              <a:t>2</a:t>
            </a:r>
            <a:r>
              <a:rPr lang="zh-CN" altLang="en-US" b="1" dirty="0">
                <a:solidFill>
                  <a:srgbClr val="FFFF00"/>
                </a:solidFill>
              </a:rPr>
              <a:t>倍</a:t>
            </a:r>
            <a:endParaRPr lang="zh-CN" altLang="en-US" b="1" dirty="0">
              <a:solidFill>
                <a:srgbClr val="FFFF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829" name="标题 1"/>
          <p:cNvSpPr>
            <a:spLocks noGrp="1"/>
          </p:cNvSpPr>
          <p:nvPr>
            <p:ph type="title"/>
          </p:nvPr>
        </p:nvSpPr>
        <p:spPr/>
        <p:txBody>
          <a:bodyPr/>
          <a:p>
            <a:endParaRPr lang="zh-CN" altLang="en-US"/>
          </a:p>
        </p:txBody>
      </p:sp>
      <p:sp>
        <p:nvSpPr>
          <p:cNvPr id="1048830" name="内容占位符 2"/>
          <p:cNvSpPr>
            <a:spLocks noGrp="1"/>
          </p:cNvSpPr>
          <p:nvPr>
            <p:ph idx="1"/>
          </p:nvPr>
        </p:nvSpPr>
        <p:spPr/>
        <p:txBody>
          <a:bodyPr/>
          <a:p>
            <a:endParaRPr lang="zh-CN" altLang="en-US" dirty="0"/>
          </a:p>
        </p:txBody>
      </p:sp>
      <p:sp>
        <p:nvSpPr>
          <p:cNvPr id="1048831" name="竖排文字占位符 3"/>
          <p:cNvSpPr>
            <a:spLocks noGrp="1"/>
          </p:cNvSpPr>
          <p:nvPr>
            <p:ph type="body" orient="vert" sz="quarter" idx="13"/>
          </p:nvPr>
        </p:nvSpPr>
        <p:spPr/>
        <p:txBody>
          <a:bodyPr/>
          <a:p>
            <a:endParaRPr lang="zh-CN" altLang="en-US"/>
          </a:p>
        </p:txBody>
      </p:sp>
      <p:pic>
        <p:nvPicPr>
          <p:cNvPr id="2097197" name="图片 8"/>
          <p:cNvPicPr>
            <a:picLocks noChangeAspect="1"/>
          </p:cNvPicPr>
          <p:nvPr/>
        </p:nvPicPr>
        <p:blipFill>
          <a:blip r:embed="rId1"/>
          <a:stretch>
            <a:fillRect/>
          </a:stretch>
        </p:blipFill>
        <p:spPr>
          <a:xfrm>
            <a:off x="539552" y="1200900"/>
            <a:ext cx="4277828" cy="1802898"/>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608" name="内容占位符 2"/>
          <p:cNvSpPr>
            <a:spLocks noGrp="1"/>
          </p:cNvSpPr>
          <p:nvPr>
            <p:ph idx="1"/>
          </p:nvPr>
        </p:nvSpPr>
        <p:spPr/>
        <p:txBody>
          <a:bodyPr>
            <a:normAutofit/>
          </a:bodyPr>
          <a:p>
            <a:r>
              <a:rPr lang="zh-CN" altLang="en-US" b="1" dirty="0"/>
              <a:t>题型判定</a:t>
            </a:r>
            <a:endParaRPr lang="en-US" altLang="zh-CN" b="1" dirty="0"/>
          </a:p>
        </p:txBody>
      </p:sp>
      <p:sp>
        <p:nvSpPr>
          <p:cNvPr id="1048609" name="文本占位符 3"/>
          <p:cNvSpPr>
            <a:spLocks noGrp="1"/>
          </p:cNvSpPr>
          <p:nvPr>
            <p:ph type="body" orient="vert" sz="quarter" idx="13"/>
          </p:nvPr>
        </p:nvSpPr>
        <p:spPr/>
        <p:txBody>
          <a:bodyPr/>
          <a:p>
            <a:endParaRPr lang="zh-CN" altLang="en-US" dirty="0"/>
          </a:p>
        </p:txBody>
      </p:sp>
      <p:pic>
        <p:nvPicPr>
          <p:cNvPr id="2097152" name="图片 13"/>
          <p:cNvPicPr>
            <a:picLocks noChangeAspect="1"/>
          </p:cNvPicPr>
          <p:nvPr/>
        </p:nvPicPr>
        <p:blipFill>
          <a:blip r:embed="rId1"/>
          <a:stretch>
            <a:fillRect/>
          </a:stretch>
        </p:blipFill>
        <p:spPr>
          <a:xfrm>
            <a:off x="372510" y="1851670"/>
            <a:ext cx="5783666" cy="1363343"/>
          </a:xfrm>
          <a:prstGeom prst="rect">
            <a:avLst/>
          </a:prstGeom>
        </p:spPr>
      </p:pic>
      <p:sp>
        <p:nvSpPr>
          <p:cNvPr id="1048610" name="标题 1"/>
          <p:cNvSpPr txBox="1"/>
          <p:nvPr/>
        </p:nvSpPr>
        <p:spPr>
          <a:xfrm>
            <a:off x="609600" y="358379"/>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sym typeface="+mn-ea"/>
              </a:rPr>
              <a:t>动态位置</a:t>
            </a:r>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832" name="标题 1"/>
          <p:cNvSpPr>
            <a:spLocks noGrp="1"/>
          </p:cNvSpPr>
          <p:nvPr>
            <p:ph type="title"/>
          </p:nvPr>
        </p:nvSpPr>
        <p:spPr/>
        <p:txBody>
          <a:bodyPr/>
          <a:p>
            <a:endParaRPr lang="zh-CN" altLang="en-US"/>
          </a:p>
        </p:txBody>
      </p:sp>
      <p:sp>
        <p:nvSpPr>
          <p:cNvPr id="1048833" name="内容占位符 2"/>
          <p:cNvSpPr>
            <a:spLocks noGrp="1"/>
          </p:cNvSpPr>
          <p:nvPr>
            <p:ph idx="1"/>
          </p:nvPr>
        </p:nvSpPr>
        <p:spPr/>
        <p:txBody>
          <a:bodyPr/>
          <a:p>
            <a:endParaRPr lang="zh-CN" altLang="en-US" dirty="0"/>
          </a:p>
        </p:txBody>
      </p:sp>
      <p:sp>
        <p:nvSpPr>
          <p:cNvPr id="1048834" name="竖排文字占位符 3"/>
          <p:cNvSpPr>
            <a:spLocks noGrp="1"/>
          </p:cNvSpPr>
          <p:nvPr>
            <p:ph type="body" orient="vert" sz="quarter" idx="13"/>
          </p:nvPr>
        </p:nvSpPr>
        <p:spPr/>
        <p:txBody>
          <a:bodyPr/>
          <a:p>
            <a:endParaRPr lang="zh-CN" altLang="en-US"/>
          </a:p>
        </p:txBody>
      </p:sp>
      <p:pic>
        <p:nvPicPr>
          <p:cNvPr id="2097198" name="Picture 2" descr="C:\Users\Administrator\Desktop\1490e26acbbeb41.png"/>
          <p:cNvPicPr>
            <a:picLocks noChangeAspect="1" noChangeArrowheads="1"/>
          </p:cNvPicPr>
          <p:nvPr/>
        </p:nvPicPr>
        <p:blipFill>
          <a:blip r:embed="rId1"/>
          <a:srcRect/>
          <a:stretch>
            <a:fillRect/>
          </a:stretch>
        </p:blipFill>
        <p:spPr bwMode="auto">
          <a:xfrm>
            <a:off x="457201" y="1200152"/>
            <a:ext cx="4546847" cy="2144024"/>
          </a:xfrm>
          <a:prstGeom prst="rect">
            <a:avLst/>
          </a:prstGeom>
          <a:noFill/>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8835" name="标题 1"/>
          <p:cNvSpPr>
            <a:spLocks noGrp="1"/>
          </p:cNvSpPr>
          <p:nvPr>
            <p:ph type="title"/>
          </p:nvPr>
        </p:nvSpPr>
        <p:spPr/>
        <p:txBody>
          <a:bodyPr/>
          <a:p>
            <a:endParaRPr lang="zh-CN" altLang="en-US"/>
          </a:p>
        </p:txBody>
      </p:sp>
      <p:sp>
        <p:nvSpPr>
          <p:cNvPr id="1048836" name="内容占位符 2"/>
          <p:cNvSpPr>
            <a:spLocks noGrp="1"/>
          </p:cNvSpPr>
          <p:nvPr>
            <p:ph idx="1"/>
          </p:nvPr>
        </p:nvSpPr>
        <p:spPr/>
        <p:txBody>
          <a:bodyPr/>
          <a:p>
            <a:endParaRPr lang="zh-CN" altLang="en-US" dirty="0"/>
          </a:p>
        </p:txBody>
      </p:sp>
      <p:sp>
        <p:nvSpPr>
          <p:cNvPr id="1048837" name="竖排文字占位符 3"/>
          <p:cNvSpPr>
            <a:spLocks noGrp="1"/>
          </p:cNvSpPr>
          <p:nvPr>
            <p:ph type="body" orient="vert" sz="quarter" idx="13"/>
          </p:nvPr>
        </p:nvSpPr>
        <p:spPr/>
        <p:txBody>
          <a:bodyPr/>
          <a:p>
            <a:endParaRPr lang="zh-CN" altLang="en-US"/>
          </a:p>
        </p:txBody>
      </p:sp>
      <p:pic>
        <p:nvPicPr>
          <p:cNvPr id="2097199" name="officeArt object"/>
          <p:cNvPicPr/>
          <p:nvPr/>
        </p:nvPicPr>
        <p:blipFill>
          <a:blip r:embed="rId1"/>
          <a:srcRect l="22718" t="11807" r="18051"/>
          <a:stretch>
            <a:fillRect/>
          </a:stretch>
        </p:blipFill>
        <p:spPr>
          <a:xfrm>
            <a:off x="457200" y="1200151"/>
            <a:ext cx="4546848" cy="2170087"/>
          </a:xfrm>
          <a:prstGeom prst="rect">
            <a:avLst/>
          </a:prstGeom>
          <a:ln w="12700" cap="flat">
            <a:noFill/>
            <a:miter lim="400000"/>
            <a:headEnd/>
            <a:tailEnd/>
          </a:ln>
          <a:effectLst/>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endParaRPr lang="en-US" altLang="zh-CN" sz="1400" dirty="0">
              <a:solidFill>
                <a:schemeClr val="bg1"/>
              </a:solidFill>
              <a:latin typeface="+mn-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838" name="标题 1"/>
          <p:cNvSpPr>
            <a:spLocks noGrp="1"/>
          </p:cNvSpPr>
          <p:nvPr>
            <p:ph type="title"/>
          </p:nvPr>
        </p:nvSpPr>
        <p:spPr/>
        <p:txBody>
          <a:bodyPr/>
          <a:p>
            <a:endParaRPr lang="zh-CN" altLang="en-US"/>
          </a:p>
        </p:txBody>
      </p:sp>
      <p:sp>
        <p:nvSpPr>
          <p:cNvPr id="1048839" name="内容占位符 2"/>
          <p:cNvSpPr>
            <a:spLocks noGrp="1"/>
          </p:cNvSpPr>
          <p:nvPr>
            <p:ph idx="1"/>
          </p:nvPr>
        </p:nvSpPr>
        <p:spPr/>
        <p:txBody>
          <a:bodyPr/>
          <a:p>
            <a:endParaRPr lang="zh-CN" altLang="en-US"/>
          </a:p>
        </p:txBody>
      </p:sp>
      <p:sp>
        <p:nvSpPr>
          <p:cNvPr id="1048840" name="竖排文字占位符 3"/>
          <p:cNvSpPr>
            <a:spLocks noGrp="1"/>
          </p:cNvSpPr>
          <p:nvPr>
            <p:ph type="body" orient="vert" sz="quarter" idx="13"/>
          </p:nvPr>
        </p:nvSpPr>
        <p:spPr/>
        <p:txBody>
          <a:bodyPr/>
          <a:p>
            <a:endParaRPr lang="zh-CN" altLang="en-US"/>
          </a:p>
        </p:txBody>
      </p:sp>
      <p:pic>
        <p:nvPicPr>
          <p:cNvPr id="2097200" name="图片 4"/>
          <p:cNvPicPr>
            <a:picLocks noChangeAspect="1"/>
          </p:cNvPicPr>
          <p:nvPr/>
        </p:nvPicPr>
        <p:blipFill>
          <a:blip r:embed="rId1"/>
          <a:stretch>
            <a:fillRect/>
          </a:stretch>
        </p:blipFill>
        <p:spPr>
          <a:xfrm>
            <a:off x="457200" y="1200151"/>
            <a:ext cx="3109229" cy="3215919"/>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841" name="标题 1"/>
          <p:cNvSpPr>
            <a:spLocks noGrp="1"/>
          </p:cNvSpPr>
          <p:nvPr>
            <p:ph type="title"/>
          </p:nvPr>
        </p:nvSpPr>
        <p:spPr/>
        <p:txBody>
          <a:bodyPr/>
          <a:p>
            <a:r>
              <a:rPr lang="zh-CN" altLang="en-US" dirty="0"/>
              <a:t>高频考点</a:t>
            </a:r>
            <a:r>
              <a:rPr lang="en-US" altLang="zh-CN" dirty="0"/>
              <a:t>39 </a:t>
            </a:r>
            <a:r>
              <a:rPr lang="zh-CN" altLang="en-US" dirty="0"/>
              <a:t>数量类（二）</a:t>
            </a:r>
            <a:endParaRPr lang="zh-CN" altLang="en-US" dirty="0"/>
          </a:p>
        </p:txBody>
      </p:sp>
      <p:sp>
        <p:nvSpPr>
          <p:cNvPr id="1048842" name="内容占位符 2"/>
          <p:cNvSpPr>
            <a:spLocks noGrp="1"/>
          </p:cNvSpPr>
          <p:nvPr>
            <p:ph idx="1"/>
          </p:nvPr>
        </p:nvSpPr>
        <p:spPr/>
        <p:txBody>
          <a:bodyPr/>
          <a:p>
            <a:r>
              <a:rPr lang="zh-CN" altLang="en-US" dirty="0"/>
              <a:t>角</a:t>
            </a:r>
            <a:endParaRPr lang="en-US" altLang="zh-CN" dirty="0"/>
          </a:p>
          <a:p>
            <a:r>
              <a:rPr lang="zh-CN" altLang="en-US" dirty="0"/>
              <a:t>面</a:t>
            </a:r>
            <a:endParaRPr lang="en-US" altLang="zh-CN" dirty="0"/>
          </a:p>
          <a:p>
            <a:r>
              <a:rPr lang="zh-CN" altLang="en-US" dirty="0"/>
              <a:t>素</a:t>
            </a:r>
            <a:endParaRPr lang="zh-CN" altLang="en-US" dirty="0"/>
          </a:p>
        </p:txBody>
      </p:sp>
      <p:sp>
        <p:nvSpPr>
          <p:cNvPr id="1048843"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pic>
        <p:nvPicPr>
          <p:cNvPr id="2097201" name="图片 4"/>
          <p:cNvPicPr>
            <a:picLocks noChangeAspect="1"/>
          </p:cNvPicPr>
          <p:nvPr/>
        </p:nvPicPr>
        <p:blipFill>
          <a:blip r:embed="rId1"/>
          <a:stretch>
            <a:fillRect/>
          </a:stretch>
        </p:blipFill>
        <p:spPr>
          <a:xfrm>
            <a:off x="4211960" y="1491630"/>
            <a:ext cx="1352550" cy="1314450"/>
          </a:xfrm>
          <a:prstGeom prst="rect">
            <a:avLst/>
          </a:prstGeom>
        </p:spPr>
      </p:pic>
      <p:sp>
        <p:nvSpPr>
          <p:cNvPr id="1048844" name="标题 1"/>
          <p:cNvSpPr>
            <a:spLocks noGrp="1"/>
          </p:cNvSpPr>
          <p:nvPr>
            <p:ph type="title"/>
          </p:nvPr>
        </p:nvSpPr>
        <p:spPr/>
        <p:txBody>
          <a:bodyPr/>
          <a:p>
            <a:r>
              <a:rPr lang="zh-CN" altLang="en-US" dirty="0">
                <a:sym typeface="+mn-ea"/>
              </a:rPr>
              <a:t>角</a:t>
            </a:r>
            <a:endParaRPr lang="zh-CN" altLang="en-US"/>
          </a:p>
        </p:txBody>
      </p:sp>
      <p:sp>
        <p:nvSpPr>
          <p:cNvPr id="1048845" name="内容占位符 2"/>
          <p:cNvSpPr>
            <a:spLocks noGrp="1"/>
          </p:cNvSpPr>
          <p:nvPr>
            <p:ph idx="1"/>
          </p:nvPr>
        </p:nvSpPr>
        <p:spPr/>
        <p:txBody>
          <a:bodyPr/>
          <a:p>
            <a:r>
              <a:rPr lang="zh-CN" altLang="en-US" dirty="0">
                <a:sym typeface="+mn-ea"/>
              </a:rPr>
              <a:t>数且仅数小于180度的角</a:t>
            </a:r>
            <a:endParaRPr lang="zh-CN" altLang="en-US" dirty="0">
              <a:sym typeface="+mn-ea"/>
            </a:endParaRPr>
          </a:p>
          <a:p>
            <a:endParaRPr lang="zh-CN" altLang="en-US" dirty="0"/>
          </a:p>
        </p:txBody>
      </p:sp>
      <p:sp>
        <p:nvSpPr>
          <p:cNvPr id="1048846" name="文本占位符 3"/>
          <p:cNvSpPr>
            <a:spLocks noGrp="1"/>
          </p:cNvSpPr>
          <p:nvPr>
            <p:ph type="body" orient="vert" sz="quarter" idx="13"/>
          </p:nvPr>
        </p:nvSpPr>
        <p:spPr/>
        <p:txBody>
          <a:bodyPr/>
          <a:p>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847" name="标题 1"/>
          <p:cNvSpPr>
            <a:spLocks noGrp="1"/>
          </p:cNvSpPr>
          <p:nvPr>
            <p:ph type="title"/>
          </p:nvPr>
        </p:nvSpPr>
        <p:spPr/>
        <p:txBody>
          <a:bodyPr/>
          <a:p>
            <a:r>
              <a:rPr lang="zh-CN" altLang="en-US" dirty="0">
                <a:sym typeface="+mn-ea"/>
              </a:rPr>
              <a:t>角</a:t>
            </a:r>
            <a:endParaRPr lang="zh-CN" altLang="en-US"/>
          </a:p>
        </p:txBody>
      </p:sp>
      <p:sp>
        <p:nvSpPr>
          <p:cNvPr id="1048848" name="内容占位符 2"/>
          <p:cNvSpPr>
            <a:spLocks noGrp="1"/>
          </p:cNvSpPr>
          <p:nvPr>
            <p:ph idx="1"/>
          </p:nvPr>
        </p:nvSpPr>
        <p:spPr/>
        <p:txBody>
          <a:bodyPr/>
          <a:p>
            <a:r>
              <a:rPr lang="zh-CN" altLang="en-US" dirty="0">
                <a:sym typeface="+mn-ea"/>
              </a:rPr>
              <a:t>数且仅数小于180度的角</a:t>
            </a:r>
            <a:endParaRPr lang="zh-CN" altLang="en-US" dirty="0">
              <a:sym typeface="+mn-ea"/>
            </a:endParaRPr>
          </a:p>
          <a:p>
            <a:endParaRPr lang="en-US" altLang="zh-CN" dirty="0">
              <a:sym typeface="+mn-ea"/>
            </a:endParaRPr>
          </a:p>
          <a:p>
            <a:r>
              <a:rPr lang="zh-CN" altLang="en-US" dirty="0">
                <a:sym typeface="+mn-ea"/>
              </a:rPr>
              <a:t>按度数分类</a:t>
            </a:r>
            <a:endParaRPr lang="zh-CN" altLang="en-US" dirty="0">
              <a:sym typeface="+mn-ea"/>
            </a:endParaRPr>
          </a:p>
          <a:p>
            <a:endParaRPr lang="zh-CN" altLang="en-US" dirty="0"/>
          </a:p>
        </p:txBody>
      </p:sp>
      <p:sp>
        <p:nvSpPr>
          <p:cNvPr id="1048849" name="文本占位符 3"/>
          <p:cNvSpPr>
            <a:spLocks noGrp="1"/>
          </p:cNvSpPr>
          <p:nvPr>
            <p:ph type="body" orient="vert" sz="quarter" idx="13"/>
          </p:nvPr>
        </p:nvSpPr>
        <p:spPr/>
        <p:txBody>
          <a:bodyPr/>
          <a:p>
            <a:endParaRPr lang="zh-CN" altLang="en-US"/>
          </a:p>
        </p:txBody>
      </p:sp>
      <p:sp>
        <p:nvSpPr>
          <p:cNvPr id="1048850" name="左大括号 5"/>
          <p:cNvSpPr/>
          <p:nvPr/>
        </p:nvSpPr>
        <p:spPr>
          <a:xfrm>
            <a:off x="2339752" y="2029723"/>
            <a:ext cx="216024" cy="1296144"/>
          </a:xfrm>
          <a:prstGeom prst="leftBrace">
            <a:avLst>
              <a:gd name="adj1" fmla="val 8303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48851" name="内容占位符 2"/>
          <p:cNvSpPr txBox="1"/>
          <p:nvPr/>
        </p:nvSpPr>
        <p:spPr>
          <a:xfrm>
            <a:off x="2195736" y="1763260"/>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dirty="0"/>
              <a:t>锐角</a:t>
            </a:r>
            <a:endParaRPr lang="en-US" altLang="zh-CN" dirty="0"/>
          </a:p>
          <a:p>
            <a:r>
              <a:rPr lang="zh-CN" altLang="en-US" dirty="0"/>
              <a:t>直角</a:t>
            </a:r>
            <a:endParaRPr lang="en-US" altLang="zh-CN" dirty="0"/>
          </a:p>
          <a:p>
            <a:r>
              <a:rPr lang="zh-CN" altLang="en-US" dirty="0"/>
              <a:t>钝角</a:t>
            </a:r>
            <a:endParaRPr lang="zh-CN" altLang="en-US" dirty="0"/>
          </a:p>
        </p:txBody>
      </p:sp>
      <p:grpSp>
        <p:nvGrpSpPr>
          <p:cNvPr id="305" name="组合 17"/>
          <p:cNvGrpSpPr/>
          <p:nvPr/>
        </p:nvGrpSpPr>
        <p:grpSpPr>
          <a:xfrm>
            <a:off x="899592" y="3651425"/>
            <a:ext cx="2232248" cy="1080120"/>
            <a:chOff x="3749080" y="2050225"/>
            <a:chExt cx="2232248" cy="1080120"/>
          </a:xfrm>
        </p:grpSpPr>
        <p:sp>
          <p:nvSpPr>
            <p:cNvPr id="1048852" name="矩形 9"/>
            <p:cNvSpPr/>
            <p:nvPr/>
          </p:nvSpPr>
          <p:spPr>
            <a:xfrm>
              <a:off x="3749080" y="2050225"/>
              <a:ext cx="2232248" cy="10801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cxnSp>
          <p:nvCxnSpPr>
            <p:cNvPr id="3145759" name="直接连接符 11"/>
            <p:cNvCxnSpPr>
              <a:endCxn id="1048852" idx="2"/>
            </p:cNvCxnSpPr>
            <p:nvPr/>
          </p:nvCxnSpPr>
          <p:spPr>
            <a:xfrm>
              <a:off x="3749080" y="2050225"/>
              <a:ext cx="1116124" cy="10801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60" name="直接连接符 13"/>
            <p:cNvCxnSpPr>
              <a:stCxn id="1048852" idx="2"/>
              <a:endCxn id="1048852" idx="0"/>
            </p:cNvCxnSpPr>
            <p:nvPr/>
          </p:nvCxnSpPr>
          <p:spPr>
            <a:xfrm flipV="1">
              <a:off x="4865204" y="2050225"/>
              <a:ext cx="0" cy="10801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61" name="直接连接符 16"/>
            <p:cNvCxnSpPr>
              <a:stCxn id="1048852" idx="3"/>
              <a:endCxn id="1048852" idx="2"/>
            </p:cNvCxnSpPr>
            <p:nvPr/>
          </p:nvCxnSpPr>
          <p:spPr>
            <a:xfrm flipH="1">
              <a:off x="4865204" y="2590285"/>
              <a:ext cx="1116124" cy="5400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pic>
        <p:nvPicPr>
          <p:cNvPr id="2097202" name="内容占位符 4"/>
          <p:cNvPicPr>
            <a:picLocks noGrp="1" noChangeAspect="1"/>
          </p:cNvPicPr>
          <p:nvPr>
            <p:ph idx="1"/>
          </p:nvPr>
        </p:nvPicPr>
        <p:blipFill rotWithShape="1">
          <a:blip r:embed="rId1"/>
          <a:srcRect l="18906" t="9861"/>
          <a:stretch>
            <a:fillRect/>
          </a:stretch>
        </p:blipFill>
        <p:spPr>
          <a:xfrm>
            <a:off x="395536" y="1347614"/>
            <a:ext cx="4158625" cy="2105277"/>
          </a:xfrm>
          <a:prstGeom prst="rect">
            <a:avLst/>
          </a:prstGeom>
        </p:spPr>
      </p:pic>
      <p:sp>
        <p:nvSpPr>
          <p:cNvPr id="1048853" name="标题 1"/>
          <p:cNvSpPr>
            <a:spLocks noGrp="1"/>
          </p:cNvSpPr>
          <p:nvPr>
            <p:ph type="title"/>
          </p:nvPr>
        </p:nvSpPr>
        <p:spPr/>
        <p:txBody>
          <a:bodyPr/>
          <a:p>
            <a:endParaRPr lang="zh-CN" altLang="en-US"/>
          </a:p>
        </p:txBody>
      </p:sp>
      <p:sp>
        <p:nvSpPr>
          <p:cNvPr id="1048854"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pic>
        <p:nvPicPr>
          <p:cNvPr id="2097203" name="内容占位符 4"/>
          <p:cNvPicPr>
            <a:picLocks noGrp="1" noChangeAspect="1"/>
          </p:cNvPicPr>
          <p:nvPr>
            <p:ph idx="1"/>
          </p:nvPr>
        </p:nvPicPr>
        <p:blipFill rotWithShape="1">
          <a:blip r:embed="rId1"/>
          <a:srcRect t="11858"/>
          <a:stretch>
            <a:fillRect/>
          </a:stretch>
        </p:blipFill>
        <p:spPr>
          <a:xfrm>
            <a:off x="457200" y="1779662"/>
            <a:ext cx="4619625" cy="2115676"/>
          </a:xfrm>
          <a:prstGeom prst="rect">
            <a:avLst/>
          </a:prstGeom>
        </p:spPr>
      </p:pic>
      <p:sp>
        <p:nvSpPr>
          <p:cNvPr id="1048855" name="标题 1"/>
          <p:cNvSpPr>
            <a:spLocks noGrp="1"/>
          </p:cNvSpPr>
          <p:nvPr>
            <p:ph type="title"/>
          </p:nvPr>
        </p:nvSpPr>
        <p:spPr/>
        <p:txBody>
          <a:bodyPr/>
          <a:p>
            <a:endParaRPr lang="zh-CN" altLang="en-US"/>
          </a:p>
        </p:txBody>
      </p:sp>
      <p:sp>
        <p:nvSpPr>
          <p:cNvPr id="1048856"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D</a:t>
            </a:r>
            <a:endParaRPr lang="en-US" altLang="zh-CN" sz="1400" dirty="0">
              <a:solidFill>
                <a:schemeClr val="bg1"/>
              </a:solidFill>
              <a:latin typeface="+mn-e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308" name=""/>
        <p:cNvGrpSpPr/>
        <p:nvPr/>
      </p:nvGrpSpPr>
      <p:grpSpPr>
        <a:xfrm>
          <a:off x="0" y="0"/>
          <a:ext cx="0" cy="0"/>
          <a:chOff x="0" y="0"/>
          <a:chExt cx="0" cy="0"/>
        </a:xfrm>
      </p:grpSpPr>
      <p:sp>
        <p:nvSpPr>
          <p:cNvPr id="1048857" name="标题 1"/>
          <p:cNvSpPr>
            <a:spLocks noGrp="1"/>
          </p:cNvSpPr>
          <p:nvPr>
            <p:ph type="title"/>
          </p:nvPr>
        </p:nvSpPr>
        <p:spPr/>
        <p:txBody>
          <a:bodyPr/>
          <a:p>
            <a:r>
              <a:rPr lang="zh-CN" altLang="en-US" dirty="0">
                <a:sym typeface="+mn-ea"/>
              </a:rPr>
              <a:t>面</a:t>
            </a:r>
            <a:endParaRPr lang="zh-CN" altLang="en-US"/>
          </a:p>
        </p:txBody>
      </p:sp>
      <p:sp>
        <p:nvSpPr>
          <p:cNvPr id="1048858" name="内容占位符 2"/>
          <p:cNvSpPr>
            <a:spLocks noGrp="1"/>
          </p:cNvSpPr>
          <p:nvPr>
            <p:ph idx="1"/>
          </p:nvPr>
        </p:nvSpPr>
        <p:spPr/>
        <p:txBody>
          <a:bodyPr/>
          <a:p>
            <a:r>
              <a:rPr lang="zh-CN" altLang="en-US" dirty="0">
                <a:sym typeface="+mn-ea"/>
              </a:rPr>
              <a:t>白色的封闭空间</a:t>
            </a:r>
            <a:endParaRPr lang="zh-CN" altLang="en-US" dirty="0">
              <a:sym typeface="+mn-ea"/>
            </a:endParaRPr>
          </a:p>
          <a:p>
            <a:pPr>
              <a:buFont typeface="Arial" panose="020B0604020202020204" pitchFamily="34" charset="0"/>
              <a:buNone/>
            </a:pPr>
            <a:r>
              <a:rPr lang="zh-CN" altLang="en-US" dirty="0">
                <a:sym typeface="+mn-ea"/>
              </a:rPr>
              <a:t>面的解析方法：1.数封闭区域的个数</a:t>
            </a:r>
            <a:endParaRPr lang="zh-CN" altLang="en-US" dirty="0">
              <a:sym typeface="+mn-ea"/>
            </a:endParaRPr>
          </a:p>
          <a:p>
            <a:pPr>
              <a:buFont typeface="Arial" panose="020B0604020202020204" pitchFamily="34" charset="0"/>
              <a:buNone/>
            </a:pPr>
            <a:r>
              <a:rPr lang="zh-CN" altLang="en-US" dirty="0">
                <a:sym typeface="+mn-ea"/>
              </a:rPr>
              <a:t>              2.面积</a:t>
            </a:r>
            <a:endParaRPr lang="zh-CN" altLang="en-US" dirty="0"/>
          </a:p>
        </p:txBody>
      </p:sp>
      <p:sp>
        <p:nvSpPr>
          <p:cNvPr id="1048859" name="文本占位符 3"/>
          <p:cNvSpPr>
            <a:spLocks noGrp="1"/>
          </p:cNvSpPr>
          <p:nvPr>
            <p:ph type="body" orient="vert" sz="quarter" idx="13"/>
          </p:nvPr>
        </p:nvSpPr>
        <p:spPr/>
        <p:txBody>
          <a:bodyPr/>
          <a:p>
            <a:endParaRPr lang="zh-CN" altLang="en-US"/>
          </a:p>
        </p:txBody>
      </p:sp>
      <p:pic>
        <p:nvPicPr>
          <p:cNvPr id="2097204" name="图片 4"/>
          <p:cNvPicPr>
            <a:picLocks noChangeAspect="1"/>
          </p:cNvPicPr>
          <p:nvPr/>
        </p:nvPicPr>
        <p:blipFill>
          <a:blip r:embed="rId1"/>
          <a:stretch>
            <a:fillRect/>
          </a:stretch>
        </p:blipFill>
        <p:spPr>
          <a:xfrm>
            <a:off x="971600" y="2931790"/>
            <a:ext cx="1584176" cy="1556383"/>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pic>
        <p:nvPicPr>
          <p:cNvPr id="2097205" name="内容占位符 4"/>
          <p:cNvPicPr>
            <a:picLocks noGrp="1" noChangeAspect="1"/>
          </p:cNvPicPr>
          <p:nvPr>
            <p:ph idx="1"/>
          </p:nvPr>
        </p:nvPicPr>
        <p:blipFill rotWithShape="1">
          <a:blip r:embed="rId1"/>
          <a:srcRect t="10334"/>
          <a:stretch>
            <a:fillRect/>
          </a:stretch>
        </p:blipFill>
        <p:spPr>
          <a:xfrm>
            <a:off x="457200" y="1563638"/>
            <a:ext cx="4772025" cy="1844784"/>
          </a:xfrm>
          <a:prstGeom prst="rect">
            <a:avLst/>
          </a:prstGeom>
        </p:spPr>
      </p:pic>
      <p:sp>
        <p:nvSpPr>
          <p:cNvPr id="1048860" name="标题 1"/>
          <p:cNvSpPr>
            <a:spLocks noGrp="1"/>
          </p:cNvSpPr>
          <p:nvPr>
            <p:ph type="title"/>
          </p:nvPr>
        </p:nvSpPr>
        <p:spPr/>
        <p:txBody>
          <a:bodyPr/>
          <a:p>
            <a:endParaRPr lang="zh-CN" altLang="en-US"/>
          </a:p>
        </p:txBody>
      </p:sp>
      <p:sp>
        <p:nvSpPr>
          <p:cNvPr id="1048861"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611" name="内容占位符 2"/>
          <p:cNvSpPr>
            <a:spLocks noGrp="1"/>
          </p:cNvSpPr>
          <p:nvPr>
            <p:ph idx="1"/>
          </p:nvPr>
        </p:nvSpPr>
        <p:spPr/>
        <p:txBody>
          <a:bodyPr>
            <a:normAutofit/>
          </a:bodyPr>
          <a:p>
            <a:r>
              <a:rPr lang="zh-CN" altLang="en-US" b="1" dirty="0"/>
              <a:t>题型判定</a:t>
            </a:r>
            <a:endParaRPr lang="en-US" altLang="zh-CN" b="1" dirty="0"/>
          </a:p>
        </p:txBody>
      </p:sp>
      <p:sp>
        <p:nvSpPr>
          <p:cNvPr id="1048612" name="文本占位符 3"/>
          <p:cNvSpPr>
            <a:spLocks noGrp="1"/>
          </p:cNvSpPr>
          <p:nvPr>
            <p:ph type="body" orient="vert" sz="quarter" idx="13"/>
          </p:nvPr>
        </p:nvSpPr>
        <p:spPr/>
        <p:txBody>
          <a:bodyPr/>
          <a:p>
            <a:endParaRPr lang="zh-CN" altLang="en-US" dirty="0"/>
          </a:p>
        </p:txBody>
      </p:sp>
      <p:pic>
        <p:nvPicPr>
          <p:cNvPr id="2097153" name="图片 13"/>
          <p:cNvPicPr>
            <a:picLocks noChangeAspect="1"/>
          </p:cNvPicPr>
          <p:nvPr/>
        </p:nvPicPr>
        <p:blipFill>
          <a:blip r:embed="rId1"/>
          <a:stretch>
            <a:fillRect/>
          </a:stretch>
        </p:blipFill>
        <p:spPr>
          <a:xfrm>
            <a:off x="372510" y="1851670"/>
            <a:ext cx="5783666" cy="1363343"/>
          </a:xfrm>
          <a:prstGeom prst="rect">
            <a:avLst/>
          </a:prstGeom>
        </p:spPr>
      </p:pic>
      <p:sp>
        <p:nvSpPr>
          <p:cNvPr id="1048613" name="内容占位符 2"/>
          <p:cNvSpPr txBox="1"/>
          <p:nvPr/>
        </p:nvSpPr>
        <p:spPr>
          <a:xfrm>
            <a:off x="313184" y="3548906"/>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US" altLang="zh-CN" b="1" dirty="0">
                <a:solidFill>
                  <a:srgbClr val="FFFF00"/>
                </a:solidFill>
              </a:rPr>
              <a:t>1</a:t>
            </a:r>
            <a:r>
              <a:rPr lang="zh-CN" altLang="en-US" b="1" dirty="0">
                <a:solidFill>
                  <a:srgbClr val="FFFF00"/>
                </a:solidFill>
              </a:rPr>
              <a:t>、图形元素相同</a:t>
            </a:r>
            <a:endParaRPr lang="en-US" altLang="zh-CN" b="1" dirty="0">
              <a:solidFill>
                <a:srgbClr val="FFFF00"/>
              </a:solidFill>
            </a:endParaRPr>
          </a:p>
          <a:p>
            <a:pPr>
              <a:lnSpc>
                <a:spcPct val="100000"/>
              </a:lnSpc>
            </a:pPr>
            <a:r>
              <a:rPr lang="en-US" altLang="zh-CN" b="1" dirty="0">
                <a:solidFill>
                  <a:srgbClr val="FFFF00"/>
                </a:solidFill>
              </a:rPr>
              <a:t>2</a:t>
            </a:r>
            <a:r>
              <a:rPr lang="zh-CN" altLang="en-US" b="1" dirty="0">
                <a:solidFill>
                  <a:srgbClr val="FFFF00"/>
                </a:solidFill>
              </a:rPr>
              <a:t>、有明显的位置变化</a:t>
            </a:r>
            <a:endParaRPr lang="en-US" altLang="zh-CN" b="1" dirty="0">
              <a:solidFill>
                <a:srgbClr val="FFFF00"/>
              </a:solidFill>
            </a:endParaRPr>
          </a:p>
        </p:txBody>
      </p:sp>
      <p:sp>
        <p:nvSpPr>
          <p:cNvPr id="1048614" name="标题 1"/>
          <p:cNvSpPr txBox="1"/>
          <p:nvPr/>
        </p:nvSpPr>
        <p:spPr>
          <a:xfrm>
            <a:off x="609600" y="358379"/>
            <a:ext cx="6923112" cy="85725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800" b="1" kern="1200">
                <a:solidFill>
                  <a:srgbClr val="FFFF00"/>
                </a:solidFill>
                <a:latin typeface="+mn-ea"/>
                <a:ea typeface="+mn-ea"/>
                <a:cs typeface="+mj-cs"/>
              </a:defRPr>
            </a:lvl1pPr>
          </a:lstStyle>
          <a:p>
            <a:r>
              <a:rPr lang="zh-CN" altLang="en-US" dirty="0">
                <a:sym typeface="+mn-ea"/>
              </a:rPr>
              <a:t>动态位置</a:t>
            </a:r>
            <a:endParaRPr lang="zh-CN"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sp>
        <p:nvSpPr>
          <p:cNvPr id="1048862" name="标题 1"/>
          <p:cNvSpPr>
            <a:spLocks noGrp="1"/>
          </p:cNvSpPr>
          <p:nvPr>
            <p:ph type="title"/>
          </p:nvPr>
        </p:nvSpPr>
        <p:spPr/>
        <p:txBody>
          <a:bodyPr/>
          <a:p>
            <a:endParaRPr lang="zh-CN" altLang="en-US"/>
          </a:p>
        </p:txBody>
      </p:sp>
      <p:sp>
        <p:nvSpPr>
          <p:cNvPr id="1048863" name="内容占位符 2"/>
          <p:cNvSpPr>
            <a:spLocks noGrp="1"/>
          </p:cNvSpPr>
          <p:nvPr>
            <p:ph idx="1"/>
          </p:nvPr>
        </p:nvSpPr>
        <p:spPr/>
        <p:txBody>
          <a:bodyPr/>
          <a:p>
            <a:endParaRPr lang="zh-CN" altLang="en-US"/>
          </a:p>
        </p:txBody>
      </p:sp>
      <p:sp>
        <p:nvSpPr>
          <p:cNvPr id="1048864" name="竖排文字占位符 3"/>
          <p:cNvSpPr>
            <a:spLocks noGrp="1"/>
          </p:cNvSpPr>
          <p:nvPr>
            <p:ph type="body" orient="vert" sz="quarter" idx="13"/>
          </p:nvPr>
        </p:nvSpPr>
        <p:spPr/>
        <p:txBody>
          <a:bodyPr/>
          <a:p>
            <a:endParaRPr lang="zh-CN" altLang="en-US"/>
          </a:p>
        </p:txBody>
      </p:sp>
      <p:pic>
        <p:nvPicPr>
          <p:cNvPr id="2097206" name="图片 4"/>
          <p:cNvPicPr>
            <a:picLocks noChangeAspect="1"/>
          </p:cNvPicPr>
          <p:nvPr/>
        </p:nvPicPr>
        <p:blipFill>
          <a:blip r:embed="rId1"/>
          <a:stretch>
            <a:fillRect/>
          </a:stretch>
        </p:blipFill>
        <p:spPr>
          <a:xfrm>
            <a:off x="457200" y="1200151"/>
            <a:ext cx="5113463" cy="2164268"/>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865" name="标题 1"/>
          <p:cNvSpPr>
            <a:spLocks noGrp="1"/>
          </p:cNvSpPr>
          <p:nvPr>
            <p:ph type="title"/>
          </p:nvPr>
        </p:nvSpPr>
        <p:spPr/>
        <p:txBody>
          <a:bodyPr/>
          <a:p>
            <a:r>
              <a:rPr lang="zh-CN" altLang="en-US" dirty="0">
                <a:sym typeface="+mn-ea"/>
              </a:rPr>
              <a:t>素</a:t>
            </a:r>
            <a:endParaRPr lang="zh-CN" altLang="en-US"/>
          </a:p>
        </p:txBody>
      </p:sp>
      <p:sp>
        <p:nvSpPr>
          <p:cNvPr id="1048866" name="内容占位符 2"/>
          <p:cNvSpPr>
            <a:spLocks noGrp="1"/>
          </p:cNvSpPr>
          <p:nvPr>
            <p:ph idx="1"/>
          </p:nvPr>
        </p:nvSpPr>
        <p:spPr/>
        <p:txBody>
          <a:bodyPr/>
          <a:p>
            <a:r>
              <a:rPr lang="en-US" altLang="zh-CN" dirty="0">
                <a:sym typeface="+mn-ea"/>
              </a:rPr>
              <a:t>1</a:t>
            </a:r>
            <a:r>
              <a:rPr lang="zh-CN" altLang="en-US" dirty="0">
                <a:sym typeface="+mn-ea"/>
              </a:rPr>
              <a:t>、元素的数量</a:t>
            </a:r>
            <a:r>
              <a:rPr lang="en-US" altLang="zh-CN" dirty="0">
                <a:sym typeface="+mn-ea"/>
              </a:rPr>
              <a:t>/</a:t>
            </a:r>
            <a:r>
              <a:rPr lang="zh-CN" altLang="en-US" dirty="0">
                <a:sym typeface="+mn-ea"/>
              </a:rPr>
              <a:t>部分数</a:t>
            </a:r>
            <a:endParaRPr lang="zh-CN" altLang="en-US" dirty="0">
              <a:sym typeface="+mn-ea"/>
            </a:endParaRPr>
          </a:p>
          <a:p>
            <a:r>
              <a:rPr lang="en-US" altLang="zh-CN" dirty="0">
                <a:sym typeface="+mn-ea"/>
              </a:rPr>
              <a:t>2</a:t>
            </a:r>
            <a:r>
              <a:rPr lang="zh-CN" altLang="en-US" dirty="0">
                <a:sym typeface="+mn-ea"/>
              </a:rPr>
              <a:t>、元素的种类</a:t>
            </a:r>
            <a:endParaRPr lang="zh-CN" altLang="en-US" dirty="0">
              <a:sym typeface="+mn-ea"/>
            </a:endParaRPr>
          </a:p>
        </p:txBody>
      </p:sp>
      <p:sp>
        <p:nvSpPr>
          <p:cNvPr id="1048867" name="文本占位符 3"/>
          <p:cNvSpPr>
            <a:spLocks noGrp="1"/>
          </p:cNvSpPr>
          <p:nvPr>
            <p:ph type="body" orient="vert" sz="quarter" idx="13"/>
          </p:nvPr>
        </p:nvSpPr>
        <p:spPr/>
        <p:txBody>
          <a:bodyPr/>
          <a:p>
            <a:endParaRPr lang="zh-C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pic>
        <p:nvPicPr>
          <p:cNvPr id="2097207" name="内容占位符 4"/>
          <p:cNvPicPr>
            <a:picLocks noGrp="1" noChangeAspect="1"/>
          </p:cNvPicPr>
          <p:nvPr>
            <p:ph idx="1"/>
          </p:nvPr>
        </p:nvPicPr>
        <p:blipFill rotWithShape="1">
          <a:blip r:embed="rId1"/>
          <a:srcRect l="13480"/>
          <a:stretch>
            <a:fillRect/>
          </a:stretch>
        </p:blipFill>
        <p:spPr>
          <a:xfrm>
            <a:off x="457200" y="1779662"/>
            <a:ext cx="4226004" cy="1972310"/>
          </a:xfrm>
          <a:prstGeom prst="rect">
            <a:avLst/>
          </a:prstGeom>
        </p:spPr>
      </p:pic>
      <p:sp>
        <p:nvSpPr>
          <p:cNvPr id="1048868" name="标题 1"/>
          <p:cNvSpPr>
            <a:spLocks noGrp="1"/>
          </p:cNvSpPr>
          <p:nvPr>
            <p:ph type="title"/>
          </p:nvPr>
        </p:nvSpPr>
        <p:spPr/>
        <p:txBody>
          <a:bodyPr/>
          <a:p>
            <a:endParaRPr lang="zh-CN" altLang="en-US"/>
          </a:p>
        </p:txBody>
      </p:sp>
      <p:sp>
        <p:nvSpPr>
          <p:cNvPr id="1048869"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870" name="标题 1"/>
          <p:cNvSpPr>
            <a:spLocks noGrp="1"/>
          </p:cNvSpPr>
          <p:nvPr>
            <p:ph type="title"/>
          </p:nvPr>
        </p:nvSpPr>
        <p:spPr/>
        <p:txBody>
          <a:bodyPr/>
          <a:p>
            <a:endParaRPr lang="zh-CN" altLang="en-US"/>
          </a:p>
        </p:txBody>
      </p:sp>
      <p:sp>
        <p:nvSpPr>
          <p:cNvPr id="1048871" name="文本占位符 3"/>
          <p:cNvSpPr>
            <a:spLocks noGrp="1"/>
          </p:cNvSpPr>
          <p:nvPr>
            <p:ph type="body" orient="vert" sz="quarter" idx="13"/>
          </p:nvPr>
        </p:nvSpPr>
        <p:spPr/>
        <p:txBody>
          <a:bodyPr/>
          <a:p>
            <a:endParaRPr lang="zh-CN" altLang="en-US"/>
          </a:p>
        </p:txBody>
      </p:sp>
      <p:pic>
        <p:nvPicPr>
          <p:cNvPr id="2097208" name="内容占位符 4"/>
          <p:cNvPicPr>
            <a:picLocks noGrp="1" noChangeAspect="1"/>
          </p:cNvPicPr>
          <p:nvPr>
            <p:ph idx="1"/>
          </p:nvPr>
        </p:nvPicPr>
        <p:blipFill rotWithShape="1">
          <a:blip r:embed="rId1"/>
          <a:srcRect l="14136"/>
          <a:stretch>
            <a:fillRect/>
          </a:stretch>
        </p:blipFill>
        <p:spPr>
          <a:xfrm>
            <a:off x="448520" y="1438882"/>
            <a:ext cx="3999309" cy="3190875"/>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C</a:t>
            </a:r>
            <a:endParaRPr lang="en-US" altLang="zh-CN" sz="1400" dirty="0">
              <a:solidFill>
                <a:schemeClr val="bg1"/>
              </a:solidFill>
              <a:latin typeface="+mn-e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872" name="标题 1"/>
          <p:cNvSpPr>
            <a:spLocks noGrp="1"/>
          </p:cNvSpPr>
          <p:nvPr>
            <p:ph type="title"/>
          </p:nvPr>
        </p:nvSpPr>
        <p:spPr/>
        <p:txBody>
          <a:bodyPr/>
          <a:p>
            <a:endParaRPr lang="zh-CN" altLang="en-US"/>
          </a:p>
        </p:txBody>
      </p:sp>
      <p:sp>
        <p:nvSpPr>
          <p:cNvPr id="1048873" name="文本占位符 3"/>
          <p:cNvSpPr>
            <a:spLocks noGrp="1"/>
          </p:cNvSpPr>
          <p:nvPr>
            <p:ph type="body" orient="vert" sz="quarter" idx="13"/>
          </p:nvPr>
        </p:nvSpPr>
        <p:spPr/>
        <p:txBody>
          <a:bodyPr/>
          <a:p>
            <a:endParaRPr lang="zh-CN" altLang="en-US"/>
          </a:p>
        </p:txBody>
      </p:sp>
      <p:pic>
        <p:nvPicPr>
          <p:cNvPr id="2097209" name="内容占位符 4"/>
          <p:cNvPicPr>
            <a:picLocks noGrp="1" noChangeAspect="1"/>
          </p:cNvPicPr>
          <p:nvPr>
            <p:ph idx="1"/>
          </p:nvPr>
        </p:nvPicPr>
        <p:blipFill rotWithShape="1">
          <a:blip r:embed="rId1"/>
          <a:srcRect l="14111"/>
          <a:stretch>
            <a:fillRect/>
          </a:stretch>
        </p:blipFill>
        <p:spPr>
          <a:xfrm>
            <a:off x="457200" y="1563638"/>
            <a:ext cx="4007564" cy="2232025"/>
          </a:xfrm>
          <a:prstGeom prst="rect">
            <a:avLst/>
          </a:prstGeom>
        </p:spPr>
      </p:pic>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8874" name="标题 1"/>
          <p:cNvSpPr>
            <a:spLocks noGrp="1"/>
          </p:cNvSpPr>
          <p:nvPr>
            <p:ph type="title"/>
          </p:nvPr>
        </p:nvSpPr>
        <p:spPr/>
        <p:txBody>
          <a:bodyPr/>
          <a:p>
            <a:r>
              <a:rPr lang="zh-CN" altLang="en-US" dirty="0"/>
              <a:t>高频考点</a:t>
            </a:r>
            <a:r>
              <a:rPr lang="en-US" altLang="zh-CN" dirty="0"/>
              <a:t>40 </a:t>
            </a:r>
            <a:r>
              <a:rPr lang="zh-CN" altLang="en-US" dirty="0"/>
              <a:t>空间重构</a:t>
            </a:r>
            <a:endParaRPr lang="zh-CN" altLang="en-US" dirty="0"/>
          </a:p>
        </p:txBody>
      </p:sp>
      <p:sp>
        <p:nvSpPr>
          <p:cNvPr id="1048875" name="内容占位符 2"/>
          <p:cNvSpPr>
            <a:spLocks noGrp="1"/>
          </p:cNvSpPr>
          <p:nvPr>
            <p:ph idx="1"/>
          </p:nvPr>
        </p:nvSpPr>
        <p:spPr>
          <a:xfrm>
            <a:off x="457200" y="1199753"/>
            <a:ext cx="5770984" cy="3394472"/>
          </a:xfrm>
        </p:spPr>
        <p:txBody>
          <a:bodyPr/>
          <a:p>
            <a:r>
              <a:rPr lang="zh-CN" altLang="en-US" dirty="0"/>
              <a:t>六面体问题</a:t>
            </a:r>
            <a:endParaRPr lang="zh-CN" altLang="en-US" dirty="0"/>
          </a:p>
        </p:txBody>
      </p:sp>
      <p:sp>
        <p:nvSpPr>
          <p:cNvPr id="1048876" name="竖排文字占位符 3"/>
          <p:cNvSpPr>
            <a:spLocks noGrp="1"/>
          </p:cNvSpPr>
          <p:nvPr>
            <p:ph type="body" orient="vert" sz="quarter" idx="13"/>
          </p:nvPr>
        </p:nvSpPr>
        <p:spPr/>
        <p:txBody>
          <a:bodyPr/>
          <a:p>
            <a:endParaRPr lang="zh-CN" altLang="en-US"/>
          </a:p>
        </p:txBody>
      </p:sp>
      <p:sp>
        <p:nvSpPr>
          <p:cNvPr id="1048877" name="立方体 8"/>
          <p:cNvSpPr/>
          <p:nvPr/>
        </p:nvSpPr>
        <p:spPr>
          <a:xfrm>
            <a:off x="3948111" y="2427734"/>
            <a:ext cx="1175771" cy="1175771"/>
          </a:xfrm>
          <a:prstGeom prst="cub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grpSp>
        <p:nvGrpSpPr>
          <p:cNvPr id="316" name="组合 15"/>
          <p:cNvGrpSpPr/>
          <p:nvPr/>
        </p:nvGrpSpPr>
        <p:grpSpPr>
          <a:xfrm>
            <a:off x="419720" y="1934310"/>
            <a:ext cx="1440160" cy="1922834"/>
            <a:chOff x="182751" y="915566"/>
            <a:chExt cx="2373025" cy="3168352"/>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p:grpSpPr>
        <p:sp>
          <p:nvSpPr>
            <p:cNvPr id="1048878" name="矩形 9"/>
            <p:cNvSpPr/>
            <p:nvPr/>
          </p:nvSpPr>
          <p:spPr>
            <a:xfrm>
              <a:off x="971600" y="2499742"/>
              <a:ext cx="792088" cy="792088"/>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879" name="矩形 10"/>
            <p:cNvSpPr/>
            <p:nvPr/>
          </p:nvSpPr>
          <p:spPr>
            <a:xfrm>
              <a:off x="971600" y="3291830"/>
              <a:ext cx="792088" cy="792088"/>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880" name="矩形 11"/>
            <p:cNvSpPr/>
            <p:nvPr/>
          </p:nvSpPr>
          <p:spPr>
            <a:xfrm>
              <a:off x="974839" y="915566"/>
              <a:ext cx="792088" cy="792088"/>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881" name="矩形 12"/>
            <p:cNvSpPr/>
            <p:nvPr/>
          </p:nvSpPr>
          <p:spPr>
            <a:xfrm>
              <a:off x="974839" y="1707654"/>
              <a:ext cx="792088" cy="792088"/>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882" name="矩形 13"/>
            <p:cNvSpPr/>
            <p:nvPr/>
          </p:nvSpPr>
          <p:spPr>
            <a:xfrm>
              <a:off x="182751" y="1707654"/>
              <a:ext cx="792088" cy="792088"/>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883" name="矩形 14"/>
            <p:cNvSpPr/>
            <p:nvPr/>
          </p:nvSpPr>
          <p:spPr>
            <a:xfrm>
              <a:off x="1763688" y="2499742"/>
              <a:ext cx="792088" cy="792088"/>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8884" name="箭头: 左右 16"/>
          <p:cNvSpPr/>
          <p:nvPr/>
        </p:nvSpPr>
        <p:spPr>
          <a:xfrm>
            <a:off x="2219919" y="2726397"/>
            <a:ext cx="1296144" cy="360040"/>
          </a:xfrm>
          <a:prstGeom prst="lef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885" name="标题 1"/>
          <p:cNvSpPr>
            <a:spLocks noGrp="1"/>
          </p:cNvSpPr>
          <p:nvPr>
            <p:ph type="title"/>
          </p:nvPr>
        </p:nvSpPr>
        <p:spPr/>
        <p:txBody>
          <a:bodyPr/>
          <a:p>
            <a:r>
              <a:rPr lang="zh-CN" altLang="en-US" dirty="0"/>
              <a:t>解题思路</a:t>
            </a:r>
            <a:endParaRPr lang="zh-CN" altLang="en-US" dirty="0"/>
          </a:p>
        </p:txBody>
      </p:sp>
      <p:sp>
        <p:nvSpPr>
          <p:cNvPr id="1048886" name="内容占位符 2"/>
          <p:cNvSpPr>
            <a:spLocks noGrp="1"/>
          </p:cNvSpPr>
          <p:nvPr>
            <p:ph idx="1"/>
          </p:nvPr>
        </p:nvSpPr>
        <p:spPr>
          <a:xfrm>
            <a:off x="457200" y="1200151"/>
            <a:ext cx="5770984" cy="3394472"/>
          </a:xfrm>
        </p:spPr>
        <p:txBody>
          <a:bodyPr/>
          <a:p>
            <a:r>
              <a:rPr lang="en-US" altLang="zh-CN" dirty="0">
                <a:sym typeface="微软雅黑" panose="020B0503020204020204" charset="-122"/>
              </a:rPr>
              <a:t>1 </a:t>
            </a:r>
            <a:r>
              <a:rPr lang="zh-CN" altLang="en-US" dirty="0">
                <a:sym typeface="微软雅黑" panose="020B0503020204020204" charset="-122"/>
              </a:rPr>
              <a:t>先找特征面</a:t>
            </a:r>
            <a:endParaRPr lang="zh-CN" altLang="en-US" dirty="0">
              <a:sym typeface="微软雅黑" panose="020B0503020204020204" charset="-122"/>
            </a:endParaRPr>
          </a:p>
          <a:p>
            <a:r>
              <a:rPr lang="en-US" altLang="zh-CN" dirty="0">
                <a:sym typeface="微软雅黑" panose="020B0503020204020204" charset="-122"/>
              </a:rPr>
              <a:t>2 </a:t>
            </a:r>
            <a:r>
              <a:rPr lang="zh-CN" altLang="en-US" dirty="0">
                <a:sym typeface="微软雅黑" panose="020B0503020204020204" charset="-122"/>
              </a:rPr>
              <a:t>再辨相对面</a:t>
            </a:r>
            <a:endParaRPr lang="en-US" altLang="zh-CN" dirty="0">
              <a:sym typeface="微软雅黑" panose="020B0503020204020204" charset="-122"/>
            </a:endParaRPr>
          </a:p>
          <a:p>
            <a:r>
              <a:rPr lang="en-US" altLang="zh-CN" dirty="0">
                <a:sym typeface="微软雅黑" panose="020B0503020204020204" charset="-122"/>
              </a:rPr>
              <a:t>3 </a:t>
            </a:r>
            <a:r>
              <a:rPr lang="zh-CN" altLang="en-US" dirty="0">
                <a:sym typeface="微软雅黑" panose="020B0503020204020204" charset="-122"/>
              </a:rPr>
              <a:t>分析相邻面</a:t>
            </a:r>
            <a:endParaRPr lang="zh-CN" altLang="en-US" dirty="0"/>
          </a:p>
        </p:txBody>
      </p:sp>
      <p:sp>
        <p:nvSpPr>
          <p:cNvPr id="1048887" name="文本占位符 3"/>
          <p:cNvSpPr>
            <a:spLocks noGrp="1"/>
          </p:cNvSpPr>
          <p:nvPr>
            <p:ph type="body" orient="vert" sz="quarter" idx="13"/>
          </p:nvPr>
        </p:nvSpPr>
        <p:spPr/>
        <p:txBody>
          <a:bodyPr/>
          <a:p>
            <a:endParaRPr lang="zh-CN"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pic>
        <p:nvPicPr>
          <p:cNvPr id="2097210" name="内容占位符 4"/>
          <p:cNvPicPr>
            <a:picLocks noGrp="1" noChangeAspect="1"/>
          </p:cNvPicPr>
          <p:nvPr>
            <p:ph idx="1"/>
          </p:nvPr>
        </p:nvPicPr>
        <p:blipFill rotWithShape="1">
          <a:blip r:embed="rId1"/>
          <a:srcRect t="11366"/>
          <a:stretch>
            <a:fillRect/>
          </a:stretch>
        </p:blipFill>
        <p:spPr>
          <a:xfrm>
            <a:off x="457200" y="1707654"/>
            <a:ext cx="5257800" cy="1684531"/>
          </a:xfrm>
          <a:prstGeom prst="rect">
            <a:avLst/>
          </a:prstGeom>
        </p:spPr>
      </p:pic>
      <p:sp>
        <p:nvSpPr>
          <p:cNvPr id="1048888" name="标题 1"/>
          <p:cNvSpPr>
            <a:spLocks noGrp="1"/>
          </p:cNvSpPr>
          <p:nvPr>
            <p:ph type="title"/>
          </p:nvPr>
        </p:nvSpPr>
        <p:spPr>
          <a:xfrm>
            <a:off x="457200" y="205979"/>
            <a:ext cx="6923112" cy="857250"/>
          </a:xfrm>
        </p:spPr>
        <p:txBody>
          <a:bodyPr>
            <a:normAutofit/>
          </a:bodyPr>
          <a:p>
            <a:r>
              <a:rPr lang="zh-CN" altLang="en-US" dirty="0">
                <a:sym typeface="+mn-ea"/>
              </a:rPr>
              <a:t>一、特征面</a:t>
            </a:r>
            <a:endParaRPr lang="zh-CN" altLang="en-US"/>
          </a:p>
        </p:txBody>
      </p:sp>
      <p:sp>
        <p:nvSpPr>
          <p:cNvPr id="1048889" name="文本占位符 3"/>
          <p:cNvSpPr>
            <a:spLocks noGrp="1"/>
          </p:cNvSpPr>
          <p:nvPr>
            <p:ph type="body" orient="vert" sz="quarter" idx="13"/>
          </p:nvPr>
        </p:nvSpPr>
        <p:spPr/>
        <p:txBody>
          <a:bodyPr/>
          <a:p>
            <a:endParaRPr lang="zh-CN" altLang="en-US"/>
          </a:p>
        </p:txBody>
      </p:sp>
      <p:sp>
        <p:nvSpPr>
          <p:cNvPr id="1048890" name="内容占位符 2"/>
          <p:cNvSpPr txBox="1"/>
          <p:nvPr/>
        </p:nvSpPr>
        <p:spPr>
          <a:xfrm>
            <a:off x="0" y="3507854"/>
            <a:ext cx="5770984" cy="3394472"/>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t>形状特殊或者面上的图案明显区别于其他面</a:t>
            </a:r>
            <a:endParaRPr lang="zh-CN" altLang="en-US" b="1" dirty="0"/>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891" name="标题 1"/>
          <p:cNvSpPr>
            <a:spLocks noGrp="1"/>
          </p:cNvSpPr>
          <p:nvPr>
            <p:ph type="title"/>
          </p:nvPr>
        </p:nvSpPr>
        <p:spPr/>
        <p:txBody>
          <a:bodyPr/>
          <a:p>
            <a:r>
              <a:rPr lang="zh-CN" altLang="en-US" dirty="0">
                <a:sym typeface="微软雅黑" panose="020B0503020204020204" charset="-122"/>
              </a:rPr>
              <a:t>二、相对面</a:t>
            </a:r>
            <a:endParaRPr lang="zh-CN" altLang="en-US"/>
          </a:p>
        </p:txBody>
      </p:sp>
      <p:sp>
        <p:nvSpPr>
          <p:cNvPr id="1048892" name="内容占位符 2"/>
          <p:cNvSpPr>
            <a:spLocks noGrp="1"/>
          </p:cNvSpPr>
          <p:nvPr>
            <p:ph idx="1"/>
          </p:nvPr>
        </p:nvSpPr>
        <p:spPr/>
        <p:txBody>
          <a:bodyPr/>
          <a:p>
            <a:r>
              <a:rPr lang="zh-CN" altLang="en-US" b="1" dirty="0">
                <a:sym typeface="微软雅黑" panose="020B0503020204020204" charset="-122"/>
              </a:rPr>
              <a:t>相对面特性</a:t>
            </a:r>
            <a:r>
              <a:rPr lang="zh-CN" altLang="en-US" dirty="0">
                <a:sym typeface="微软雅黑" panose="020B0503020204020204" charset="-122"/>
              </a:rPr>
              <a:t>：必能且只能看到一个面</a:t>
            </a:r>
            <a:endParaRPr lang="zh-CN" altLang="en-US" dirty="0"/>
          </a:p>
        </p:txBody>
      </p:sp>
      <p:sp>
        <p:nvSpPr>
          <p:cNvPr id="1048893" name="文本占位符 3"/>
          <p:cNvSpPr>
            <a:spLocks noGrp="1"/>
          </p:cNvSpPr>
          <p:nvPr>
            <p:ph type="body" orient="vert" sz="quarter" idx="13"/>
          </p:nvPr>
        </p:nvSpPr>
        <p:spPr/>
        <p:txBody>
          <a:bodyPr/>
          <a:p>
            <a:endParaRPr lang="zh-CN" altLang="en-US"/>
          </a:p>
        </p:txBody>
      </p:sp>
      <p:sp>
        <p:nvSpPr>
          <p:cNvPr id="1048894" name="立方体 5"/>
          <p:cNvSpPr/>
          <p:nvPr/>
        </p:nvSpPr>
        <p:spPr>
          <a:xfrm>
            <a:off x="971600" y="2141104"/>
            <a:ext cx="1512168" cy="1512168"/>
          </a:xfrm>
          <a:prstGeom prst="cub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grpSp>
        <p:nvGrpSpPr>
          <p:cNvPr id="321" name="Group 55"/>
          <p:cNvGrpSpPr/>
          <p:nvPr/>
        </p:nvGrpSpPr>
        <p:grpSpPr>
          <a:xfrm>
            <a:off x="1337945" y="2569845"/>
            <a:ext cx="1445260" cy="1112520"/>
            <a:chOff x="0" y="0"/>
            <a:chExt cx="5670" cy="4422"/>
          </a:xfrm>
        </p:grpSpPr>
        <p:sp>
          <p:nvSpPr>
            <p:cNvPr id="1048895" name="Rectangle 56"/>
            <p:cNvSpPr/>
            <p:nvPr/>
          </p:nvSpPr>
          <p:spPr>
            <a:xfrm>
              <a:off x="1362" y="1475"/>
              <a:ext cx="1475" cy="1475"/>
            </a:xfrm>
            <a:prstGeom prst="rect">
              <a:avLst/>
            </a:prstGeom>
            <a:solidFill>
              <a:srgbClr val="FF0000"/>
            </a:solidFill>
            <a:ln w="19050" cap="flat" cmpd="sng">
              <a:solidFill>
                <a:schemeClr val="tx1"/>
              </a:solidFill>
              <a:prstDash val="solid"/>
              <a:miter/>
              <a:headEnd type="none" w="med" len="med"/>
              <a:tailEnd type="none" w="med" len="med"/>
            </a:ln>
          </p:spPr>
          <p:txBody>
            <a:bodyPr anchor="ctr"/>
            <a:p>
              <a:pPr lvl="0" indent="0"/>
              <a:endParaRPr lang="zh-CN" altLang="en-US">
                <a:solidFill>
                  <a:srgbClr val="000000"/>
                </a:solidFill>
                <a:latin typeface="Arial" panose="020B0604020202020204" pitchFamily="34" charset="0"/>
                <a:ea typeface="楷体_GB2312" pitchFamily="49" charset="-122"/>
              </a:endParaRPr>
            </a:p>
          </p:txBody>
        </p:sp>
        <p:sp>
          <p:nvSpPr>
            <p:cNvPr id="1048896" name="Rectangle 57"/>
            <p:cNvSpPr/>
            <p:nvPr/>
          </p:nvSpPr>
          <p:spPr>
            <a:xfrm>
              <a:off x="4310" y="1475"/>
              <a:ext cx="1360" cy="1475"/>
            </a:xfrm>
            <a:prstGeom prst="rect">
              <a:avLst/>
            </a:prstGeom>
            <a:solidFill>
              <a:srgbClr val="FF0000"/>
            </a:solidFill>
            <a:ln w="19050" cap="flat" cmpd="sng">
              <a:solidFill>
                <a:schemeClr val="tx1"/>
              </a:solidFill>
              <a:prstDash val="solid"/>
              <a:miter/>
              <a:headEnd type="none" w="med" len="med"/>
              <a:tailEnd type="none" w="med" len="med"/>
            </a:ln>
          </p:spPr>
          <p:txBody>
            <a:bodyPr anchor="ctr"/>
            <a:p>
              <a:pPr lvl="0" indent="0"/>
              <a:endParaRPr lang="zh-CN" altLang="en-US">
                <a:solidFill>
                  <a:srgbClr val="000000"/>
                </a:solidFill>
                <a:latin typeface="Arial" panose="020B0604020202020204" pitchFamily="34" charset="0"/>
                <a:ea typeface="楷体_GB2312" pitchFamily="49" charset="-122"/>
              </a:endParaRPr>
            </a:p>
          </p:txBody>
        </p:sp>
        <p:sp>
          <p:nvSpPr>
            <p:cNvPr id="1048897" name="Rectangle 58"/>
            <p:cNvSpPr/>
            <p:nvPr/>
          </p:nvSpPr>
          <p:spPr>
            <a:xfrm>
              <a:off x="0" y="1475"/>
              <a:ext cx="1357" cy="1475"/>
            </a:xfrm>
            <a:prstGeom prst="rect">
              <a:avLst/>
            </a:prstGeom>
            <a:solidFill>
              <a:srgbClr val="0000FF"/>
            </a:solidFill>
            <a:ln w="19050" cap="flat" cmpd="sng">
              <a:solidFill>
                <a:schemeClr val="tx1"/>
              </a:solidFill>
              <a:prstDash val="solid"/>
              <a:miter/>
              <a:headEnd type="none" w="med" len="med"/>
              <a:tailEnd type="none" w="med" len="med"/>
            </a:ln>
          </p:spPr>
          <p:txBody>
            <a:bodyPr anchor="ctr"/>
            <a:p>
              <a:pPr lvl="0" indent="0"/>
              <a:endParaRPr lang="zh-CN" altLang="en-US">
                <a:solidFill>
                  <a:srgbClr val="000000"/>
                </a:solidFill>
                <a:latin typeface="Arial" panose="020B0604020202020204" pitchFamily="34" charset="0"/>
                <a:ea typeface="楷体_GB2312" pitchFamily="49" charset="-122"/>
              </a:endParaRPr>
            </a:p>
          </p:txBody>
        </p:sp>
        <p:sp>
          <p:nvSpPr>
            <p:cNvPr id="1048898" name="Rectangle 59"/>
            <p:cNvSpPr/>
            <p:nvPr/>
          </p:nvSpPr>
          <p:spPr>
            <a:xfrm>
              <a:off x="2837" y="1475"/>
              <a:ext cx="1473" cy="1475"/>
            </a:xfrm>
            <a:prstGeom prst="rect">
              <a:avLst/>
            </a:prstGeom>
            <a:solidFill>
              <a:srgbClr val="0000FF"/>
            </a:solidFill>
            <a:ln w="19050" cap="flat" cmpd="sng">
              <a:solidFill>
                <a:schemeClr val="tx1"/>
              </a:solidFill>
              <a:prstDash val="solid"/>
              <a:miter/>
              <a:headEnd type="none" w="med" len="med"/>
              <a:tailEnd type="none" w="med" len="med"/>
            </a:ln>
          </p:spPr>
          <p:txBody>
            <a:bodyPr anchor="ctr"/>
            <a:p>
              <a:pPr lvl="0" indent="0"/>
              <a:endParaRPr lang="zh-CN" altLang="en-US">
                <a:solidFill>
                  <a:srgbClr val="000000"/>
                </a:solidFill>
                <a:latin typeface="Arial" panose="020B0604020202020204" pitchFamily="34" charset="0"/>
                <a:ea typeface="楷体_GB2312" pitchFamily="49" charset="-122"/>
              </a:endParaRPr>
            </a:p>
          </p:txBody>
        </p:sp>
        <p:sp>
          <p:nvSpPr>
            <p:cNvPr id="1048899" name="Rectangle 60"/>
            <p:cNvSpPr/>
            <p:nvPr/>
          </p:nvSpPr>
          <p:spPr>
            <a:xfrm>
              <a:off x="1362" y="0"/>
              <a:ext cx="1475" cy="1475"/>
            </a:xfrm>
            <a:prstGeom prst="rect">
              <a:avLst/>
            </a:prstGeom>
            <a:solidFill>
              <a:srgbClr val="FFFF00"/>
            </a:solidFill>
            <a:ln w="19050" cap="flat" cmpd="sng">
              <a:solidFill>
                <a:schemeClr val="tx1"/>
              </a:solidFill>
              <a:prstDash val="solid"/>
              <a:miter/>
              <a:headEnd type="none" w="med" len="med"/>
              <a:tailEnd type="none" w="med" len="med"/>
            </a:ln>
          </p:spPr>
          <p:txBody>
            <a:bodyPr anchor="ctr"/>
            <a:p>
              <a:pPr lvl="0" indent="0"/>
              <a:endParaRPr lang="zh-CN" altLang="en-US">
                <a:solidFill>
                  <a:srgbClr val="000000"/>
                </a:solidFill>
                <a:latin typeface="Arial" panose="020B0604020202020204" pitchFamily="34" charset="0"/>
                <a:ea typeface="楷体_GB2312" pitchFamily="49" charset="-122"/>
              </a:endParaRPr>
            </a:p>
          </p:txBody>
        </p:sp>
        <p:sp>
          <p:nvSpPr>
            <p:cNvPr id="1048900" name="Rectangle 61"/>
            <p:cNvSpPr/>
            <p:nvPr/>
          </p:nvSpPr>
          <p:spPr>
            <a:xfrm>
              <a:off x="1362" y="2950"/>
              <a:ext cx="1473" cy="1473"/>
            </a:xfrm>
            <a:prstGeom prst="rect">
              <a:avLst/>
            </a:prstGeom>
            <a:solidFill>
              <a:srgbClr val="FFFF00"/>
            </a:solidFill>
            <a:ln w="19050" cap="flat" cmpd="sng">
              <a:solidFill>
                <a:schemeClr val="tx1"/>
              </a:solidFill>
              <a:prstDash val="solid"/>
              <a:miter/>
              <a:headEnd type="none" w="med" len="med"/>
              <a:tailEnd type="none" w="med" len="med"/>
            </a:ln>
          </p:spPr>
          <p:txBody>
            <a:bodyPr anchor="ctr"/>
            <a:p>
              <a:pPr lvl="0" indent="0"/>
              <a:endParaRPr lang="zh-CN" altLang="en-US">
                <a:solidFill>
                  <a:srgbClr val="000000"/>
                </a:solidFill>
                <a:latin typeface="Arial" panose="020B0604020202020204" pitchFamily="34" charset="0"/>
                <a:ea typeface="楷体_GB2312" pitchFamily="49" charset="-122"/>
              </a:endParaRPr>
            </a:p>
          </p:txBody>
        </p:sp>
      </p:grpSp>
      <p:sp>
        <p:nvSpPr>
          <p:cNvPr id="1048901" name="标题 1"/>
          <p:cNvSpPr>
            <a:spLocks noGrp="1"/>
          </p:cNvSpPr>
          <p:nvPr>
            <p:ph type="title"/>
          </p:nvPr>
        </p:nvSpPr>
        <p:spPr/>
        <p:txBody>
          <a:bodyPr/>
          <a:p>
            <a:endParaRPr lang="zh-CN" altLang="en-US"/>
          </a:p>
        </p:txBody>
      </p:sp>
      <p:sp>
        <p:nvSpPr>
          <p:cNvPr id="1048902" name="内容占位符 2"/>
          <p:cNvSpPr>
            <a:spLocks noGrp="1"/>
          </p:cNvSpPr>
          <p:nvPr>
            <p:ph idx="1"/>
          </p:nvPr>
        </p:nvSpPr>
        <p:spPr/>
        <p:txBody>
          <a:bodyPr/>
          <a:p>
            <a:r>
              <a:rPr lang="zh-CN" altLang="en-US" b="1" dirty="0">
                <a:sym typeface="Corbel" panose="020B0503020204020204" pitchFamily="2" charset="2"/>
              </a:rPr>
              <a:t>相对面（平面）</a:t>
            </a:r>
            <a:endParaRPr lang="zh-CN" altLang="en-US" b="1" dirty="0">
              <a:sym typeface="Corbel" panose="020B0503020204020204" pitchFamily="2" charset="2"/>
            </a:endParaRPr>
          </a:p>
          <a:p>
            <a:pPr marL="342900" indent="-342900">
              <a:lnSpc>
                <a:spcPct val="150000"/>
              </a:lnSpc>
              <a:spcBef>
                <a:spcPct val="20000"/>
              </a:spcBef>
              <a:buClr>
                <a:srgbClr val="BC000D"/>
              </a:buClr>
            </a:pPr>
            <a:r>
              <a:rPr lang="zh-CN" altLang="en-US" dirty="0">
                <a:sym typeface="Corbel" panose="020B0503020204020204" pitchFamily="2" charset="2"/>
              </a:rPr>
              <a:t>1.相间排列</a:t>
            </a:r>
            <a:r>
              <a:rPr lang="zh-CN" altLang="en-US" dirty="0">
                <a:sym typeface="Corbel" panose="020B0503020204020204" pitchFamily="34" charset="0"/>
              </a:rPr>
              <a:t>（间隔面数是一）</a:t>
            </a:r>
            <a:endParaRPr lang="zh-CN" altLang="en-US" dirty="0">
              <a:sym typeface="Corbel" panose="020B0503020204020204" pitchFamily="2" charset="2"/>
            </a:endParaRPr>
          </a:p>
          <a:p>
            <a:pPr marL="342900" indent="-342900">
              <a:lnSpc>
                <a:spcPct val="150000"/>
              </a:lnSpc>
              <a:spcBef>
                <a:spcPct val="20000"/>
              </a:spcBef>
              <a:buClr>
                <a:srgbClr val="BC000D"/>
              </a:buClr>
            </a:pPr>
            <a:r>
              <a:rPr lang="zh-CN" altLang="en-US" dirty="0">
                <a:solidFill>
                  <a:srgbClr val="E60010"/>
                </a:solidFill>
                <a:latin typeface="黑体" panose="02010609060101010101" pitchFamily="49" charset="-122"/>
                <a:ea typeface="黑体" panose="02010609060101010101" pitchFamily="49" charset="-122"/>
                <a:sym typeface="Corbel" panose="020B0503020204020204" pitchFamily="2" charset="2"/>
              </a:rPr>
              <a:t> </a:t>
            </a:r>
            <a:endParaRPr lang="zh-CN" altLang="en-US"/>
          </a:p>
        </p:txBody>
      </p:sp>
      <p:sp>
        <p:nvSpPr>
          <p:cNvPr id="1048903" name="文本占位符 3"/>
          <p:cNvSpPr>
            <a:spLocks noGrp="1"/>
          </p:cNvSpPr>
          <p:nvPr>
            <p:ph type="body" orient="vert" sz="quarter" idx="13"/>
          </p:nvPr>
        </p:nvSpPr>
        <p:spPr/>
        <p:txBody>
          <a:bodyPr/>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615" name="标题 1"/>
          <p:cNvSpPr>
            <a:spLocks noGrp="1"/>
          </p:cNvSpPr>
          <p:nvPr>
            <p:ph type="title"/>
          </p:nvPr>
        </p:nvSpPr>
        <p:spPr/>
        <p:txBody>
          <a:bodyPr/>
          <a:p>
            <a:r>
              <a:rPr lang="zh-CN" altLang="en-US" dirty="0">
                <a:sym typeface="+mn-ea"/>
              </a:rPr>
              <a:t>动态位置</a:t>
            </a:r>
            <a:endParaRPr lang="zh-CN" altLang="en-US" dirty="0"/>
          </a:p>
        </p:txBody>
      </p:sp>
      <p:sp>
        <p:nvSpPr>
          <p:cNvPr id="1048616" name="内容占位符 2"/>
          <p:cNvSpPr>
            <a:spLocks noGrp="1"/>
          </p:cNvSpPr>
          <p:nvPr>
            <p:ph idx="1"/>
          </p:nvPr>
        </p:nvSpPr>
        <p:spPr/>
        <p:txBody>
          <a:bodyPr>
            <a:normAutofit/>
          </a:bodyPr>
          <a:p>
            <a:r>
              <a:rPr lang="zh-CN" altLang="en-US" b="1" dirty="0"/>
              <a:t>移动类型</a:t>
            </a:r>
            <a:endParaRPr lang="en-US" altLang="zh-CN" b="1" dirty="0"/>
          </a:p>
          <a:p>
            <a:pPr>
              <a:lnSpc>
                <a:spcPct val="100000"/>
              </a:lnSpc>
            </a:pPr>
            <a:r>
              <a:rPr lang="zh-CN" altLang="en-US" b="1" dirty="0"/>
              <a:t>平移</a:t>
            </a:r>
            <a:endParaRPr lang="en-US" altLang="zh-CN" b="1" dirty="0"/>
          </a:p>
          <a:p>
            <a:pPr>
              <a:lnSpc>
                <a:spcPct val="100000"/>
              </a:lnSpc>
            </a:pPr>
            <a:r>
              <a:rPr lang="zh-CN" altLang="en-US" b="1" dirty="0"/>
              <a:t>旋转</a:t>
            </a:r>
            <a:endParaRPr lang="en-US" altLang="zh-CN" b="1" dirty="0"/>
          </a:p>
          <a:p>
            <a:pPr>
              <a:lnSpc>
                <a:spcPct val="100000"/>
              </a:lnSpc>
            </a:pPr>
            <a:r>
              <a:rPr lang="zh-CN" altLang="en-US" b="1" dirty="0"/>
              <a:t>翻转</a:t>
            </a:r>
            <a:endParaRPr lang="en-US" altLang="zh-CN" b="1" dirty="0"/>
          </a:p>
        </p:txBody>
      </p:sp>
      <p:sp>
        <p:nvSpPr>
          <p:cNvPr id="1048617" name="文本占位符 3"/>
          <p:cNvSpPr>
            <a:spLocks noGrp="1"/>
          </p:cNvSpPr>
          <p:nvPr>
            <p:ph type="body" orient="vert" sz="quarter" idx="13"/>
          </p:nvPr>
        </p:nvSpPr>
        <p:spPr/>
        <p:txBody>
          <a:bodyPr/>
          <a:p>
            <a:endParaRPr lang="zh-CN"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pic>
        <p:nvPicPr>
          <p:cNvPr id="2097211" name="内容占位符 4"/>
          <p:cNvPicPr>
            <a:picLocks noChangeAspect="1"/>
          </p:cNvPicPr>
          <p:nvPr/>
        </p:nvPicPr>
        <p:blipFill>
          <a:blip r:embed="rId1"/>
          <a:stretch>
            <a:fillRect/>
          </a:stretch>
        </p:blipFill>
        <p:spPr>
          <a:xfrm>
            <a:off x="457200" y="2539365"/>
            <a:ext cx="5305425" cy="1295400"/>
          </a:xfrm>
          <a:prstGeom prst="rect">
            <a:avLst/>
          </a:prstGeom>
        </p:spPr>
      </p:pic>
      <p:sp>
        <p:nvSpPr>
          <p:cNvPr id="1048904" name="标题 1"/>
          <p:cNvSpPr>
            <a:spLocks noGrp="1"/>
          </p:cNvSpPr>
          <p:nvPr>
            <p:ph type="title"/>
          </p:nvPr>
        </p:nvSpPr>
        <p:spPr/>
        <p:txBody>
          <a:bodyPr/>
          <a:p>
            <a:endParaRPr lang="zh-CN" altLang="en-US"/>
          </a:p>
        </p:txBody>
      </p:sp>
      <p:sp>
        <p:nvSpPr>
          <p:cNvPr id="1048905" name="内容占位符 2"/>
          <p:cNvSpPr>
            <a:spLocks noGrp="1"/>
          </p:cNvSpPr>
          <p:nvPr>
            <p:ph idx="1"/>
          </p:nvPr>
        </p:nvSpPr>
        <p:spPr/>
        <p:txBody>
          <a:bodyPr/>
          <a:p>
            <a:r>
              <a:rPr lang="zh-CN" altLang="en-US" b="1" dirty="0">
                <a:sym typeface="Corbel" panose="020B0503020204020204" pitchFamily="2" charset="2"/>
              </a:rPr>
              <a:t>相对面（平面）</a:t>
            </a:r>
            <a:endParaRPr lang="zh-CN" altLang="en-US" b="1" dirty="0">
              <a:sym typeface="Corbel" panose="020B0503020204020204" pitchFamily="2" charset="2"/>
            </a:endParaRPr>
          </a:p>
          <a:p>
            <a:pPr marL="342900" indent="-342900" fontAlgn="auto">
              <a:lnSpc>
                <a:spcPct val="100000"/>
              </a:lnSpc>
              <a:spcBef>
                <a:spcPts val="0"/>
              </a:spcBef>
              <a:buClr>
                <a:srgbClr val="BC000D"/>
              </a:buClr>
            </a:pPr>
            <a:r>
              <a:rPr lang="zh-CN" altLang="en-US" dirty="0">
                <a:sym typeface="Corbel" panose="020B0503020204020204" pitchFamily="2" charset="2"/>
              </a:rPr>
              <a:t>1.相间排列</a:t>
            </a:r>
            <a:r>
              <a:rPr lang="zh-CN" altLang="en-US" dirty="0">
                <a:sym typeface="Corbel" panose="020B0503020204020204" pitchFamily="34" charset="0"/>
              </a:rPr>
              <a:t>（间隔面数是一）</a:t>
            </a:r>
            <a:endParaRPr lang="zh-CN" altLang="en-US" dirty="0">
              <a:sym typeface="Corbel" panose="020B0503020204020204" pitchFamily="2" charset="2"/>
            </a:endParaRPr>
          </a:p>
          <a:p>
            <a:pPr marL="342900" indent="-342900" fontAlgn="auto">
              <a:lnSpc>
                <a:spcPct val="100000"/>
              </a:lnSpc>
              <a:spcBef>
                <a:spcPts val="0"/>
              </a:spcBef>
              <a:buClr>
                <a:srgbClr val="BC000D"/>
              </a:buClr>
            </a:pPr>
            <a:r>
              <a:rPr lang="zh-CN" altLang="en-US" dirty="0">
                <a:sym typeface="Corbel" panose="020B0503020204020204" pitchFamily="2" charset="2"/>
              </a:rPr>
              <a:t>2.Z字型两端</a:t>
            </a:r>
            <a:r>
              <a:rPr lang="zh-CN" altLang="en-US" dirty="0">
                <a:sym typeface="Corbel" panose="020B0503020204020204" pitchFamily="34" charset="0"/>
              </a:rPr>
              <a:t>（中间只能隔一列）</a:t>
            </a:r>
            <a:endParaRPr lang="zh-CN" altLang="en-US" dirty="0"/>
          </a:p>
        </p:txBody>
      </p:sp>
      <p:sp>
        <p:nvSpPr>
          <p:cNvPr id="1048906" name="文本占位符 3"/>
          <p:cNvSpPr>
            <a:spLocks noGrp="1"/>
          </p:cNvSpPr>
          <p:nvPr>
            <p:ph type="body" orient="vert" sz="quarter" idx="13"/>
          </p:nvPr>
        </p:nvSpPr>
        <p:spPr/>
        <p:txBody>
          <a:bodyPr/>
          <a:p>
            <a:endParaRPr lang="zh-CN"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907" name="标题 1"/>
          <p:cNvSpPr>
            <a:spLocks noGrp="1"/>
          </p:cNvSpPr>
          <p:nvPr>
            <p:ph type="title"/>
          </p:nvPr>
        </p:nvSpPr>
        <p:spPr/>
        <p:txBody>
          <a:bodyPr/>
          <a:p>
            <a:endParaRPr lang="zh-CN" altLang="en-US"/>
          </a:p>
        </p:txBody>
      </p:sp>
      <p:sp>
        <p:nvSpPr>
          <p:cNvPr id="1048908" name="文本占位符 3"/>
          <p:cNvSpPr>
            <a:spLocks noGrp="1"/>
          </p:cNvSpPr>
          <p:nvPr>
            <p:ph type="body" orient="vert" sz="quarter" idx="13"/>
          </p:nvPr>
        </p:nvSpPr>
        <p:spPr/>
        <p:txBody>
          <a:bodyPr/>
          <a:p>
            <a:endParaRPr lang="zh-CN" altLang="en-US"/>
          </a:p>
        </p:txBody>
      </p:sp>
      <p:pic>
        <p:nvPicPr>
          <p:cNvPr id="2097212" name="内容占位符 -2147482591"/>
          <p:cNvPicPr>
            <a:picLocks noGrp="1" noChangeAspect="1"/>
          </p:cNvPicPr>
          <p:nvPr>
            <p:ph idx="1"/>
          </p:nvPr>
        </p:nvPicPr>
        <p:blipFill>
          <a:blip r:embed="rId1">
            <a:lum/>
          </a:blip>
          <a:stretch>
            <a:fillRect/>
          </a:stretch>
        </p:blipFill>
        <p:spPr>
          <a:xfrm>
            <a:off x="457200" y="1894840"/>
            <a:ext cx="5770880" cy="1648460"/>
          </a:xfrm>
          <a:prstGeom prst="rect">
            <a:avLst/>
          </a:prstGeom>
          <a:noFill/>
          <a:ln w="9525">
            <a:noFill/>
          </a:ln>
        </p:spPr>
      </p:pic>
      <p:sp>
        <p:nvSpPr>
          <p:cNvPr id="1048909" name="文本框 4"/>
          <p:cNvSpPr txBox="1"/>
          <p:nvPr/>
        </p:nvSpPr>
        <p:spPr>
          <a:xfrm>
            <a:off x="457200" y="1294765"/>
            <a:ext cx="1084579" cy="421640"/>
          </a:xfrm>
          <a:prstGeom prst="rect">
            <a:avLst/>
          </a:prstGeom>
          <a:noFill/>
        </p:spPr>
        <p:txBody>
          <a:bodyPr wrap="none" rtlCol="0" anchor="t">
            <a:spAutoFit/>
          </a:bodyPr>
          <a:p>
            <a:r>
              <a:rPr lang="zh-CN" altLang="en-US" sz="2000">
                <a:solidFill>
                  <a:schemeClr val="bg1"/>
                </a:solidFill>
                <a:latin typeface="+mn-ea"/>
                <a:sym typeface="+mn-ea"/>
              </a:rPr>
              <a:t>【例2】</a:t>
            </a:r>
            <a:endParaRPr lang="zh-CN" altLang="en-US" sz="2000">
              <a:solidFill>
                <a:schemeClr val="bg1"/>
              </a:solidFill>
              <a:latin typeface="+mn-ea"/>
            </a:endParaRPr>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B</a:t>
            </a:r>
            <a:endParaRPr lang="en-US" altLang="zh-CN" sz="1400" dirty="0">
              <a:solidFill>
                <a:schemeClr val="bg1"/>
              </a:solidFill>
              <a:latin typeface="+mn-e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910" name="标题 1"/>
          <p:cNvSpPr>
            <a:spLocks noGrp="1"/>
          </p:cNvSpPr>
          <p:nvPr>
            <p:ph type="title"/>
          </p:nvPr>
        </p:nvSpPr>
        <p:spPr/>
        <p:txBody>
          <a:bodyPr>
            <a:normAutofit/>
          </a:bodyPr>
          <a:p>
            <a:r>
              <a:rPr lang="zh-CN" altLang="en-US" dirty="0">
                <a:sym typeface="微软雅黑" panose="020B0503020204020204" charset="-122"/>
              </a:rPr>
              <a:t>三、相邻面</a:t>
            </a:r>
            <a:endParaRPr lang="zh-CN" altLang="en-US" dirty="0"/>
          </a:p>
        </p:txBody>
      </p:sp>
      <p:sp>
        <p:nvSpPr>
          <p:cNvPr id="1048911" name="文本占位符 3"/>
          <p:cNvSpPr>
            <a:spLocks noGrp="1"/>
          </p:cNvSpPr>
          <p:nvPr>
            <p:ph type="body" orient="vert" sz="quarter" idx="13"/>
          </p:nvPr>
        </p:nvSpPr>
        <p:spPr/>
        <p:txBody>
          <a:bodyPr/>
          <a:p>
            <a:endParaRPr lang="zh-CN" altLang="en-US"/>
          </a:p>
        </p:txBody>
      </p:sp>
      <p:sp>
        <p:nvSpPr>
          <p:cNvPr id="1048912" name="内容占位符 6"/>
          <p:cNvSpPr>
            <a:spLocks noGrp="1"/>
          </p:cNvSpPr>
          <p:nvPr>
            <p:ph idx="1"/>
          </p:nvPr>
        </p:nvSpPr>
        <p:spPr/>
        <p:txBody>
          <a:bodyPr/>
          <a:p>
            <a:endParaRPr lang="zh-CN" altLang="en-US" dirty="0"/>
          </a:p>
        </p:txBody>
      </p:sp>
      <p:pic>
        <p:nvPicPr>
          <p:cNvPr id="2097213" name="图片 10"/>
          <p:cNvPicPr>
            <a:picLocks noChangeAspect="1"/>
          </p:cNvPicPr>
          <p:nvPr/>
        </p:nvPicPr>
        <p:blipFill>
          <a:blip r:embed="rId1"/>
          <a:stretch>
            <a:fillRect/>
          </a:stretch>
        </p:blipFill>
        <p:spPr>
          <a:xfrm>
            <a:off x="457200" y="1419622"/>
            <a:ext cx="4752528" cy="2465273"/>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913" name="标题 1"/>
          <p:cNvSpPr>
            <a:spLocks noGrp="1"/>
          </p:cNvSpPr>
          <p:nvPr>
            <p:ph type="title"/>
          </p:nvPr>
        </p:nvSpPr>
        <p:spPr/>
        <p:txBody>
          <a:bodyPr>
            <a:normAutofit/>
          </a:bodyPr>
          <a:p>
            <a:r>
              <a:rPr lang="zh-CN" altLang="en-US" dirty="0">
                <a:sym typeface="微软雅黑" panose="020B0503020204020204" charset="-122"/>
              </a:rPr>
              <a:t>移面</a:t>
            </a:r>
            <a:endParaRPr lang="zh-CN" altLang="en-US" dirty="0"/>
          </a:p>
        </p:txBody>
      </p:sp>
      <p:sp>
        <p:nvSpPr>
          <p:cNvPr id="1048914" name="文本占位符 3"/>
          <p:cNvSpPr>
            <a:spLocks noGrp="1"/>
          </p:cNvSpPr>
          <p:nvPr>
            <p:ph type="body" orient="vert" sz="quarter" idx="13"/>
          </p:nvPr>
        </p:nvSpPr>
        <p:spPr/>
        <p:txBody>
          <a:bodyPr/>
          <a:p>
            <a:endParaRPr lang="zh-CN" altLang="en-US"/>
          </a:p>
        </p:txBody>
      </p:sp>
      <p:sp>
        <p:nvSpPr>
          <p:cNvPr id="1048915" name="内容占位符 2"/>
          <p:cNvSpPr>
            <a:spLocks noGrp="1"/>
          </p:cNvSpPr>
          <p:nvPr/>
        </p:nvSpPr>
        <p:spPr>
          <a:xfrm>
            <a:off x="-6796" y="4198076"/>
            <a:ext cx="5770984" cy="902623"/>
          </a:xfrm>
          <a:prstGeom prst="rect">
            <a:avLst/>
          </a:prstGeom>
        </p:spPr>
        <p:txBody>
          <a:bodyPr vert="horz" lIns="91440" tIns="45720" rIns="91440" bIns="45720" rtlCol="0">
            <a:normAutofit/>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zh-CN" altLang="en-US" b="1" dirty="0"/>
              <a:t>平行重合边平移</a:t>
            </a:r>
            <a:endParaRPr lang="en-US" altLang="zh-CN" b="1" dirty="0"/>
          </a:p>
          <a:p>
            <a:pPr>
              <a:lnSpc>
                <a:spcPct val="100000"/>
              </a:lnSpc>
            </a:pPr>
            <a:r>
              <a:rPr lang="zh-CN" altLang="en-US" b="1" dirty="0"/>
              <a:t>垂直重合边旋转</a:t>
            </a:r>
            <a:endParaRPr lang="zh-CN" altLang="en-US" b="1" dirty="0"/>
          </a:p>
        </p:txBody>
      </p:sp>
      <p:pic>
        <p:nvPicPr>
          <p:cNvPr id="2097214" name="图片 2"/>
          <p:cNvPicPr>
            <a:picLocks noChangeAspect="1"/>
          </p:cNvPicPr>
          <p:nvPr/>
        </p:nvPicPr>
        <p:blipFill>
          <a:blip r:embed="rId1"/>
          <a:stretch>
            <a:fillRect/>
          </a:stretch>
        </p:blipFill>
        <p:spPr>
          <a:xfrm>
            <a:off x="395536" y="1275606"/>
            <a:ext cx="5157878" cy="1393125"/>
          </a:xfrm>
          <a:prstGeom prst="rect">
            <a:avLst/>
          </a:prstGeom>
        </p:spPr>
      </p:pic>
      <p:pic>
        <p:nvPicPr>
          <p:cNvPr id="2097215" name="图片 4"/>
          <p:cNvPicPr>
            <a:picLocks noChangeAspect="1"/>
          </p:cNvPicPr>
          <p:nvPr/>
        </p:nvPicPr>
        <p:blipFill>
          <a:blip r:embed="rId2"/>
          <a:stretch>
            <a:fillRect/>
          </a:stretch>
        </p:blipFill>
        <p:spPr>
          <a:xfrm>
            <a:off x="395536" y="2787774"/>
            <a:ext cx="5157878" cy="1380672"/>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916" name="标题 1"/>
          <p:cNvSpPr>
            <a:spLocks noGrp="1"/>
          </p:cNvSpPr>
          <p:nvPr>
            <p:ph type="title"/>
          </p:nvPr>
        </p:nvSpPr>
        <p:spPr/>
        <p:txBody>
          <a:bodyPr/>
          <a:p>
            <a:r>
              <a:rPr lang="zh-CN" altLang="en-US" dirty="0">
                <a:sym typeface="+mn-ea"/>
              </a:rPr>
              <a:t>箭头法</a:t>
            </a:r>
            <a:endParaRPr lang="zh-CN" altLang="en-US" dirty="0"/>
          </a:p>
        </p:txBody>
      </p:sp>
      <p:sp>
        <p:nvSpPr>
          <p:cNvPr id="1048917" name="文本占位符 3"/>
          <p:cNvSpPr>
            <a:spLocks noGrp="1"/>
          </p:cNvSpPr>
          <p:nvPr>
            <p:ph type="body" orient="vert" sz="quarter" idx="13"/>
          </p:nvPr>
        </p:nvSpPr>
        <p:spPr/>
        <p:txBody>
          <a:bodyPr/>
          <a:p>
            <a:endParaRPr lang="zh-CN" altLang="en-US"/>
          </a:p>
        </p:txBody>
      </p:sp>
      <p:pic>
        <p:nvPicPr>
          <p:cNvPr id="2097216" name="图片 6"/>
          <p:cNvPicPr>
            <a:picLocks noChangeAspect="1"/>
          </p:cNvPicPr>
          <p:nvPr/>
        </p:nvPicPr>
        <p:blipFill>
          <a:blip r:embed="rId1"/>
          <a:stretch>
            <a:fillRect/>
          </a:stretch>
        </p:blipFill>
        <p:spPr>
          <a:xfrm>
            <a:off x="457200" y="1232358"/>
            <a:ext cx="5259980" cy="2543096"/>
          </a:xfrm>
          <a:prstGeom prst="rect">
            <a:avLst/>
          </a:prstGeom>
        </p:spPr>
      </p:pic>
      <p:sp>
        <p:nvSpPr>
          <p:cNvPr id="1048918" name="内容占位符 2"/>
          <p:cNvSpPr>
            <a:spLocks noGrp="1"/>
          </p:cNvSpPr>
          <p:nvPr/>
        </p:nvSpPr>
        <p:spPr>
          <a:xfrm>
            <a:off x="13828" y="3977035"/>
            <a:ext cx="5770984" cy="902623"/>
          </a:xfrm>
          <a:prstGeom prst="rect">
            <a:avLst/>
          </a:prstGeom>
        </p:spPr>
        <p:txBody>
          <a:bodyPr vert="horz" lIns="91440" tIns="45720" rIns="91440" bIns="45720" rtlCol="0">
            <a:normAutofit fontScale="95000" lnSpcReduction="10000"/>
          </a:bodyPr>
          <a:lstStyle>
            <a:lvl1pPr marL="0" indent="457200" algn="just" defTabSz="2874645" rtl="0" eaLnBrk="1" latinLnBrk="0" hangingPunct="1">
              <a:lnSpc>
                <a:spcPct val="150000"/>
              </a:lnSpc>
              <a:spcBef>
                <a:spcPts val="600"/>
              </a:spcBef>
              <a:spcAft>
                <a:spcPts val="600"/>
              </a:spcAft>
              <a:buFont typeface="Arial" panose="020B0604020202020204" pitchFamily="34" charset="0"/>
              <a:buNone/>
              <a:defRPr sz="2000" kern="1200">
                <a:solidFill>
                  <a:schemeClr val="bg1"/>
                </a:solidFill>
                <a:latin typeface="+mn-ea"/>
                <a:ea typeface="+mn-ea"/>
                <a:cs typeface="+mn-cs"/>
              </a:defRPr>
            </a:lvl1pPr>
            <a:lvl2pPr marL="457200" indent="0" algn="l" defTabSz="914400" rtl="0" eaLnBrk="1" latinLnBrk="0" hangingPunct="1">
              <a:spcBef>
                <a:spcPct val="20000"/>
              </a:spcBef>
              <a:buFontTx/>
              <a:buNone/>
              <a:defRPr sz="2000" kern="1200">
                <a:solidFill>
                  <a:schemeClr val="bg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zh-CN" altLang="en-US" b="1" dirty="0"/>
              <a:t>（</a:t>
            </a:r>
            <a:r>
              <a:rPr lang="en-US" altLang="zh-CN" b="1" dirty="0"/>
              <a:t>1</a:t>
            </a:r>
            <a:r>
              <a:rPr lang="zh-CN" altLang="en-US" b="1" dirty="0"/>
              <a:t>）、寻找非中心对称图形作为画箭头的特征面</a:t>
            </a:r>
            <a:endParaRPr lang="zh-CN" altLang="en-US" b="1" dirty="0"/>
          </a:p>
          <a:p>
            <a:pPr>
              <a:lnSpc>
                <a:spcPct val="100000"/>
              </a:lnSpc>
            </a:pPr>
            <a:r>
              <a:rPr lang="zh-CN" altLang="en-US" b="1" dirty="0"/>
              <a:t>（</a:t>
            </a:r>
            <a:r>
              <a:rPr lang="en-US" altLang="zh-CN" b="1" dirty="0"/>
              <a:t>2</a:t>
            </a:r>
            <a:r>
              <a:rPr lang="zh-CN" altLang="en-US" b="1" dirty="0"/>
              <a:t>）、确定箭头的前后左右分别是什么面</a:t>
            </a:r>
            <a:endParaRPr lang="zh-CN" altLang="en-US"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pic>
        <p:nvPicPr>
          <p:cNvPr id="2097217" name="内容占位符 -2147482590"/>
          <p:cNvPicPr>
            <a:picLocks noChangeAspect="1"/>
          </p:cNvPicPr>
          <p:nvPr/>
        </p:nvPicPr>
        <p:blipFill>
          <a:blip r:embed="rId1">
            <a:lum/>
          </a:blip>
          <a:srcRect l="42824" r="23531"/>
          <a:stretch>
            <a:fillRect/>
          </a:stretch>
        </p:blipFill>
        <p:spPr>
          <a:xfrm>
            <a:off x="2009140" y="1657985"/>
            <a:ext cx="4099560" cy="1678940"/>
          </a:xfrm>
          <a:prstGeom prst="rect">
            <a:avLst/>
          </a:prstGeom>
          <a:noFill/>
          <a:ln w="9525">
            <a:noFill/>
          </a:ln>
        </p:spPr>
      </p:pic>
      <p:pic>
        <p:nvPicPr>
          <p:cNvPr id="2097218" name="内容占位符 -2147482590"/>
          <p:cNvPicPr>
            <a:picLocks noGrp="1" noChangeAspect="1"/>
          </p:cNvPicPr>
          <p:nvPr>
            <p:ph idx="1"/>
          </p:nvPr>
        </p:nvPicPr>
        <p:blipFill>
          <a:blip r:embed="rId1">
            <a:lum/>
          </a:blip>
          <a:srcRect l="17109" r="68789"/>
          <a:stretch>
            <a:fillRect/>
          </a:stretch>
        </p:blipFill>
        <p:spPr>
          <a:xfrm>
            <a:off x="457835" y="1657985"/>
            <a:ext cx="1551305" cy="1678940"/>
          </a:xfrm>
          <a:prstGeom prst="rect">
            <a:avLst/>
          </a:prstGeom>
          <a:noFill/>
          <a:ln w="9525">
            <a:noFill/>
          </a:ln>
        </p:spPr>
      </p:pic>
      <p:sp>
        <p:nvSpPr>
          <p:cNvPr id="1048919" name="标题 1"/>
          <p:cNvSpPr>
            <a:spLocks noGrp="1"/>
          </p:cNvSpPr>
          <p:nvPr>
            <p:ph type="title"/>
          </p:nvPr>
        </p:nvSpPr>
        <p:spPr/>
        <p:txBody>
          <a:bodyPr/>
          <a:p>
            <a:endParaRPr lang="zh-CN" altLang="en-US"/>
          </a:p>
        </p:txBody>
      </p:sp>
      <p:sp>
        <p:nvSpPr>
          <p:cNvPr id="1048920"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a:t>
            </a:r>
            <a:r>
              <a:rPr lang="en-US" altLang="zh-CN" sz="1400" dirty="0">
                <a:solidFill>
                  <a:schemeClr val="bg1"/>
                </a:solidFill>
                <a:latin typeface="+mn-ea"/>
              </a:rPr>
              <a:t>A</a:t>
            </a:r>
            <a:endParaRPr lang="en-US" altLang="zh-CN" sz="1400" dirty="0">
              <a:solidFill>
                <a:schemeClr val="bg1"/>
              </a:solidFill>
              <a:latin typeface="+mn-e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pic>
        <p:nvPicPr>
          <p:cNvPr id="2097219" name="内容占位符 -2147482589"/>
          <p:cNvPicPr>
            <a:picLocks noGrp="1" noChangeAspect="1"/>
          </p:cNvPicPr>
          <p:nvPr>
            <p:ph idx="1"/>
          </p:nvPr>
        </p:nvPicPr>
        <p:blipFill>
          <a:blip r:embed="rId1">
            <a:lum/>
          </a:blip>
          <a:stretch>
            <a:fillRect/>
          </a:stretch>
        </p:blipFill>
        <p:spPr>
          <a:xfrm>
            <a:off x="601345" y="1708785"/>
            <a:ext cx="5592445" cy="1725930"/>
          </a:xfrm>
          <a:prstGeom prst="rect">
            <a:avLst/>
          </a:prstGeom>
          <a:noFill/>
          <a:ln w="9525">
            <a:noFill/>
          </a:ln>
        </p:spPr>
      </p:pic>
      <p:sp>
        <p:nvSpPr>
          <p:cNvPr id="1048921" name="标题 1"/>
          <p:cNvSpPr>
            <a:spLocks noGrp="1"/>
          </p:cNvSpPr>
          <p:nvPr>
            <p:ph type="title"/>
          </p:nvPr>
        </p:nvSpPr>
        <p:spPr/>
        <p:txBody>
          <a:bodyPr/>
          <a:p>
            <a:endParaRPr lang="zh-CN" altLang="en-US"/>
          </a:p>
        </p:txBody>
      </p:sp>
      <p:sp>
        <p:nvSpPr>
          <p:cNvPr id="1048922"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pic>
        <p:nvPicPr>
          <p:cNvPr id="2097220" name="内容占位符 -2147482588"/>
          <p:cNvPicPr>
            <a:picLocks noGrp="1" noChangeAspect="1"/>
          </p:cNvPicPr>
          <p:nvPr>
            <p:ph idx="1"/>
          </p:nvPr>
        </p:nvPicPr>
        <p:blipFill>
          <a:blip r:embed="rId1">
            <a:lum/>
          </a:blip>
          <a:stretch>
            <a:fillRect/>
          </a:stretch>
        </p:blipFill>
        <p:spPr>
          <a:xfrm>
            <a:off x="524510" y="1797685"/>
            <a:ext cx="5770880" cy="1686560"/>
          </a:xfrm>
          <a:prstGeom prst="rect">
            <a:avLst/>
          </a:prstGeom>
          <a:noFill/>
          <a:ln w="9525">
            <a:noFill/>
          </a:ln>
        </p:spPr>
      </p:pic>
      <p:sp>
        <p:nvSpPr>
          <p:cNvPr id="1048923" name="标题 1"/>
          <p:cNvSpPr>
            <a:spLocks noGrp="1"/>
          </p:cNvSpPr>
          <p:nvPr>
            <p:ph type="title"/>
          </p:nvPr>
        </p:nvSpPr>
        <p:spPr/>
        <p:txBody>
          <a:bodyPr/>
          <a:p>
            <a:endParaRPr lang="zh-CN" altLang="en-US"/>
          </a:p>
        </p:txBody>
      </p:sp>
      <p:sp>
        <p:nvSpPr>
          <p:cNvPr id="1048924" name="文本占位符 3"/>
          <p:cNvSpPr>
            <a:spLocks noGrp="1"/>
          </p:cNvSpPr>
          <p:nvPr>
            <p:ph type="body" orient="vert" sz="quarter" idx="13"/>
          </p:nvPr>
        </p:nvSpPr>
        <p:spPr/>
        <p:txBody>
          <a:bodyPr/>
          <a:p>
            <a:endParaRPr lang="zh-CN" altLang="en-US"/>
          </a:p>
        </p:txBody>
      </p:sp>
      <p:sp>
        <p:nvSpPr>
          <p:cNvPr id="1" name="文本框 0"/>
          <p:cNvSpPr txBox="1"/>
          <p:nvPr/>
        </p:nvSpPr>
        <p:spPr>
          <a:xfrm>
            <a:off x="3778885" y="4685665"/>
            <a:ext cx="2593340" cy="414020"/>
          </a:xfrm>
          <a:prstGeom prst="rect">
            <a:avLst/>
          </a:prstGeom>
          <a:noFill/>
        </p:spPr>
        <p:txBody>
          <a:bodyPr wrap="square" rtlCol="0">
            <a:spAutoFit/>
          </a:bodyPr>
          <a:p>
            <a:pPr indent="457200" algn="l" defTabSz="2874645">
              <a:lnSpc>
                <a:spcPct val="150000"/>
              </a:lnSpc>
              <a:spcBef>
                <a:spcPts val="600"/>
              </a:spcBef>
              <a:spcAft>
                <a:spcPts val="600"/>
              </a:spcAft>
              <a:buFont typeface="Arial" panose="020B0604020202020204" pitchFamily="34" charset="0"/>
            </a:pPr>
            <a:r>
              <a:rPr lang="zh-CN" altLang="zh-CN" sz="1400" dirty="0">
                <a:solidFill>
                  <a:schemeClr val="bg1"/>
                </a:solidFill>
                <a:latin typeface="+mn-ea"/>
              </a:rPr>
              <a:t>答案：D</a:t>
            </a:r>
            <a:endParaRPr lang="zh-CN" altLang="zh-CN" sz="1400" dirty="0">
              <a:solidFill>
                <a:schemeClr val="bg1"/>
              </a:solidFill>
              <a:latin typeface="+mn-e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925" name="标题 1"/>
          <p:cNvSpPr>
            <a:spLocks noGrp="1"/>
          </p:cNvSpPr>
          <p:nvPr>
            <p:ph type="title"/>
          </p:nvPr>
        </p:nvSpPr>
        <p:spPr/>
        <p:txBody>
          <a:bodyPr/>
          <a:p>
            <a:r>
              <a:rPr lang="zh-CN" altLang="en-US" dirty="0"/>
              <a:t>高频考点</a:t>
            </a:r>
            <a:r>
              <a:rPr lang="en-US" altLang="zh-CN" dirty="0"/>
              <a:t>41 </a:t>
            </a:r>
            <a:r>
              <a:rPr lang="zh-CN" altLang="en-US" dirty="0"/>
              <a:t>单定义判断</a:t>
            </a:r>
            <a:endParaRPr lang="zh-CN" altLang="en-US" dirty="0"/>
          </a:p>
        </p:txBody>
      </p:sp>
      <p:sp>
        <p:nvSpPr>
          <p:cNvPr id="1048926" name="内容占位符 2"/>
          <p:cNvSpPr>
            <a:spLocks noGrp="1"/>
          </p:cNvSpPr>
          <p:nvPr>
            <p:ph idx="1"/>
          </p:nvPr>
        </p:nvSpPr>
        <p:spPr/>
        <p:txBody>
          <a:bodyPr/>
          <a:p>
            <a:r>
              <a:rPr lang="zh-CN" altLang="en-US" b="1" dirty="0">
                <a:sym typeface="+mn-ea"/>
              </a:rPr>
              <a:t>特点：题干给出一个概念的定义，选项分别列举四种情况。要求考生</a:t>
            </a:r>
            <a:r>
              <a:rPr lang="zh-CN" altLang="en-US" b="1" dirty="0">
                <a:solidFill>
                  <a:srgbClr val="FFFF00"/>
                </a:solidFill>
                <a:sym typeface="+mn-ea"/>
              </a:rPr>
              <a:t>严格依据定义</a:t>
            </a:r>
            <a:r>
              <a:rPr lang="zh-CN" altLang="en-US" b="1" dirty="0">
                <a:sym typeface="+mn-ea"/>
              </a:rPr>
              <a:t>选出一个</a:t>
            </a:r>
            <a:r>
              <a:rPr lang="zh-CN" altLang="en-US" b="1" dirty="0">
                <a:solidFill>
                  <a:srgbClr val="FFFF00"/>
                </a:solidFill>
                <a:sym typeface="+mn-ea"/>
              </a:rPr>
              <a:t>最符合或最不符合</a:t>
            </a:r>
            <a:r>
              <a:rPr lang="zh-CN" altLang="en-US" b="1" dirty="0">
                <a:sym typeface="+mn-ea"/>
              </a:rPr>
              <a:t>该定义的答案</a:t>
            </a:r>
            <a:endParaRPr lang="zh-CN" altLang="en-US" b="1" dirty="0"/>
          </a:p>
          <a:p>
            <a:endParaRPr lang="zh-CN" altLang="en-US" dirty="0"/>
          </a:p>
        </p:txBody>
      </p:sp>
      <p:sp>
        <p:nvSpPr>
          <p:cNvPr id="1048927" name="竖排文字占位符 3"/>
          <p:cNvSpPr>
            <a:spLocks noGrp="1"/>
          </p:cNvSpPr>
          <p:nvPr>
            <p:ph type="body" orient="vert" sz="quarter" idx="13"/>
          </p:nvPr>
        </p:nvSpPr>
        <p:spPr/>
        <p:txBody>
          <a:bodyPr/>
          <a:p>
            <a:endParaRPr lang="zh-CN"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8928" name="标题 1"/>
          <p:cNvSpPr>
            <a:spLocks noGrp="1"/>
          </p:cNvSpPr>
          <p:nvPr>
            <p:ph type="title"/>
          </p:nvPr>
        </p:nvSpPr>
        <p:spPr/>
        <p:txBody>
          <a:bodyPr/>
          <a:p>
            <a:r>
              <a:rPr lang="zh-CN" altLang="en-US" dirty="0"/>
              <a:t>解题思路</a:t>
            </a:r>
            <a:endParaRPr lang="zh-CN" altLang="en-US" dirty="0"/>
          </a:p>
        </p:txBody>
      </p:sp>
      <p:sp>
        <p:nvSpPr>
          <p:cNvPr id="1048929" name="内容占位符 2"/>
          <p:cNvSpPr>
            <a:spLocks noGrp="1"/>
          </p:cNvSpPr>
          <p:nvPr>
            <p:ph idx="1"/>
          </p:nvPr>
        </p:nvSpPr>
        <p:spPr>
          <a:xfrm>
            <a:off x="457200" y="1200150"/>
            <a:ext cx="5410944" cy="3394710"/>
          </a:xfrm>
        </p:spPr>
        <p:txBody>
          <a:bodyPr>
            <a:normAutofit/>
          </a:bodyPr>
          <a:p>
            <a:pPr algn="l"/>
            <a:r>
              <a:rPr lang="en-US" altLang="zh-CN" dirty="0"/>
              <a:t>1.</a:t>
            </a:r>
            <a:r>
              <a:rPr lang="zh-CN" altLang="en-US" dirty="0"/>
              <a:t>关注提问方式</a:t>
            </a:r>
            <a:r>
              <a:rPr lang="en-US" altLang="zh-CN" dirty="0"/>
              <a:t>——</a:t>
            </a:r>
            <a:r>
              <a:rPr lang="zh-CN" altLang="en-US" b="1" dirty="0">
                <a:solidFill>
                  <a:srgbClr val="FFFF00"/>
                </a:solidFill>
              </a:rPr>
              <a:t>锁定目标</a:t>
            </a:r>
            <a:endParaRPr lang="en-US" altLang="zh-CN" b="1" dirty="0">
              <a:solidFill>
                <a:srgbClr val="FFFF00"/>
              </a:solidFill>
            </a:endParaRPr>
          </a:p>
          <a:p>
            <a:pPr algn="l"/>
            <a:r>
              <a:rPr lang="en-US" altLang="zh-CN" dirty="0"/>
              <a:t>2</a:t>
            </a:r>
            <a:r>
              <a:rPr lang="zh-CN" altLang="en-US" dirty="0"/>
              <a:t>.搜索关键信息</a:t>
            </a:r>
            <a:r>
              <a:rPr lang="en-US" altLang="zh-CN" dirty="0"/>
              <a:t>——</a:t>
            </a:r>
            <a:r>
              <a:rPr lang="zh-CN" altLang="en-US" b="1" dirty="0">
                <a:solidFill>
                  <a:srgbClr val="FFFF00"/>
                </a:solidFill>
              </a:rPr>
              <a:t>优用排除</a:t>
            </a:r>
            <a:endParaRPr lang="zh-CN" altLang="en-US" b="1" dirty="0">
              <a:solidFill>
                <a:srgbClr val="FFFF00"/>
              </a:solidFill>
            </a:endParaRPr>
          </a:p>
          <a:p>
            <a:pPr algn="l"/>
            <a:r>
              <a:rPr lang="en-US" altLang="zh-CN" dirty="0"/>
              <a:t>3</a:t>
            </a:r>
            <a:r>
              <a:rPr lang="zh-CN" altLang="en-US" dirty="0"/>
              <a:t>.对比选项</a:t>
            </a:r>
            <a:r>
              <a:rPr lang="en-US" altLang="zh-CN" dirty="0"/>
              <a:t>——</a:t>
            </a:r>
            <a:r>
              <a:rPr lang="zh-CN" altLang="en-US" b="1" dirty="0">
                <a:solidFill>
                  <a:srgbClr val="FFFF00"/>
                </a:solidFill>
              </a:rPr>
              <a:t>择优录取 </a:t>
            </a:r>
            <a:r>
              <a:rPr lang="zh-CN" altLang="en-US" dirty="0"/>
              <a:t>             </a:t>
            </a:r>
            <a:endParaRPr lang="zh-CN" altLang="en-US" dirty="0"/>
          </a:p>
        </p:txBody>
      </p:sp>
      <p:sp>
        <p:nvSpPr>
          <p:cNvPr id="1048930" name="文本占位符 3"/>
          <p:cNvSpPr>
            <a:spLocks noGrp="1"/>
          </p:cNvSpPr>
          <p:nvPr>
            <p:ph type="body" orient="vert" sz="quarter" idx="13"/>
          </p:nvPr>
        </p:nvSpPr>
        <p:spPr/>
        <p:txBody>
          <a:bodyPr/>
          <a:p>
            <a:endParaRPr lang="zh-CN" altLang="en-US"/>
          </a:p>
        </p:txBody>
      </p:sp>
    </p:spTree>
  </p:cSld>
  <p:clrMapOvr>
    <a:masterClrMapping/>
  </p:clrMapOvr>
</p:sld>
</file>

<file path=ppt/theme/theme1.xml><?xml version="1.0" encoding="utf-8"?>
<a:theme xmlns:a="http://schemas.openxmlformats.org/drawingml/2006/main" name="绿色主题-教师制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蓝色主题-抠像使用">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11576</Words>
  <Application>WPS 演示</Application>
  <PresentationFormat/>
  <Paragraphs>1262</Paragraphs>
  <Slides>210</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210</vt:i4>
      </vt:variant>
    </vt:vector>
  </HeadingPairs>
  <TitlesOfParts>
    <vt:vector size="227" baseType="lpstr">
      <vt:lpstr>Arial</vt:lpstr>
      <vt:lpstr>宋体</vt:lpstr>
      <vt:lpstr>Wingdings</vt:lpstr>
      <vt:lpstr>黑体</vt:lpstr>
      <vt:lpstr>Arial</vt:lpstr>
      <vt:lpstr>微软雅黑</vt:lpstr>
      <vt:lpstr>Arial Unicode MS</vt:lpstr>
      <vt:lpstr>Calibri</vt:lpstr>
      <vt:lpstr>楷体</vt:lpstr>
      <vt:lpstr>楷体_GB2312</vt:lpstr>
      <vt:lpstr>Corbel</vt:lpstr>
      <vt:lpstr>Corbel</vt:lpstr>
      <vt:lpstr>Wingdings</vt:lpstr>
      <vt:lpstr>华文细黑</vt:lpstr>
      <vt:lpstr>新宋体</vt:lpstr>
      <vt:lpstr>绿色主题-教师制作</vt:lpstr>
      <vt:lpstr>蓝色主题-抠像使用</vt:lpstr>
      <vt:lpstr>标题格式：黑体40号 加粗 居中</vt:lpstr>
      <vt:lpstr>非常重要的提示：</vt:lpstr>
      <vt:lpstr>正文标题格式：黄色 宋体 28号 加粗 居中</vt:lpstr>
      <vt:lpstr>高频考点——判断推理</vt:lpstr>
      <vt:lpstr>判断推理题型构成</vt:lpstr>
      <vt:lpstr>高频考点35 位置类</vt:lpstr>
      <vt:lpstr>PowerPoint 演示文稿</vt:lpstr>
      <vt:lpstr>PowerPoint 演示文稿</vt:lpstr>
      <vt:lpstr>动态位置</vt:lpstr>
      <vt:lpstr>一、平移</vt:lpstr>
      <vt:lpstr>一、平移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时针法</vt:lpstr>
      <vt:lpstr>时针法</vt:lpstr>
      <vt:lpstr>PowerPoint 演示文稿</vt:lpstr>
      <vt:lpstr>PowerPoint 演示文稿</vt:lpstr>
      <vt:lpstr>PowerPoint 演示文稿</vt:lpstr>
      <vt:lpstr>高频考点36 样式类</vt:lpstr>
      <vt:lpstr>题型判定</vt:lpstr>
      <vt:lpstr>题型判定</vt:lpstr>
      <vt:lpstr>样式遍历</vt:lpstr>
      <vt:lpstr>样式遍历</vt:lpstr>
      <vt:lpstr>PowerPoint 演示文稿</vt:lpstr>
      <vt:lpstr>样式运算</vt:lpstr>
      <vt:lpstr>相加</vt:lpstr>
      <vt:lpstr>简单相加</vt:lpstr>
      <vt:lpstr>颜色叠加</vt:lpstr>
      <vt:lpstr>PowerPoint 演示文稿</vt:lpstr>
      <vt:lpstr>PowerPoint 演示文稿</vt:lpstr>
      <vt:lpstr>去异存同</vt:lpstr>
      <vt:lpstr>去同存异</vt:lpstr>
      <vt:lpstr>PowerPoint 演示文稿</vt:lpstr>
      <vt:lpstr>PowerPoint 演示文稿</vt:lpstr>
      <vt:lpstr>PowerPoint 演示文稿</vt:lpstr>
      <vt:lpstr>PowerPoint 演示文稿</vt:lpstr>
      <vt:lpstr>PowerPoint 演示文稿</vt:lpstr>
      <vt:lpstr>PowerPoint 演示文稿</vt:lpstr>
      <vt:lpstr>题型判定</vt:lpstr>
      <vt:lpstr>1.对称性</vt:lpstr>
      <vt:lpstr>1.对称性</vt:lpstr>
      <vt:lpstr>PowerPoint 演示文稿</vt:lpstr>
      <vt:lpstr>PowerPoint 演示文稿</vt:lpstr>
      <vt:lpstr>2、曲直性</vt:lpstr>
      <vt:lpstr>PowerPoint 演示文稿</vt:lpstr>
      <vt:lpstr>PowerPoint 演示文稿</vt:lpstr>
      <vt:lpstr>3、封闭性</vt:lpstr>
      <vt:lpstr>PowerPoint 演示文稿</vt:lpstr>
      <vt:lpstr>PowerPoint 演示文稿</vt:lpstr>
      <vt:lpstr>高频考点38 数量类（一）</vt:lpstr>
      <vt:lpstr>数什么？</vt:lpstr>
      <vt:lpstr>数什么？</vt:lpstr>
      <vt:lpstr>点</vt:lpstr>
      <vt:lpstr>PowerPoint 演示文稿</vt:lpstr>
      <vt:lpstr>PowerPoint 演示文稿</vt:lpstr>
      <vt:lpstr>线</vt:lpstr>
      <vt:lpstr>一笔画</vt:lpstr>
      <vt:lpstr>一笔画</vt:lpstr>
      <vt:lpstr>一笔画</vt:lpstr>
      <vt:lpstr>多笔画</vt:lpstr>
      <vt:lpstr>多笔画</vt:lpstr>
      <vt:lpstr>PowerPoint 演示文稿</vt:lpstr>
      <vt:lpstr>PowerPoint 演示文稿</vt:lpstr>
      <vt:lpstr>PowerPoint 演示文稿</vt:lpstr>
      <vt:lpstr>PowerPoint 演示文稿</vt:lpstr>
      <vt:lpstr>高频考点39 数量类（二）</vt:lpstr>
      <vt:lpstr>角</vt:lpstr>
      <vt:lpstr>角</vt:lpstr>
      <vt:lpstr>PowerPoint 演示文稿</vt:lpstr>
      <vt:lpstr>PowerPoint 演示文稿</vt:lpstr>
      <vt:lpstr>面</vt:lpstr>
      <vt:lpstr>PowerPoint 演示文稿</vt:lpstr>
      <vt:lpstr>PowerPoint 演示文稿</vt:lpstr>
      <vt:lpstr>素</vt:lpstr>
      <vt:lpstr>PowerPoint 演示文稿</vt:lpstr>
      <vt:lpstr>PowerPoint 演示文稿</vt:lpstr>
      <vt:lpstr>PowerPoint 演示文稿</vt:lpstr>
      <vt:lpstr>高频考点40 空间重构</vt:lpstr>
      <vt:lpstr>解题思路</vt:lpstr>
      <vt:lpstr>一、特征面</vt:lpstr>
      <vt:lpstr>二、相对面</vt:lpstr>
      <vt:lpstr>PowerPoint 演示文稿</vt:lpstr>
      <vt:lpstr>PowerPoint 演示文稿</vt:lpstr>
      <vt:lpstr>PowerPoint 演示文稿</vt:lpstr>
      <vt:lpstr>三、相邻面</vt:lpstr>
      <vt:lpstr>移面</vt:lpstr>
      <vt:lpstr>箭头法</vt:lpstr>
      <vt:lpstr>PowerPoint 演示文稿</vt:lpstr>
      <vt:lpstr>PowerPoint 演示文稿</vt:lpstr>
      <vt:lpstr>PowerPoint 演示文稿</vt:lpstr>
      <vt:lpstr>高频考点41 单定义判断</vt:lpstr>
      <vt:lpstr>解题思路</vt:lpstr>
      <vt:lpstr>解题思路</vt:lpstr>
      <vt:lpstr>PowerPoint 演示文稿</vt:lpstr>
      <vt:lpstr>PowerPoint 演示文稿</vt:lpstr>
      <vt:lpstr>PowerPoint 演示文稿</vt:lpstr>
      <vt:lpstr>PowerPoint 演示文稿</vt:lpstr>
      <vt:lpstr>高频考点42 多定义判断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高频考点43 类比推理（一）</vt:lpstr>
      <vt:lpstr>PowerPoint 演示文稿</vt:lpstr>
      <vt:lpstr>解题思路</vt:lpstr>
      <vt:lpstr>外延关系</vt:lpstr>
      <vt:lpstr>外延关系</vt:lpstr>
      <vt:lpstr>外延关系</vt:lpstr>
      <vt:lpstr>外延关系</vt:lpstr>
      <vt:lpstr>逻辑关系</vt:lpstr>
      <vt:lpstr>逻辑关系</vt:lpstr>
      <vt:lpstr>物涵关系</vt:lpstr>
      <vt:lpstr>逻辑关系</vt:lpstr>
      <vt:lpstr>PowerPoint 演示文稿</vt:lpstr>
      <vt:lpstr>PowerPoint 演示文稿</vt:lpstr>
      <vt:lpstr>PowerPoint 演示文稿</vt:lpstr>
      <vt:lpstr>PowerPoint 演示文稿</vt:lpstr>
      <vt:lpstr>PowerPoint 演示文稿</vt:lpstr>
      <vt:lpstr>高频考点44 类比推理（二）</vt:lpstr>
      <vt:lpstr>语义关系</vt:lpstr>
      <vt:lpstr>语法关系</vt:lpstr>
      <vt:lpstr>PowerPoint 演示文稿</vt:lpstr>
      <vt:lpstr>PowerPoint 演示文稿</vt:lpstr>
      <vt:lpstr>PowerPoint 演示文稿</vt:lpstr>
      <vt:lpstr>PowerPoint 演示文稿</vt:lpstr>
      <vt:lpstr>高频考点45 翻译推理（一）</vt:lpstr>
      <vt:lpstr>题型判定</vt:lpstr>
      <vt:lpstr>解题思路</vt:lpstr>
      <vt:lpstr>假言命题：如果...那么...</vt:lpstr>
      <vt:lpstr>假言命题：如果...那么...</vt:lpstr>
      <vt:lpstr>假言命题：如果...那么...</vt:lpstr>
      <vt:lpstr>PowerPoint 演示文稿</vt:lpstr>
      <vt:lpstr>假言命题：只有…才…</vt:lpstr>
      <vt:lpstr>假言命题：只有…才…</vt:lpstr>
      <vt:lpstr>PowerPoint 演示文稿</vt:lpstr>
      <vt:lpstr>逆否命题推理</vt:lpstr>
      <vt:lpstr>逆否命题推理</vt:lpstr>
      <vt:lpstr>PowerPoint 演示文稿</vt:lpstr>
      <vt:lpstr>PowerPoint 演示文稿</vt:lpstr>
      <vt:lpstr>高频考点46 翻译推理（二）</vt:lpstr>
      <vt:lpstr>联言命题：“且”关系</vt:lpstr>
      <vt:lpstr>联言命题：“且”关系</vt:lpstr>
      <vt:lpstr>PowerPoint 演示文稿</vt:lpstr>
      <vt:lpstr>选言命题：“或”关系</vt:lpstr>
      <vt:lpstr>选言命题：“或”关系</vt:lpstr>
      <vt:lpstr>PowerPoint 演示文稿</vt:lpstr>
      <vt:lpstr>摩根定律</vt:lpstr>
      <vt:lpstr>摩根定律</vt:lpstr>
      <vt:lpstr>PowerPoint 演示文稿</vt:lpstr>
      <vt:lpstr>PowerPoint 演示文稿</vt:lpstr>
      <vt:lpstr>PowerPoint 演示文稿</vt:lpstr>
      <vt:lpstr>高频考点47 真假推理（一）</vt:lpstr>
      <vt:lpstr>题型判定</vt:lpstr>
      <vt:lpstr>解题思路</vt:lpstr>
      <vt:lpstr>矛盾关系</vt:lpstr>
      <vt:lpstr>矛盾关系</vt:lpstr>
      <vt:lpstr>PowerPoint 演示文稿</vt:lpstr>
      <vt:lpstr>PowerPoint 演示文稿</vt:lpstr>
      <vt:lpstr>PowerPoint 演示文稿</vt:lpstr>
      <vt:lpstr>PowerPoint 演示文稿</vt:lpstr>
      <vt:lpstr>PowerPoint 演示文稿</vt:lpstr>
      <vt:lpstr>高频考点48 真假推理（二）</vt:lpstr>
      <vt:lpstr>PowerPoint 演示文稿</vt:lpstr>
      <vt:lpstr>PowerPoint 演示文稿</vt:lpstr>
      <vt:lpstr>PowerPoint 演示文稿</vt:lpstr>
      <vt:lpstr>PowerPoint 演示文稿</vt:lpstr>
      <vt:lpstr>PowerPoint 演示文稿</vt:lpstr>
      <vt:lpstr>PowerPoint 演示文稿</vt:lpstr>
      <vt:lpstr>高频考点49 分析推理</vt:lpstr>
      <vt:lpstr>PowerPoint 演示文稿</vt:lpstr>
      <vt:lpstr>优先排除法</vt:lpstr>
      <vt:lpstr>PowerPoint 演示文稿</vt:lpstr>
      <vt:lpstr>最大信息法</vt:lpstr>
      <vt:lpstr>PowerPoint 演示文稿</vt:lpstr>
      <vt:lpstr>选项代入法</vt:lpstr>
      <vt:lpstr>PowerPoint 演示文稿</vt:lpstr>
      <vt:lpstr>高频考点50 归纳推理</vt:lpstr>
      <vt:lpstr>PowerPoint 演示文稿</vt:lpstr>
      <vt:lpstr>可以推出型</vt:lpstr>
      <vt:lpstr>PowerPoint 演示文稿</vt:lpstr>
      <vt:lpstr>无法推出型</vt:lpstr>
      <vt:lpstr>PowerPoint 演示文稿</vt:lpstr>
      <vt:lpstr>PowerPoint 演示文稿</vt:lpstr>
      <vt:lpstr>PowerPoint 演示文稿</vt:lpstr>
      <vt:lpstr>PowerPoint 演示文稿</vt:lpstr>
      <vt:lpstr>高频考点51 加强论证</vt:lpstr>
      <vt:lpstr>PowerPoint 演示文稿</vt:lpstr>
      <vt:lpstr>加强支持论证</vt:lpstr>
      <vt:lpstr>PowerPoint 演示文稿</vt:lpstr>
      <vt:lpstr>PowerPoint 演示文稿</vt:lpstr>
      <vt:lpstr>PowerPoint 演示文稿</vt:lpstr>
      <vt:lpstr>PowerPoint 演示文稿</vt:lpstr>
      <vt:lpstr>PowerPoint 演示文稿</vt:lpstr>
      <vt:lpstr>高频考点52 削弱论证</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标题格式：黑体40号 加粗 居中</dc:title>
  <dc:creator>蔡淝田</dc:creator>
  <cp:lastModifiedBy>唐舟</cp:lastModifiedBy>
  <cp:revision>2</cp:revision>
  <dcterms:created xsi:type="dcterms:W3CDTF">2018-03-31T03:42:00Z</dcterms:created>
  <dcterms:modified xsi:type="dcterms:W3CDTF">2018-04-02T06:06:31Z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